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1563" autoAdjust="0"/>
    <p:restoredTop sz="90929"/>
  </p:normalViewPr>
  <p:slideViewPr>
    <p:cSldViewPr>
      <p:cViewPr varScale="1">
        <p:scale>
          <a:sx n="139" d="100"/>
          <a:sy n="139" d="100"/>
        </p:scale>
        <p:origin x="-124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A34744-A92B-FD4E-A65F-FAE29D4163A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6350"/>
            <a:ext cx="2170113" cy="66246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350"/>
            <a:ext cx="6362700" cy="66246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403350"/>
            <a:ext cx="4138613" cy="5227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5363" y="1403350"/>
            <a:ext cx="4140200" cy="5227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350"/>
            <a:ext cx="8685213" cy="11414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18288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403350"/>
            <a:ext cx="8431213" cy="5227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 rot="16200000">
            <a:off x="-3200400" y="3200400"/>
            <a:ext cx="6858000" cy="457200"/>
          </a:xfrm>
          <a:prstGeom prst="rect">
            <a:avLst/>
          </a:prstGeom>
          <a:gradFill rotWithShape="0">
            <a:gsLst>
              <a:gs pos="0">
                <a:srgbClr val="9BC1FF"/>
              </a:gs>
              <a:gs pos="100000">
                <a:srgbClr val="1F497D"/>
              </a:gs>
            </a:gsLst>
            <a:lin ang="54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blurRad="63500" dist="23040" dir="5400000" algn="ctr" rotWithShape="0">
              <a:srgbClr val="000000">
                <a:alpha val="35036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marL="11430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marL="16002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marL="20574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25146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29718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34290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3886200" indent="-228600" algn="l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0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Introduction to OSPF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Campus Networking Workshop</a:t>
            </a:r>
          </a:p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-12700"/>
            <a:ext cx="9156700" cy="6877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65263" y="6400800"/>
            <a:ext cx="7319962" cy="401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82880" tIns="46800" rIns="90000" bIns="46800" anchor="ctr">
            <a:prstTxWarp prst="textNoShape">
              <a:avLst/>
            </a:prstTxWarp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FFFFFF"/>
                </a:solidFill>
                <a:ea typeface="ＭＳ Ｐゴシック" charset="-128"/>
                <a:cs typeface="ＭＳ Ｐゴシック" charset="-128"/>
              </a:rPr>
              <a:t>These materials are licensed under the Creative Commons </a:t>
            </a:r>
            <a:r>
              <a:rPr lang="en-US" sz="1000" i="1">
                <a:solidFill>
                  <a:srgbClr val="FFFFFF"/>
                </a:solidFill>
                <a:ea typeface="ＭＳ Ｐゴシック" charset="-128"/>
                <a:cs typeface="ＭＳ Ｐゴシック" charset="-128"/>
              </a:rPr>
              <a:t>Attribution-Noncommercial 3.0 Unported</a:t>
            </a:r>
            <a:r>
              <a:rPr lang="en-US" sz="1000">
                <a:solidFill>
                  <a:srgbClr val="FFFFFF"/>
                </a:solidFill>
                <a:ea typeface="ＭＳ Ｐゴシック" charset="-128"/>
                <a:cs typeface="ＭＳ Ｐゴシック" charset="-128"/>
              </a:rPr>
              <a:t>  license </a:t>
            </a:r>
            <a:br>
              <a:rPr lang="en-US" sz="1000">
                <a:solidFill>
                  <a:srgbClr val="FFFFFF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1000">
                <a:solidFill>
                  <a:srgbClr val="FFFFFF"/>
                </a:solidFill>
                <a:ea typeface="ＭＳ Ｐゴシック" charset="-128"/>
                <a:cs typeface="ＭＳ Ｐゴシック" charset="-128"/>
              </a:rPr>
              <a:t>(http://creativecommons.org/licenses/by-nc/3.0/)</a:t>
            </a: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6459538"/>
            <a:ext cx="914400" cy="322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08363" y="720725"/>
            <a:ext cx="2711450" cy="1354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" name="Title 1"/>
          <p:cNvSpPr txBox="1">
            <a:spLocks/>
          </p:cNvSpPr>
          <p:nvPr/>
        </p:nvSpPr>
        <p:spPr bwMode="auto">
          <a:xfrm>
            <a:off x="838200" y="2282825"/>
            <a:ext cx="7772400" cy="14700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vert="horz" wrap="square" lIns="182880" tIns="46800" rIns="90000" bIns="46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Campus Networking Workshop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n-US" sz="3200" kern="0" smtClean="0">
                <a:solidFill>
                  <a:srgbClr val="000000"/>
                </a:solidFill>
                <a:latin typeface="+mn-lt"/>
              </a:rPr>
              <a:t>Introduction to Cisco Router Configuration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the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router&gt;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router&gt;enable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i="1">
                <a:latin typeface="Courier"/>
                <a:cs typeface="Courier"/>
              </a:rPr>
              <a:t>[type password]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router#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router# configure terminal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router(config)#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i="1">
                <a:latin typeface="Courier"/>
                <a:cs typeface="Courier"/>
              </a:rPr>
              <a:t>[type commands]</a:t>
            </a:r>
          </a:p>
          <a:p>
            <a:pPr lvl="1"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router(config)# end</a:t>
            </a:r>
          </a:p>
          <a:p>
            <a:pPr lvl="1"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Courier"/>
                <a:cs typeface="Courier"/>
              </a:rPr>
              <a:t>router# write memory </a:t>
            </a:r>
          </a:p>
          <a:p>
            <a:pPr lvl="1"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>
              <a:latin typeface="Courier"/>
              <a:cs typeface="Courier"/>
            </a:endParaRP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tell where you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Router&gt; </a:t>
            </a:r>
            <a:r>
              <a:rPr lang="en-GB" sz="2000"/>
              <a:t>- USER EXEC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Router# - </a:t>
            </a:r>
            <a:r>
              <a:rPr lang="en-GB" sz="2000"/>
              <a:t> PRVILEDGED EXEC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Router(config) –</a:t>
            </a:r>
            <a:r>
              <a:rPr lang="en-GB" sz="2000"/>
              <a:t> Global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Router(config-if) – </a:t>
            </a:r>
            <a:r>
              <a:rPr lang="en-GB" sz="2000"/>
              <a:t>Interface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Router(config-subif) – </a:t>
            </a:r>
            <a:r>
              <a:rPr lang="en-GB" sz="2000"/>
              <a:t>Sub-interface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Router(config-route-map) – </a:t>
            </a:r>
            <a:r>
              <a:rPr lang="en-GB" sz="2000"/>
              <a:t>Route-map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Router(config-router)</a:t>
            </a:r>
            <a:r>
              <a:rPr lang="en-GB" sz="2000"/>
              <a:t> – Routing protocol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Router(config-line)</a:t>
            </a:r>
            <a:r>
              <a:rPr lang="en-GB" sz="2000"/>
              <a:t> – Line configuration</a:t>
            </a:r>
          </a:p>
          <a:p>
            <a:pPr lvl="1">
              <a:lnSpc>
                <a:spcPct val="80000"/>
              </a:lnSpc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 New" pitchFamily="-111" charset="0"/>
              </a:rPr>
              <a:t>rommon 1&gt;</a:t>
            </a:r>
            <a:r>
              <a:rPr lang="en-GB" sz="2000"/>
              <a:t> - ROM Monitor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Use “?” to obtain a list of commands available in your current configuration mode</a:t>
            </a:r>
          </a:p>
          <a:p>
            <a:r>
              <a:rPr lang="en-US" sz="1400">
                <a:latin typeface="Courier"/>
                <a:cs typeface="Courier"/>
              </a:rPr>
              <a:t>Router(config)#?</a:t>
            </a:r>
          </a:p>
          <a:p>
            <a:r>
              <a:rPr lang="en-US" sz="1400">
                <a:latin typeface="Courier"/>
                <a:cs typeface="Courier"/>
              </a:rPr>
              <a:t>Configure commands:</a:t>
            </a:r>
          </a:p>
          <a:p>
            <a:r>
              <a:rPr lang="en-US" sz="1400">
                <a:latin typeface="Courier"/>
                <a:cs typeface="Courier"/>
              </a:rPr>
              <a:t>  aaa                         Authentication, Authorization and Accounting.</a:t>
            </a:r>
          </a:p>
          <a:p>
            <a:r>
              <a:rPr lang="en-US" sz="1400">
                <a:latin typeface="Courier"/>
                <a:cs typeface="Courier"/>
              </a:rPr>
              <a:t>  aal2-profile                Configure AAL2 profile</a:t>
            </a:r>
          </a:p>
          <a:p>
            <a:r>
              <a:rPr lang="en-US" sz="1400">
                <a:latin typeface="Courier"/>
                <a:cs typeface="Courier"/>
              </a:rPr>
              <a:t>  access-list                 Add an access list entry</a:t>
            </a:r>
          </a:p>
          <a:p>
            <a:r>
              <a:rPr lang="en-US" sz="1400">
                <a:latin typeface="Courier"/>
                <a:cs typeface="Courier"/>
              </a:rPr>
              <a:t>  alarm-interface             Configure a specific Alarm Interface Card</a:t>
            </a:r>
          </a:p>
          <a:p>
            <a:r>
              <a:rPr lang="en-US" sz="1400">
                <a:latin typeface="Courier"/>
                <a:cs typeface="Courier"/>
              </a:rPr>
              <a:t>  alias                       Create command alias</a:t>
            </a:r>
          </a:p>
          <a:p>
            <a:r>
              <a:rPr lang="en-US" sz="1400">
                <a:latin typeface="Courier"/>
                <a:cs typeface="Courier"/>
              </a:rPr>
              <a:t>  appfw                       Configure the Application Firewall policy</a:t>
            </a:r>
          </a:p>
          <a:p>
            <a:r>
              <a:rPr lang="en-US" sz="1400">
                <a:latin typeface="Courier"/>
                <a:cs typeface="Courier"/>
              </a:rPr>
              <a:t>  application                 Define application</a:t>
            </a:r>
          </a:p>
          <a:p>
            <a:r>
              <a:rPr lang="en-US" sz="1400">
                <a:latin typeface="Courier"/>
                <a:cs typeface="Courier"/>
              </a:rPr>
              <a:t>  archive                     Archive the configuration</a:t>
            </a:r>
          </a:p>
          <a:p>
            <a:r>
              <a:rPr lang="en-US" sz="1400">
                <a:latin typeface="Courier"/>
                <a:cs typeface="Courier"/>
              </a:rPr>
              <a:t>  arp                         Set a static ARP entry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Online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Use “?” also to see all possible parameters to an incomplete command:</a:t>
            </a:r>
          </a:p>
          <a:p>
            <a:endParaRPr lang="en-US" sz="1800">
              <a:latin typeface="Courier"/>
              <a:cs typeface="Courier"/>
            </a:endParaRPr>
          </a:p>
          <a:p>
            <a:r>
              <a:rPr lang="en-US" sz="1600">
                <a:latin typeface="Courier"/>
                <a:cs typeface="Courier"/>
              </a:rPr>
              <a:t>Router(config)#username ?</a:t>
            </a:r>
          </a:p>
          <a:p>
            <a:r>
              <a:rPr lang="en-US" sz="1600">
                <a:latin typeface="Courier"/>
                <a:cs typeface="Courier"/>
              </a:rPr>
              <a:t>  WORD  User name</a:t>
            </a:r>
          </a:p>
          <a:p>
            <a:endParaRPr lang="en-US" sz="1600">
              <a:latin typeface="Courier"/>
              <a:cs typeface="Courier"/>
            </a:endParaRPr>
          </a:p>
          <a:p>
            <a:r>
              <a:rPr lang="en-US" sz="1600">
                <a:latin typeface="Courier"/>
                <a:cs typeface="Courier"/>
              </a:rPr>
              <a:t>Router#show ?</a:t>
            </a:r>
          </a:p>
          <a:p>
            <a:r>
              <a:rPr lang="en-US" sz="1600">
                <a:latin typeface="Courier"/>
                <a:cs typeface="Courier"/>
              </a:rPr>
              <a:t>  aaa                       Show AAA values</a:t>
            </a:r>
          </a:p>
          <a:p>
            <a:r>
              <a:rPr lang="en-US" sz="1600">
                <a:latin typeface="Courier"/>
                <a:cs typeface="Courier"/>
              </a:rPr>
              <a:t>  aal2                      Show commands for AAL2</a:t>
            </a:r>
          </a:p>
          <a:p>
            <a:r>
              <a:rPr lang="en-US" sz="1600">
                <a:latin typeface="Courier"/>
                <a:cs typeface="Courier"/>
              </a:rPr>
              <a:t>  access-expression         List access expression</a:t>
            </a:r>
          </a:p>
          <a:p>
            <a:r>
              <a:rPr lang="en-US" sz="1600">
                <a:latin typeface="Courier"/>
                <a:cs typeface="Courier"/>
              </a:rPr>
              <a:t>  access-lists              List access lists</a:t>
            </a:r>
          </a:p>
          <a:p>
            <a:r>
              <a:rPr lang="en-US" sz="1600">
                <a:latin typeface="Courier"/>
                <a:cs typeface="Courier"/>
              </a:rPr>
              <a:t>  accounting                Accounting data for active sessions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 completion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Use the Tab key to complete a command</a:t>
            </a:r>
          </a:p>
          <a:p>
            <a:endParaRPr lang="en-US"/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"/>
                <a:cs typeface="Courier"/>
              </a:rPr>
              <a:t>router(config)#int&lt;TAB&gt;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"/>
                <a:cs typeface="Courier"/>
              </a:rPr>
              <a:t>router(config)#interface et&lt;TAB&gt;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"/>
                <a:cs typeface="Courier"/>
              </a:rPr>
              <a:t>router(config)#interface ethernet 0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"/>
                <a:cs typeface="Courier"/>
              </a:rPr>
              <a:t>router(config-if)#ip add&lt;TAB&gt;</a:t>
            </a:r>
          </a:p>
          <a:p>
            <a:pPr lvl="1">
              <a:buFont typeface="Wingdings" pitchFamily="-111" charset="2"/>
              <a:buNone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latin typeface="Courier"/>
                <a:cs typeface="Courier"/>
              </a:rPr>
              <a:t>router(config-if)#ip address n.n.n.n m.m.m.m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Moving faster around the command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sz="2800"/>
              <a:t>Move within command history</a:t>
            </a:r>
          </a:p>
          <a:p>
            <a:pPr lvl="2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b="1">
                <a:sym typeface="Symbol" pitchFamily="-111" charset="2"/>
              </a:rPr>
              <a:t></a:t>
            </a:r>
            <a:r>
              <a:rPr lang="en-GB">
                <a:sym typeface="Symbol" pitchFamily="-111" charset="2"/>
              </a:rPr>
              <a:t> Previous command</a:t>
            </a:r>
            <a:endParaRPr lang="en-GB"/>
          </a:p>
          <a:p>
            <a:pPr lvl="2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b="1">
                <a:sym typeface="Symbol" pitchFamily="-111" charset="2"/>
              </a:rPr>
              <a:t> </a:t>
            </a:r>
            <a:r>
              <a:rPr lang="en-GB"/>
              <a:t>Next command</a:t>
            </a:r>
          </a:p>
          <a:p>
            <a:pPr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/>
              <a:t>Line editing</a:t>
            </a:r>
          </a:p>
          <a:p>
            <a:pPr lvl="1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>
                <a:sym typeface="Symbol" pitchFamily="-111" charset="2"/>
              </a:rPr>
              <a:t></a:t>
            </a:r>
            <a:r>
              <a:rPr lang="en-GB" sz="2400">
                <a:sym typeface="Symbol" pitchFamily="-111" charset="2"/>
              </a:rPr>
              <a:t>  and  </a:t>
            </a:r>
            <a:r>
              <a:rPr lang="en-GB" sz="2400" b="1">
                <a:sym typeface="Symbol" pitchFamily="-111" charset="2"/>
              </a:rPr>
              <a:t></a:t>
            </a:r>
            <a:r>
              <a:rPr lang="en-GB" sz="2400">
                <a:sym typeface="Symbol" pitchFamily="-111" charset="2"/>
              </a:rPr>
              <a:t> to move within the line</a:t>
            </a:r>
          </a:p>
          <a:p>
            <a:pPr lvl="1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>
                <a:sym typeface="Symbol" pitchFamily="-111" charset="2"/>
              </a:rPr>
              <a:t>Ctr-a</a:t>
            </a:r>
            <a:r>
              <a:rPr lang="en-GB" sz="2400">
                <a:sym typeface="Symbol" pitchFamily="-111" charset="2"/>
              </a:rPr>
              <a:t> move to beginning of line</a:t>
            </a:r>
          </a:p>
          <a:p>
            <a:pPr lvl="1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>
                <a:sym typeface="Symbol" pitchFamily="-111" charset="2"/>
              </a:rPr>
              <a:t>Ctrl-e</a:t>
            </a:r>
            <a:r>
              <a:rPr lang="en-GB" sz="2400">
                <a:sym typeface="Symbol" pitchFamily="-111" charset="2"/>
              </a:rPr>
              <a:t> move to end of line</a:t>
            </a:r>
          </a:p>
          <a:p>
            <a:pPr lvl="1">
              <a:spcBef>
                <a:spcPts val="2075"/>
              </a:spcBef>
              <a:buFont typeface="Arial"/>
              <a:buChar char="•"/>
              <a:tabLst>
                <a:tab pos="447675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>
                <a:sym typeface="Symbol" pitchFamily="-111" charset="2"/>
              </a:rPr>
              <a:t>Ctrl-k</a:t>
            </a:r>
            <a:r>
              <a:rPr lang="en-GB" sz="2400">
                <a:sym typeface="Symbol" pitchFamily="-111" charset="2"/>
              </a:rPr>
              <a:t> delete until end of line</a:t>
            </a:r>
            <a:endParaRPr lang="en-GB" sz="2400"/>
          </a:p>
          <a:p>
            <a:pPr lvl="1">
              <a:buFont typeface="Arial"/>
              <a:buChar char="•"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Verifying and troubleshooting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show running-config</a:t>
            </a:r>
          </a:p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show run interface f0/0</a:t>
            </a:r>
          </a:p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show ip int brief</a:t>
            </a:r>
          </a:p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debug ip ospf hello / events / adj</a:t>
            </a:r>
          </a:p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show log</a:t>
            </a:r>
          </a:p>
          <a:p>
            <a:pPr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show version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Cisco router components: Memory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sz="2800" b="1" u="sng"/>
              <a:t>RAM</a:t>
            </a:r>
            <a:r>
              <a:rPr lang="en-US" sz="2800"/>
              <a:t>: Stores packet buffers, ARP cache, routing table, software code and data structures necessary for router operation. Running configuration and decompressed IOS code is stored in RAM</a:t>
            </a:r>
          </a:p>
          <a:p>
            <a:pPr>
              <a:buFont typeface="Arial"/>
              <a:buChar char="•"/>
            </a:pPr>
            <a:r>
              <a:rPr lang="en-US" sz="2800" b="1" u="sng"/>
              <a:t>ROM</a:t>
            </a:r>
            <a:r>
              <a:rPr lang="en-US" sz="2800"/>
              <a:t>: Contains basic software for hardware testing and initialization.</a:t>
            </a:r>
          </a:p>
          <a:p>
            <a:pPr>
              <a:buFont typeface="Arial"/>
              <a:buChar char="•"/>
            </a:pPr>
            <a:r>
              <a:rPr lang="en-US" sz="2800" b="1" u="sng"/>
              <a:t>Flash</a:t>
            </a:r>
            <a:r>
              <a:rPr lang="en-US" sz="2800"/>
              <a:t>: Stores IOS and backup configuration files. Not volatile.</a:t>
            </a:r>
          </a:p>
          <a:p>
            <a:pPr>
              <a:buFont typeface="Arial"/>
              <a:buChar char="•"/>
            </a:pPr>
            <a:r>
              <a:rPr lang="en-US" sz="2800" b="1" u="sng"/>
              <a:t>NVRAM (non-volatile RAM)</a:t>
            </a:r>
            <a:r>
              <a:rPr lang="en-US" sz="2800"/>
              <a:t>: Saves router configuration.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Cisco router components: Sofware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b="1" u="sng"/>
              <a:t>POST</a:t>
            </a:r>
            <a:r>
              <a:rPr lang="en-US"/>
              <a:t>: Power-on Self-Test. Stored in ROM. Checks basic router functions</a:t>
            </a:r>
          </a:p>
          <a:p>
            <a:pPr>
              <a:buFont typeface="Arial"/>
              <a:buChar char="•"/>
            </a:pPr>
            <a:r>
              <a:rPr lang="en-US" b="1" u="sng"/>
              <a:t>Bootstrap</a:t>
            </a:r>
            <a:r>
              <a:rPr lang="en-US"/>
              <a:t>: In ROM. Initiates router and loads IOS</a:t>
            </a:r>
          </a:p>
          <a:p>
            <a:pPr>
              <a:buFont typeface="Arial"/>
              <a:buChar char="•"/>
            </a:pPr>
            <a:r>
              <a:rPr lang="en-US" b="1" u="sng"/>
              <a:t>ROM Monitor</a:t>
            </a:r>
            <a:r>
              <a:rPr lang="en-US"/>
              <a:t>: In ROM: Used for tests and troubleshooting. Basic interface for troubleshooting low-level issues.</a:t>
            </a:r>
          </a:p>
          <a:p>
            <a:pPr>
              <a:buFont typeface="Arial"/>
              <a:buChar char="•"/>
            </a:pPr>
            <a:r>
              <a:rPr lang="en-US" b="1" u="sng"/>
              <a:t>IOS</a:t>
            </a:r>
            <a:r>
              <a:rPr lang="en-US"/>
              <a:t> (Internetwork Operating System): Provides all of the higher-level router functionalities</a:t>
            </a:r>
          </a:p>
          <a:p>
            <a:pPr>
              <a:buFont typeface="Arial"/>
              <a:buChar char="•"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Configuration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/>
              <a:t>config-register</a:t>
            </a:r>
          </a:p>
          <a:p>
            <a:pPr>
              <a:buFont typeface="Arial"/>
              <a:buChar char="•"/>
            </a:pPr>
            <a:r>
              <a:rPr lang="en-US"/>
              <a:t>Controls various low-level settings</a:t>
            </a:r>
          </a:p>
          <a:p>
            <a:pPr lvl="1">
              <a:buFont typeface="Arial"/>
              <a:buChar char="•"/>
            </a:pPr>
            <a:r>
              <a:rPr lang="en-US"/>
              <a:t>Tell router to load or ignore configuration</a:t>
            </a:r>
          </a:p>
          <a:p>
            <a:pPr lvl="1">
              <a:buFont typeface="Arial"/>
              <a:buChar char="•"/>
            </a:pPr>
            <a:r>
              <a:rPr lang="en-US"/>
              <a:t>Terminal behavior</a:t>
            </a:r>
          </a:p>
          <a:p>
            <a:pPr>
              <a:buFont typeface="Arial"/>
              <a:buChar char="•"/>
            </a:pPr>
            <a:r>
              <a:rPr lang="en-US"/>
              <a:t>Current value can bee seen with </a:t>
            </a:r>
            <a:r>
              <a:rPr lang="en-US" i="1">
                <a:latin typeface="Courier"/>
                <a:cs typeface="Courier"/>
              </a:rPr>
              <a:t>show version</a:t>
            </a:r>
          </a:p>
          <a:p>
            <a:pPr>
              <a:buFont typeface="Arial"/>
              <a:buChar char="•"/>
            </a:pPr>
            <a:r>
              <a:rPr lang="en-US"/>
              <a:t>Most common settings are:</a:t>
            </a:r>
          </a:p>
          <a:p>
            <a:pPr lvl="1">
              <a:buFont typeface="Arial"/>
              <a:buChar char="•"/>
            </a:pPr>
            <a:r>
              <a:rPr lang="en-US"/>
              <a:t>0x2102 – Normal</a:t>
            </a:r>
          </a:p>
          <a:p>
            <a:pPr lvl="1">
              <a:buFont typeface="Arial"/>
              <a:buChar char="•"/>
            </a:pPr>
            <a:r>
              <a:rPr lang="en-US"/>
              <a:t>0x2142 – Ignore configuration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 is the configuration?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Router always has two configurations</a:t>
            </a:r>
          </a:p>
          <a:p>
            <a:pPr lvl="1">
              <a:buFont typeface="Arial"/>
              <a:buChar char="•"/>
            </a:pPr>
            <a:r>
              <a:rPr lang="en-US" b="1"/>
              <a:t>running-config</a:t>
            </a:r>
          </a:p>
          <a:p>
            <a:pPr lvl="2">
              <a:buFont typeface="Arial"/>
              <a:buChar char="•"/>
            </a:pPr>
            <a:r>
              <a:rPr lang="en-US"/>
              <a:t>In RAM. Shows which parameters are currently in use.</a:t>
            </a:r>
          </a:p>
          <a:p>
            <a:pPr lvl="2">
              <a:buFont typeface="Arial"/>
              <a:buChar char="•"/>
            </a:pPr>
            <a:r>
              <a:rPr lang="en-US"/>
              <a:t>Modified with </a:t>
            </a:r>
            <a:r>
              <a:rPr lang="en-US">
                <a:latin typeface="Courier"/>
                <a:cs typeface="Courier"/>
              </a:rPr>
              <a:t>configure terminal</a:t>
            </a:r>
            <a:r>
              <a:rPr lang="en-US"/>
              <a:t> command</a:t>
            </a:r>
          </a:p>
          <a:p>
            <a:pPr lvl="2">
              <a:buFont typeface="Arial"/>
              <a:buChar char="•"/>
            </a:pPr>
            <a:r>
              <a:rPr lang="en-US">
                <a:latin typeface="Courier"/>
                <a:cs typeface="Courier"/>
              </a:rPr>
              <a:t>show running-config</a:t>
            </a:r>
          </a:p>
          <a:p>
            <a:pPr lvl="1">
              <a:buFont typeface="Arial"/>
              <a:buChar char="•"/>
            </a:pPr>
            <a:r>
              <a:rPr lang="en-US" b="1"/>
              <a:t>startup-config</a:t>
            </a:r>
          </a:p>
          <a:p>
            <a:pPr lvl="2">
              <a:buFont typeface="Arial"/>
              <a:buChar char="•"/>
            </a:pPr>
            <a:r>
              <a:rPr lang="en-US"/>
              <a:t>In NVRAM. Loaded by router in next reboot</a:t>
            </a:r>
          </a:p>
          <a:p>
            <a:pPr lvl="2">
              <a:buFont typeface="Arial"/>
              <a:buChar char="•"/>
            </a:pPr>
            <a:r>
              <a:rPr lang="en-US"/>
              <a:t>This is where the </a:t>
            </a:r>
            <a:r>
              <a:rPr lang="en-US">
                <a:latin typeface="Courier"/>
                <a:cs typeface="Courier"/>
              </a:rPr>
              <a:t>running-config</a:t>
            </a:r>
            <a:r>
              <a:rPr lang="en-US"/>
              <a:t> is saved</a:t>
            </a:r>
          </a:p>
          <a:p>
            <a:pPr lvl="2">
              <a:buFont typeface="Arial"/>
              <a:buChar char="•"/>
            </a:pPr>
            <a:r>
              <a:rPr lang="en-US">
                <a:latin typeface="Courier"/>
                <a:cs typeface="Courier"/>
              </a:rPr>
              <a:t>show startup-config</a:t>
            </a:r>
          </a:p>
          <a:p>
            <a:pPr lvl="2"/>
            <a:endParaRPr lang="en-US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Configuration backups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You can store configuration in other places</a:t>
            </a:r>
          </a:p>
          <a:p>
            <a:pPr lvl="1">
              <a:buFont typeface="Arial"/>
              <a:buChar char="•"/>
            </a:pPr>
            <a:r>
              <a:rPr lang="en-US"/>
              <a:t>In router’s Flash memory</a:t>
            </a:r>
          </a:p>
          <a:p>
            <a:pPr lvl="1">
              <a:buFont typeface="Arial"/>
              <a:buChar char="•"/>
            </a:pPr>
            <a:r>
              <a:rPr lang="en-US"/>
              <a:t>In a server, via TFTP</a:t>
            </a:r>
          </a:p>
          <a:p>
            <a:pPr>
              <a:buFont typeface="Arial"/>
              <a:buChar char="•"/>
            </a:pPr>
            <a:r>
              <a:rPr lang="en-US"/>
              <a:t>Can be copied around with </a:t>
            </a:r>
            <a:r>
              <a:rPr lang="en-US">
                <a:latin typeface="Courier"/>
                <a:cs typeface="Courier"/>
              </a:rPr>
              <a:t>copy</a:t>
            </a:r>
            <a:r>
              <a:rPr lang="en-US"/>
              <a:t> command</a:t>
            </a:r>
          </a:p>
          <a:p>
            <a:pPr lvl="1"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copy running-config startup-config</a:t>
            </a:r>
          </a:p>
          <a:p>
            <a:pPr lvl="1"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copy running-config tftp</a:t>
            </a:r>
          </a:p>
          <a:p>
            <a:pPr lvl="1"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copy startup-config tftp</a:t>
            </a:r>
          </a:p>
          <a:p>
            <a:pPr lvl="1"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copy startup-config flash:saved-config</a:t>
            </a:r>
          </a:p>
          <a:p>
            <a:pPr lvl="1">
              <a:buFont typeface="Arial"/>
              <a:buChar char="•"/>
            </a:pPr>
            <a:r>
              <a:rPr lang="en-US" sz="2400">
                <a:latin typeface="Courier"/>
                <a:cs typeface="Courier"/>
              </a:rPr>
              <a:t>copy flash:saved-config startup-config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 Modes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User EXEC</a:t>
            </a:r>
          </a:p>
          <a:p>
            <a:pPr lvl="1">
              <a:buFont typeface="Arial"/>
              <a:buChar char="•"/>
            </a:pPr>
            <a:r>
              <a:rPr lang="en-US"/>
              <a:t>Limited access. Show router state, etc.</a:t>
            </a:r>
          </a:p>
          <a:p>
            <a:pPr lvl="2">
              <a:buFont typeface="Arial"/>
              <a:buChar char="•"/>
            </a:pPr>
            <a:r>
              <a:rPr lang="en-US">
                <a:latin typeface="Courier"/>
                <a:cs typeface="Courier"/>
              </a:rPr>
              <a:t>Router&gt;</a:t>
            </a:r>
          </a:p>
          <a:p>
            <a:pPr>
              <a:buFont typeface="Arial"/>
              <a:buChar char="•"/>
            </a:pPr>
            <a:r>
              <a:rPr lang="en-US"/>
              <a:t>Privileged EXEC (enabled mode)</a:t>
            </a:r>
          </a:p>
          <a:p>
            <a:pPr lvl="1">
              <a:buFont typeface="Arial"/>
              <a:buChar char="•"/>
            </a:pPr>
            <a:r>
              <a:rPr lang="en-US"/>
              <a:t>Detailed examination, manipulate configuration and files, run tests, debugging, etc.</a:t>
            </a:r>
          </a:p>
          <a:p>
            <a:pPr lvl="2">
              <a:buFont typeface="Arial"/>
              <a:buChar char="•"/>
            </a:pPr>
            <a:r>
              <a:rPr lang="en-US">
                <a:latin typeface="Courier"/>
                <a:cs typeface="Courier"/>
              </a:rPr>
              <a:t>Router#</a:t>
            </a:r>
          </a:p>
          <a:p>
            <a:pPr>
              <a:buFont typeface="Arial"/>
              <a:buChar char="•"/>
            </a:pPr>
            <a:r>
              <a:rPr lang="en-US">
                <a:cs typeface="Courier"/>
              </a:rPr>
              <a:t>ROM Monitor</a:t>
            </a:r>
          </a:p>
          <a:p>
            <a:pPr lvl="1">
              <a:buFont typeface="Arial"/>
              <a:buChar char="•"/>
            </a:pPr>
            <a:r>
              <a:rPr lang="en-US">
                <a:cs typeface="Courier"/>
              </a:rPr>
              <a:t>Password recovery and IOS installation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input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Console: Direct access via serial port</a:t>
            </a:r>
          </a:p>
          <a:p>
            <a:pPr>
              <a:buFont typeface="Arial"/>
              <a:buChar char="•"/>
            </a:pPr>
            <a:r>
              <a:rPr lang="en-US"/>
              <a:t>Auxiliar Port: Access via Modem</a:t>
            </a:r>
          </a:p>
          <a:p>
            <a:pPr>
              <a:buFont typeface="Arial"/>
              <a:buChar char="•"/>
            </a:pPr>
            <a:r>
              <a:rPr lang="en-US"/>
              <a:t>Virtual Terminals (VTY): Telnet/SSH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the configuration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/>
              <a:buChar char="•"/>
            </a:pPr>
            <a:r>
              <a:rPr lang="en-US"/>
              <a:t>Commands are activated immediately</a:t>
            </a:r>
          </a:p>
          <a:p>
            <a:pPr marL="914400" lvl="1" indent="-514350">
              <a:buFont typeface="Arial"/>
              <a:buChar char="•"/>
            </a:pPr>
            <a:r>
              <a:rPr lang="en-US"/>
              <a:t>Be careful when typing!</a:t>
            </a:r>
          </a:p>
          <a:p>
            <a:pPr marL="514350" indent="-514350">
              <a:buFont typeface="Arial"/>
              <a:buChar char="•"/>
            </a:pPr>
            <a:r>
              <a:rPr lang="en-US"/>
              <a:t>When working on serial console or via Telnet or SSH, commands can be copied from a text file and pasted into the terminal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eative-commons-blu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creative-commons-blue.thmx</Template>
  <TotalTime>601</TotalTime>
  <Words>858</Words>
  <Application>Microsoft Macintosh PowerPoint</Application>
  <PresentationFormat>On-screen Show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creative-commons-blue</vt:lpstr>
      <vt:lpstr>Introduction to OSPF</vt:lpstr>
      <vt:lpstr>Cisco router components: Memory types</vt:lpstr>
      <vt:lpstr>Cisco router components: Sofware</vt:lpstr>
      <vt:lpstr>Configuration Register</vt:lpstr>
      <vt:lpstr>Where is the configuration?</vt:lpstr>
      <vt:lpstr>Configuration backups</vt:lpstr>
      <vt:lpstr>Access Modes</vt:lpstr>
      <vt:lpstr>Management input sources</vt:lpstr>
      <vt:lpstr>Changing the configuration</vt:lpstr>
      <vt:lpstr>Changing the configuration</vt:lpstr>
      <vt:lpstr>How to tell where you are</vt:lpstr>
      <vt:lpstr>Context Help</vt:lpstr>
      <vt:lpstr>Online help</vt:lpstr>
      <vt:lpstr>Command completion</vt:lpstr>
      <vt:lpstr>Moving faster around the command line</vt:lpstr>
      <vt:lpstr>Verifying and troubleshooting</vt:lpstr>
    </vt:vector>
  </TitlesOfParts>
  <Company>AfNOG Workshops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OSPF Introduction</dc:title>
  <dc:creator>Philip Smith</dc:creator>
  <cp:lastModifiedBy>Carlos Vicente</cp:lastModifiedBy>
  <cp:revision>37</cp:revision>
  <dcterms:created xsi:type="dcterms:W3CDTF">2011-08-24T17:13:12Z</dcterms:created>
  <dcterms:modified xsi:type="dcterms:W3CDTF">2011-08-24T17:19:02Z</dcterms:modified>
</cp:coreProperties>
</file>