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9" r:id="rId3"/>
    <p:sldId id="269" r:id="rId4"/>
    <p:sldId id="270" r:id="rId5"/>
    <p:sldId id="273" r:id="rId6"/>
    <p:sldId id="262" r:id="rId7"/>
    <p:sldId id="271" r:id="rId8"/>
    <p:sldId id="272" r:id="rId9"/>
    <p:sldId id="260" r:id="rId10"/>
    <p:sldId id="261" r:id="rId11"/>
    <p:sldId id="274" r:id="rId12"/>
    <p:sldId id="264" r:id="rId13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2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86519" autoAdjust="0"/>
  </p:normalViewPr>
  <p:slideViewPr>
    <p:cSldViewPr>
      <p:cViewPr>
        <p:scale>
          <a:sx n="100" d="100"/>
          <a:sy n="100" d="100"/>
        </p:scale>
        <p:origin x="-872" y="-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9" d="100"/>
          <a:sy n="99" d="100"/>
        </p:scale>
        <p:origin x="-3576" y="-102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handoutMaster" Target="handoutMasters/handout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 dirty="0">
                <a:latin typeface="Calibri" pitchFamily="34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AEC62118-1465-4A55-A048-C81F3CFBE977}" type="datetimeFigureOut">
              <a:rPr lang="en-US"/>
              <a:pPr>
                <a:defRPr/>
              </a:pPr>
              <a:t>8/7/12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 dirty="0">
                <a:latin typeface="Calibri" pitchFamily="34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FE5B7F73-3A88-49E1-B36A-0850638D22B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12217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 dirty="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C76315CA-5E88-4C07-BF5A-CBCF6A22618D}" type="datetimeFigureOut">
              <a:rPr lang="en-US"/>
              <a:pPr>
                <a:defRPr/>
              </a:pPr>
              <a:t>8/7/12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 dirty="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E587A6AF-441E-4780-963E-8AB4872C99D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69995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>
              <a:ea typeface="ＭＳ Ｐゴシック" pitchFamily="34" charset="-128"/>
            </a:endParaRP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872D76C-B505-440F-AB28-AA5477B1A446}" type="slidenum">
              <a:rPr lang="en-US" smtClean="0">
                <a:latin typeface="Arial" charset="0"/>
              </a:rPr>
              <a:pPr/>
              <a:t>1</a:t>
            </a:fld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LibrariesLogo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29400" y="6256338"/>
            <a:ext cx="2057400" cy="525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 userDrawn="1"/>
        </p:nvCxnSpPr>
        <p:spPr>
          <a:xfrm>
            <a:off x="457200" y="6019800"/>
            <a:ext cx="8229600" cy="1588"/>
          </a:xfrm>
          <a:prstGeom prst="line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 userDrawn="1"/>
        </p:nvCxnSpPr>
        <p:spPr>
          <a:xfrm>
            <a:off x="457200" y="1524000"/>
            <a:ext cx="8229600" cy="1588"/>
          </a:xfrm>
          <a:prstGeom prst="line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457200" y="6019800"/>
            <a:ext cx="8229600" cy="1588"/>
          </a:xfrm>
          <a:prstGeom prst="line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AB0C8CCA-EA16-4E78-9561-6008CAF29B85}" type="datetimeFigureOut">
              <a:rPr lang="en-US"/>
              <a:pPr>
                <a:defRPr/>
              </a:pPr>
              <a:t>8/7/12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dirty="0">
                <a:solidFill>
                  <a:srgbClr val="898989"/>
                </a:solidFill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3B93F63-149B-4507-B92B-27C91215F57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6E8828C6-6F62-495F-9DF2-56927FDB58D8}" type="datetimeFigureOut">
              <a:rPr lang="en-US"/>
              <a:pPr>
                <a:defRPr/>
              </a:pPr>
              <a:t>8/7/12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dirty="0">
                <a:solidFill>
                  <a:srgbClr val="898989"/>
                </a:solidFill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2DB4231-8DA3-4AC4-9CFC-7AE932D1190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LibrariesLogo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29400" y="6256338"/>
            <a:ext cx="2057400" cy="525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 userDrawn="1"/>
        </p:nvCxnSpPr>
        <p:spPr>
          <a:xfrm>
            <a:off x="457200" y="6019800"/>
            <a:ext cx="8229600" cy="1588"/>
          </a:xfrm>
          <a:prstGeom prst="line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 userDrawn="1"/>
        </p:nvCxnSpPr>
        <p:spPr>
          <a:xfrm>
            <a:off x="457200" y="1219200"/>
            <a:ext cx="8229600" cy="1588"/>
          </a:xfrm>
          <a:prstGeom prst="line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457200" y="6019800"/>
            <a:ext cx="8229600" cy="1588"/>
          </a:xfrm>
          <a:prstGeom prst="line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93ACEEB4-D086-43DC-B8F3-EFF8B5560D66}" type="datetimeFigureOut">
              <a:rPr lang="en-US"/>
              <a:pPr>
                <a:defRPr/>
              </a:pPr>
              <a:t>8/7/12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dirty="0">
                <a:solidFill>
                  <a:srgbClr val="898989"/>
                </a:solidFill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DAC0432-CC37-41F2-9755-297D2A88E97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LibrariesLogo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29400" y="6256338"/>
            <a:ext cx="2057400" cy="525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Straight Connector 6"/>
          <p:cNvCxnSpPr/>
          <p:nvPr userDrawn="1"/>
        </p:nvCxnSpPr>
        <p:spPr>
          <a:xfrm>
            <a:off x="457200" y="6019800"/>
            <a:ext cx="8229600" cy="1588"/>
          </a:xfrm>
          <a:prstGeom prst="line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457200" y="1524000"/>
            <a:ext cx="8229600" cy="1588"/>
          </a:xfrm>
          <a:prstGeom prst="line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 userDrawn="1"/>
        </p:nvCxnSpPr>
        <p:spPr>
          <a:xfrm>
            <a:off x="457200" y="6019800"/>
            <a:ext cx="8229600" cy="1588"/>
          </a:xfrm>
          <a:prstGeom prst="line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77150355-90E1-487A-94F1-4A0CB3C212C5}" type="datetimeFigureOut">
              <a:rPr lang="en-US"/>
              <a:pPr>
                <a:defRPr/>
              </a:pPr>
              <a:t>8/7/12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dirty="0">
                <a:solidFill>
                  <a:srgbClr val="898989"/>
                </a:solidFill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73B0F785-3FCC-416E-8F24-2B20192DEF7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 userDrawn="1"/>
        </p:nvCxnSpPr>
        <p:spPr>
          <a:xfrm>
            <a:off x="457200" y="6019800"/>
            <a:ext cx="8229600" cy="1588"/>
          </a:xfrm>
          <a:prstGeom prst="line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186FB315-C325-4135-88F2-7F095A3EC9E9}" type="datetimeFigureOut">
              <a:rPr lang="en-US"/>
              <a:pPr>
                <a:defRPr/>
              </a:pPr>
              <a:t>8/7/12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dirty="0">
                <a:solidFill>
                  <a:srgbClr val="898989"/>
                </a:solidFill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F9029C4D-8D02-4EDD-9AB7-A9B4759EEE8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F28CF51B-205D-421F-9B08-9BD8700D61CD}" type="datetimeFigureOut">
              <a:rPr lang="en-US"/>
              <a:pPr>
                <a:defRPr/>
              </a:pPr>
              <a:t>8/7/12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dirty="0">
                <a:solidFill>
                  <a:srgbClr val="898989"/>
                </a:solidFill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440057D-8BBE-4202-9138-47293A71E8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28" name="Picture 6" descr="LibrariesLogo.gif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629400" y="6256338"/>
            <a:ext cx="2057400" cy="525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9" name="TextBox 6"/>
          <p:cNvSpPr txBox="1">
            <a:spLocks noChangeArrowheads="1"/>
          </p:cNvSpPr>
          <p:nvPr userDrawn="1"/>
        </p:nvSpPr>
        <p:spPr bwMode="auto">
          <a:xfrm>
            <a:off x="457200" y="6246813"/>
            <a:ext cx="3505200" cy="276999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1200" dirty="0" smtClean="0">
                <a:latin typeface="Calibri" pitchFamily="34" charset="0"/>
                <a:ea typeface="+mn-ea"/>
              </a:rPr>
              <a:t>	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57200" y="6019800"/>
            <a:ext cx="8229600" cy="1588"/>
          </a:xfrm>
          <a:prstGeom prst="line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15" r:id="rId1"/>
    <p:sldLayoutId id="2147484216" r:id="rId2"/>
    <p:sldLayoutId id="2147484217" r:id="rId3"/>
    <p:sldLayoutId id="2147484218" r:id="rId4"/>
    <p:sldLayoutId id="2147484219" r:id="rId5"/>
    <p:sldLayoutId id="2147484220" r:id="rId6"/>
    <p:sldLayoutId id="2147484214" r:id="rId7"/>
    <p:sldLayoutId id="2147484221" r:id="rId8"/>
    <p:sldLayoutId id="2147484222" r:id="rId9"/>
    <p:sldLayoutId id="2147484223" r:id="rId10"/>
    <p:sldLayoutId id="214748422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7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nwda-db.orbiscascade.org/findaid/ark:/80444/xv14723" TargetMode="External"/><Relationship Id="rId4" Type="http://schemas.openxmlformats.org/officeDocument/2006/relationships/hyperlink" Target="http://dx.doi.org/10.5061/dryad.60699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hdl.handle.net/1794/12242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4.gi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z="3600" dirty="0" smtClean="0"/>
              <a:t>Digital Preservation</a:t>
            </a:r>
            <a:endParaRPr lang="en-US" sz="3600" dirty="0" smtClean="0">
              <a:ea typeface="ＭＳ Ｐゴシック" pitchFamily="34" charset="-128"/>
            </a:endParaRPr>
          </a:p>
        </p:txBody>
      </p:sp>
      <p:sp>
        <p:nvSpPr>
          <p:cNvPr id="12291" name="Subtitle 3"/>
          <p:cNvSpPr>
            <a:spLocks noGrp="1"/>
          </p:cNvSpPr>
          <p:nvPr>
            <p:ph type="subTitle" idx="1"/>
          </p:nvPr>
        </p:nvSpPr>
        <p:spPr>
          <a:xfrm>
            <a:off x="762000" y="3886200"/>
            <a:ext cx="7620000" cy="1752600"/>
          </a:xfrm>
        </p:spPr>
        <p:txBody>
          <a:bodyPr/>
          <a:lstStyle/>
          <a:p>
            <a:r>
              <a:rPr lang="en-US" sz="1800" b="1" dirty="0" smtClean="0">
                <a:solidFill>
                  <a:srgbClr val="898989"/>
                </a:solidFill>
                <a:ea typeface="ＭＳ Ｐゴシック" pitchFamily="34" charset="-128"/>
              </a:rPr>
              <a:t>8/7/2012</a:t>
            </a:r>
          </a:p>
          <a:p>
            <a:endParaRPr lang="en-US" sz="1800" b="1" dirty="0" smtClean="0">
              <a:solidFill>
                <a:srgbClr val="898989"/>
              </a:solidFill>
              <a:ea typeface="ＭＳ Ｐゴシック" pitchFamily="34" charset="-128"/>
            </a:endParaRPr>
          </a:p>
          <a:p>
            <a:r>
              <a:rPr lang="en-US" sz="1800" b="1" dirty="0" smtClean="0">
                <a:solidFill>
                  <a:srgbClr val="898989"/>
                </a:solidFill>
                <a:ea typeface="ＭＳ Ｐゴシック" pitchFamily="34" charset="-128"/>
              </a:rPr>
              <a:t>Karen Estlund</a:t>
            </a:r>
          </a:p>
          <a:p>
            <a:r>
              <a:rPr lang="en-US" sz="1800" b="1" dirty="0" smtClean="0">
                <a:solidFill>
                  <a:srgbClr val="898989"/>
                </a:solidFill>
                <a:ea typeface="ＭＳ Ｐゴシック" pitchFamily="34" charset="-128"/>
              </a:rPr>
              <a:t>Head, Digital Library Services</a:t>
            </a:r>
          </a:p>
          <a:p>
            <a:r>
              <a:rPr lang="en-US" sz="1800" b="1" dirty="0" smtClean="0">
                <a:solidFill>
                  <a:srgbClr val="898989"/>
                </a:solidFill>
                <a:ea typeface="ＭＳ Ｐゴシック" pitchFamily="34" charset="-128"/>
              </a:rPr>
              <a:t>kestlund@uoregon.edu</a:t>
            </a:r>
          </a:p>
        </p:txBody>
      </p:sp>
      <p:pic>
        <p:nvPicPr>
          <p:cNvPr id="12292" name="Picture 1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5450" y="407988"/>
            <a:ext cx="8261350" cy="103981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ea typeface="+mj-ea"/>
              </a:rPr>
              <a:t>Preservation copies</a:t>
            </a:r>
            <a:endParaRPr lang="en-US" dirty="0">
              <a:solidFill>
                <a:schemeClr val="accent1">
                  <a:lumMod val="75000"/>
                </a:schemeClr>
              </a:solidFill>
              <a:ea typeface="+mj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5450" y="1719263"/>
            <a:ext cx="4038600" cy="44069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n-ea"/>
              </a:rPr>
              <a:t>Create Digital Object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n-ea"/>
              </a:rPr>
              <a:t>Transfer to Editing Tool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b="1" dirty="0" smtClean="0">
                <a:ea typeface="+mn-ea"/>
              </a:rPr>
              <a:t>Export Preservation Format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n-ea"/>
              </a:rPr>
              <a:t>Additional editing/processing, if necessary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n-ea"/>
              </a:rPr>
              <a:t>Export Access Format(s)</a:t>
            </a:r>
          </a:p>
          <a:p>
            <a:pPr marL="11430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>
              <a:ea typeface="+mn-ea"/>
            </a:endParaRPr>
          </a:p>
        </p:txBody>
      </p:sp>
      <p:pic>
        <p:nvPicPr>
          <p:cNvPr id="11267" name="Content Placeholder 4" descr="slice.jpg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823" b="18823"/>
          <a:stretch>
            <a:fillRect/>
          </a:stretch>
        </p:blipFill>
        <p:spPr>
          <a:xfrm>
            <a:off x="4648200" y="1719263"/>
            <a:ext cx="3276600" cy="3575409"/>
          </a:xfrm>
        </p:spPr>
      </p:pic>
      <p:sp>
        <p:nvSpPr>
          <p:cNvPr id="11268" name="TextBox 5"/>
          <p:cNvSpPr txBox="1">
            <a:spLocks noChangeArrowheads="1"/>
          </p:cNvSpPr>
          <p:nvPr/>
        </p:nvSpPr>
        <p:spPr bwMode="auto">
          <a:xfrm>
            <a:off x="5470525" y="5410200"/>
            <a:ext cx="237436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entury Gothic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itchFamily="34" charset="0"/>
                <a:ea typeface="MS PGothic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  <a:ea typeface="MS PGothic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  <a:ea typeface="MS PGothic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  <a:ea typeface="MS PGothic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  <a:ea typeface="MS PGothic" pitchFamily="34" charset="-128"/>
              </a:defRPr>
            </a:lvl9pPr>
          </a:lstStyle>
          <a:p>
            <a:r>
              <a:rPr lang="en-US" dirty="0"/>
              <a:t>DO NOT </a:t>
            </a:r>
            <a:r>
              <a:rPr lang="en-US" dirty="0" smtClean="0"/>
              <a:t>UPSAMPLE!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64090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Metadata &amp; Access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Context is important</a:t>
            </a:r>
          </a:p>
          <a:p>
            <a:pPr lvl="1"/>
            <a:r>
              <a:rPr lang="en-US" dirty="0" smtClean="0"/>
              <a:t>Metadata about the item</a:t>
            </a:r>
          </a:p>
          <a:p>
            <a:pPr lvl="1"/>
            <a:r>
              <a:rPr lang="en-US" dirty="0" smtClean="0"/>
              <a:t>Metadata embedded in the object</a:t>
            </a:r>
          </a:p>
          <a:p>
            <a:pPr lvl="1"/>
            <a:r>
              <a:rPr lang="en-US" dirty="0" smtClean="0"/>
              <a:t>File name</a:t>
            </a:r>
          </a:p>
          <a:p>
            <a:r>
              <a:rPr lang="en-US" dirty="0" smtClean="0"/>
              <a:t>Digital provenance</a:t>
            </a:r>
          </a:p>
          <a:p>
            <a:r>
              <a:rPr lang="en-US" dirty="0" smtClean="0"/>
              <a:t>Create plan for access</a:t>
            </a:r>
          </a:p>
          <a:p>
            <a:pPr lvl="1"/>
            <a:r>
              <a:rPr lang="en-US" dirty="0" smtClean="0"/>
              <a:t>Dark, Mediated, Open?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8270" y="2720181"/>
            <a:ext cx="2918460" cy="2286000"/>
          </a:xfrm>
        </p:spPr>
      </p:pic>
    </p:spTree>
    <p:extLst>
      <p:ext uri="{BB962C8B-B14F-4D97-AF65-F5344CB8AC3E}">
        <p14:creationId xmlns:p14="http://schemas.microsoft.com/office/powerpoint/2010/main" val="5148744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ea typeface="+mj-ea"/>
              </a:rPr>
              <a:t>File Naming conventions</a:t>
            </a:r>
            <a:endParaRPr lang="en-US" dirty="0">
              <a:solidFill>
                <a:schemeClr val="accent1">
                  <a:lumMod val="75000"/>
                </a:schemeClr>
              </a:solidFill>
              <a:ea typeface="+mj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62500" lnSpcReduction="2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ea typeface="+mn-ea"/>
              </a:rPr>
              <a:t>Unique </a:t>
            </a:r>
            <a:r>
              <a:rPr lang="en-US" dirty="0" smtClean="0">
                <a:ea typeface="+mn-ea"/>
              </a:rPr>
              <a:t>identifier for each file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n-ea"/>
              </a:rPr>
              <a:t>Start with collection name, location, identifying information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n-ea"/>
              </a:rPr>
              <a:t>Use </a:t>
            </a:r>
            <a:r>
              <a:rPr lang="en-US" dirty="0">
                <a:ea typeface="+mn-ea"/>
              </a:rPr>
              <a:t>application-specific </a:t>
            </a:r>
            <a:r>
              <a:rPr lang="en-US" dirty="0" smtClean="0">
                <a:ea typeface="+mn-ea"/>
              </a:rPr>
              <a:t>3</a:t>
            </a:r>
            <a:r>
              <a:rPr lang="en-US" dirty="0">
                <a:ea typeface="+mn-ea"/>
              </a:rPr>
              <a:t>-letter file extension and lowercase: </a:t>
            </a:r>
            <a:r>
              <a:rPr lang="en-US" dirty="0" err="1" smtClean="0">
                <a:ea typeface="+mn-ea"/>
              </a:rPr>
              <a:t>tif</a:t>
            </a:r>
            <a:r>
              <a:rPr lang="en-US" dirty="0" smtClean="0">
                <a:ea typeface="+mn-ea"/>
              </a:rPr>
              <a:t>, jpg</a:t>
            </a:r>
            <a:endParaRPr lang="en-US" dirty="0">
              <a:ea typeface="+mn-ea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en-US" dirty="0">
                <a:ea typeface="+mn-ea"/>
              </a:rPr>
              <a:t>When using sequential numbering, make sure to use leading zeros to allow for multi-digit versions. For example, a sequence of 1-10 should be numbered 01-10; a sequence of 1-100 should be numbered 001-010-100.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>
                <a:ea typeface="+mn-ea"/>
              </a:rPr>
              <a:t>No special characters: &amp; , * % # ; * ( ) ! @$ ^ ~ ' { } [ ] ? &lt; &gt; -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>
                <a:ea typeface="+mn-ea"/>
              </a:rPr>
              <a:t>Only one period and before the file extension (e.g. </a:t>
            </a:r>
            <a:r>
              <a:rPr lang="en-US" dirty="0" smtClean="0">
                <a:ea typeface="+mn-ea"/>
              </a:rPr>
              <a:t>coll_r.doc </a:t>
            </a:r>
            <a:r>
              <a:rPr lang="en-US" dirty="0">
                <a:ea typeface="+mn-ea"/>
              </a:rPr>
              <a:t/>
            </a:r>
            <a:br>
              <a:rPr lang="en-US" dirty="0">
                <a:ea typeface="+mn-ea"/>
              </a:rPr>
            </a:br>
            <a:r>
              <a:rPr lang="en-US" dirty="0">
                <a:ea typeface="+mn-ea"/>
              </a:rPr>
              <a:t>NOT </a:t>
            </a:r>
            <a:r>
              <a:rPr lang="en-US" dirty="0" smtClean="0">
                <a:ea typeface="+mn-ea"/>
              </a:rPr>
              <a:t>coll0021.b35.f02.001.tif </a:t>
            </a:r>
            <a:r>
              <a:rPr lang="en-US" dirty="0">
                <a:ea typeface="+mn-ea"/>
              </a:rPr>
              <a:t>OR </a:t>
            </a:r>
            <a:r>
              <a:rPr lang="en-US" dirty="0" smtClean="0"/>
              <a:t>coll001_b0956_f0035_d001_p01..tif</a:t>
            </a:r>
            <a:r>
              <a:rPr lang="en-US" dirty="0" smtClean="0">
                <a:ea typeface="+mn-ea"/>
              </a:rPr>
              <a:t>)</a:t>
            </a:r>
            <a:endParaRPr lang="en-US" dirty="0">
              <a:ea typeface="+mn-ea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en-US" dirty="0">
                <a:ea typeface="+mn-ea"/>
              </a:rPr>
              <a:t>Try to keep file and folder names under 32 characters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>
                <a:ea typeface="+mn-ea"/>
              </a:rPr>
              <a:t>Keep track of versions (version control) </a:t>
            </a:r>
          </a:p>
          <a:p>
            <a:pPr marL="640080" lvl="1" fontAlgn="auto">
              <a:spcAft>
                <a:spcPts val="0"/>
              </a:spcAft>
              <a:defRPr/>
            </a:pPr>
            <a:r>
              <a:rPr lang="en-US" dirty="0">
                <a:ea typeface="+mn-ea"/>
              </a:rPr>
              <a:t>Use a sequential numbered system: v01, v02</a:t>
            </a:r>
          </a:p>
          <a:p>
            <a:pPr fontAlgn="auto">
              <a:spcAft>
                <a:spcPts val="0"/>
              </a:spcAft>
              <a:defRPr/>
            </a:pPr>
            <a:endParaRPr lang="en-US" dirty="0">
              <a:ea typeface="+mn-ea"/>
            </a:endParaRPr>
          </a:p>
        </p:txBody>
      </p:sp>
      <p:sp>
        <p:nvSpPr>
          <p:cNvPr id="14339" name="TextBox 3"/>
          <p:cNvSpPr txBox="1">
            <a:spLocks noChangeArrowheads="1"/>
          </p:cNvSpPr>
          <p:nvPr/>
        </p:nvSpPr>
        <p:spPr bwMode="auto">
          <a:xfrm>
            <a:off x="444500" y="6345238"/>
            <a:ext cx="436850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entury Gothic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itchFamily="34" charset="0"/>
                <a:ea typeface="MS PGothic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  <a:ea typeface="MS PGothic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  <a:ea typeface="MS PGothic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  <a:ea typeface="MS PGothic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  <a:ea typeface="MS PGothic" pitchFamily="34" charset="-128"/>
              </a:defRPr>
            </a:lvl9pPr>
          </a:lstStyle>
          <a:p>
            <a:r>
              <a:rPr lang="en-US" dirty="0"/>
              <a:t>E.g. </a:t>
            </a:r>
            <a:r>
              <a:rPr lang="en-US" dirty="0" smtClean="0"/>
              <a:t>coll001_b0956_f0035_d001_p01.tif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02774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ea typeface="+mj-ea"/>
              </a:rPr>
              <a:t>Threats to Preservation</a:t>
            </a:r>
            <a:endParaRPr lang="en-US" dirty="0">
              <a:solidFill>
                <a:schemeClr val="accent1">
                  <a:lumMod val="75000"/>
                </a:schemeClr>
              </a:solidFill>
              <a:ea typeface="+mj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838700"/>
          </a:xfrm>
        </p:spPr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n-ea"/>
              </a:rPr>
              <a:t>Legal Issues and Permissions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n-ea"/>
              </a:rPr>
              <a:t>File Integrity / Bit rot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>
                <a:ea typeface="+mn-ea"/>
              </a:rPr>
              <a:t>System Failure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n-ea"/>
              </a:rPr>
              <a:t>External Attacks (Hacking, Viruses)</a:t>
            </a:r>
            <a:endParaRPr lang="en-US" dirty="0">
              <a:ea typeface="+mn-ea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n-ea"/>
              </a:rPr>
              <a:t>Format Obsolescence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n-ea"/>
              </a:rPr>
              <a:t>Media Obsolescence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n-ea"/>
              </a:rPr>
              <a:t>Containers (Inseparable Content)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n-ea"/>
              </a:rPr>
              <a:t>Lack of Context / Information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n-ea"/>
              </a:rPr>
              <a:t>User Error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n-ea"/>
              </a:rPr>
              <a:t>Natural Disasters</a:t>
            </a:r>
          </a:p>
          <a:p>
            <a:pPr fontAlgn="auto">
              <a:spcAft>
                <a:spcPts val="0"/>
              </a:spcAft>
              <a:defRPr/>
            </a:pPr>
            <a:endParaRPr lang="en-US" dirty="0">
              <a:ea typeface="+mn-ea"/>
            </a:endParaRPr>
          </a:p>
          <a:p>
            <a:pPr fontAlgn="auto">
              <a:spcAft>
                <a:spcPts val="0"/>
              </a:spcAft>
              <a:defRPr/>
            </a:pPr>
            <a:endParaRPr lang="en-US" b="1" dirty="0" smtClean="0"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92570329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Key Services of Digital Preservation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US" dirty="0"/>
              <a:t>Levels of service, agreements, and policies</a:t>
            </a:r>
          </a:p>
          <a:p>
            <a:r>
              <a:rPr lang="en-US" dirty="0"/>
              <a:t>Commitment to long-term viability </a:t>
            </a:r>
          </a:p>
          <a:p>
            <a:r>
              <a:rPr lang="en-US" dirty="0"/>
              <a:t>Participation in a community of practice &amp; standards</a:t>
            </a:r>
          </a:p>
          <a:p>
            <a:pPr lvl="0"/>
            <a:r>
              <a:rPr lang="en-US" dirty="0" smtClean="0"/>
              <a:t>Persistent </a:t>
            </a:r>
            <a:r>
              <a:rPr lang="en-US" dirty="0"/>
              <a:t>identifiers</a:t>
            </a:r>
          </a:p>
          <a:p>
            <a:pPr lvl="0"/>
            <a:r>
              <a:rPr lang="en-US" dirty="0"/>
              <a:t>Data integrity practices</a:t>
            </a:r>
          </a:p>
          <a:p>
            <a:pPr lvl="0"/>
            <a:r>
              <a:rPr lang="en-US" dirty="0"/>
              <a:t>Risk management (e.g. redundancy)</a:t>
            </a:r>
          </a:p>
          <a:p>
            <a:pPr lvl="0"/>
            <a:r>
              <a:rPr lang="en-US" dirty="0" smtClean="0"/>
              <a:t>Discoverable metadata</a:t>
            </a:r>
          </a:p>
          <a:p>
            <a:pPr lvl="0"/>
            <a:r>
              <a:rPr lang="en-US" dirty="0" smtClean="0"/>
              <a:t>Methods of access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31487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Levels of service / policies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Prioritize by:</a:t>
            </a:r>
          </a:p>
          <a:p>
            <a:pPr lvl="1"/>
            <a:r>
              <a:rPr lang="en-US" dirty="0" smtClean="0"/>
              <a:t>Risk to originals</a:t>
            </a:r>
          </a:p>
          <a:p>
            <a:pPr lvl="2"/>
            <a:r>
              <a:rPr lang="en-US" dirty="0" smtClean="0"/>
              <a:t>More important to preserve materials that are more vulnerable (preserving physical copies; born digital items)</a:t>
            </a:r>
          </a:p>
          <a:p>
            <a:r>
              <a:rPr lang="en-US" dirty="0" smtClean="0"/>
              <a:t>Policies:</a:t>
            </a:r>
          </a:p>
          <a:p>
            <a:pPr lvl="1"/>
            <a:r>
              <a:rPr lang="en-US" dirty="0" smtClean="0"/>
              <a:t>Review</a:t>
            </a:r>
          </a:p>
          <a:p>
            <a:pPr lvl="2"/>
            <a:r>
              <a:rPr lang="en-US" dirty="0" smtClean="0"/>
              <a:t>Content: Are there materials that need to be preserved only for a limited amount of time?</a:t>
            </a:r>
          </a:p>
          <a:p>
            <a:pPr lvl="2"/>
            <a:r>
              <a:rPr lang="en-US" dirty="0" smtClean="0"/>
              <a:t>Container: File formats for obsolescence </a:t>
            </a:r>
          </a:p>
          <a:p>
            <a:pPr lvl="1"/>
            <a:r>
              <a:rPr lang="en-US" dirty="0" smtClean="0"/>
              <a:t>Technology: risk management</a:t>
            </a:r>
          </a:p>
          <a:p>
            <a:pPr lvl="1"/>
            <a:r>
              <a:rPr lang="en-US" dirty="0" smtClean="0"/>
              <a:t>Succession plan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1743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Organizational Commitment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1295400"/>
            <a:ext cx="6705600" cy="4607477"/>
          </a:xfrm>
        </p:spPr>
      </p:pic>
    </p:spTree>
    <p:extLst>
      <p:ext uri="{BB962C8B-B14F-4D97-AF65-F5344CB8AC3E}">
        <p14:creationId xmlns:p14="http://schemas.microsoft.com/office/powerpoint/2010/main" val="28930952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ea typeface="+mj-ea"/>
              </a:rPr>
              <a:t>Preservation Format Standards</a:t>
            </a:r>
            <a:endParaRPr lang="en-US" dirty="0">
              <a:solidFill>
                <a:schemeClr val="accent1">
                  <a:lumMod val="75000"/>
                </a:schemeClr>
              </a:solidFill>
              <a:ea typeface="+mj-ea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5661514"/>
              </p:ext>
            </p:extLst>
          </p:nvPr>
        </p:nvGraphicFramePr>
        <p:xfrm>
          <a:off x="457200" y="1752600"/>
          <a:ext cx="8229600" cy="4046220"/>
        </p:xfrm>
        <a:graphic>
          <a:graphicData uri="http://schemas.openxmlformats.org/drawingml/2006/table">
            <a:tbl>
              <a:tblPr/>
              <a:tblGrid>
                <a:gridCol w="2743200"/>
                <a:gridCol w="1485900"/>
                <a:gridCol w="4000500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entury Gothic" pitchFamily="34" charset="0"/>
                          <a:ea typeface="MS PGothic" pitchFamily="34" charset="-128"/>
                        </a:rPr>
                        <a:t>Media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entury Gothic" pitchFamily="34" charset="0"/>
                          <a:ea typeface="MS PGothic" pitchFamily="34" charset="-128"/>
                        </a:rPr>
                        <a:t>File Format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entury Gothic" pitchFamily="34" charset="0"/>
                          <a:ea typeface="MS PGothic" pitchFamily="34" charset="-128"/>
                        </a:rPr>
                        <a:t>Specifications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ea typeface="MS PGothic" pitchFamily="34" charset="-128"/>
                        </a:rPr>
                        <a:t>Video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0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ea typeface="MS PGothic" pitchFamily="34" charset="-128"/>
                        </a:rPr>
                        <a:t>.mp4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0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ea typeface="MS PGothic" pitchFamily="34" charset="-128"/>
                        </a:rPr>
                        <a:t>High profile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0DE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ea typeface="MS PGothic" pitchFamily="34" charset="-128"/>
                        </a:rPr>
                        <a:t>Audio (nature, concert, etc.)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0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ea typeface="MS PGothic" pitchFamily="34" charset="-128"/>
                        </a:rPr>
                        <a:t>.wav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0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Gothic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0EF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ea typeface="MS PGothic" pitchFamily="34" charset="-128"/>
                        </a:rPr>
                        <a:t>Image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0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ea typeface="MS PGothic" pitchFamily="34" charset="-128"/>
                        </a:rPr>
                        <a:t>.tif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0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ea typeface="MS PGothic" pitchFamily="34" charset="-128"/>
                        </a:rPr>
                        <a:t>300-600 ppi (16 bit grayscale or 24 bit color)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0EF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ea typeface="MS PGothic" pitchFamily="34" charset="-128"/>
                        </a:rPr>
                        <a:t>Image Text (printed)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0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ea typeface="MS PGothic" pitchFamily="34" charset="-128"/>
                        </a:rPr>
                        <a:t>.tif or .pdf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0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ea typeface="MS PGothic" pitchFamily="34" charset="-128"/>
                        </a:rPr>
                        <a:t>200-300 ppi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0DE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ea typeface="MS PGothic" pitchFamily="34" charset="-128"/>
                        </a:rPr>
                        <a:t>Image Text (handwriting)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0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ea typeface="MS PGothic" pitchFamily="34" charset="-128"/>
                        </a:rPr>
                        <a:t>.tif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0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ea typeface="MS PGothic" pitchFamily="34" charset="-128"/>
                        </a:rPr>
                        <a:t>600 ppi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0EF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ea typeface="MS PGothic" pitchFamily="34" charset="-128"/>
                        </a:rPr>
                        <a:t>Maps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0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ea typeface="MS PGothic" pitchFamily="34" charset="-128"/>
                        </a:rPr>
                        <a:t>.tif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0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ea typeface="MS PGothic" pitchFamily="34" charset="-128"/>
                        </a:rPr>
                        <a:t>600 ppi (shorter than 36</a:t>
                      </a: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ea typeface="MS PGothic" pitchFamily="34" charset="-128"/>
                        </a:rPr>
                        <a:t>”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ea typeface="MS PGothic" pitchFamily="34" charset="-128"/>
                        </a:rPr>
                        <a:t>); 300-400 ppi (longer than 36</a:t>
                      </a: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ea typeface="MS PGothic" pitchFamily="34" charset="-128"/>
                        </a:rPr>
                        <a:t>”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ea typeface="MS PGothic" pitchFamily="34" charset="-128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0DE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ea typeface="MS PGothic" pitchFamily="34" charset="-128"/>
                        </a:rPr>
                        <a:t>Slides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0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ea typeface="MS PGothic" pitchFamily="34" charset="-128"/>
                        </a:rPr>
                        <a:t>.tif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0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ea typeface="MS PGothic" pitchFamily="34" charset="-128"/>
                        </a:rPr>
                        <a:t>3000+ ppi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0E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02508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Persistent Identifiers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Uniform Resource Identifier (URI)</a:t>
            </a:r>
          </a:p>
          <a:p>
            <a:r>
              <a:rPr lang="en-US" dirty="0" smtClean="0"/>
              <a:t>HDL</a:t>
            </a:r>
          </a:p>
          <a:p>
            <a:pPr lvl="1"/>
            <a:r>
              <a:rPr lang="en-US" dirty="0">
                <a:hlinkClick r:id="rId2"/>
              </a:rPr>
              <a:t>http://hdl.handle.net/1794/12242</a:t>
            </a:r>
            <a:endParaRPr lang="en-US" dirty="0" smtClean="0"/>
          </a:p>
          <a:p>
            <a:r>
              <a:rPr lang="en-US" dirty="0" smtClean="0"/>
              <a:t>ARK</a:t>
            </a:r>
          </a:p>
          <a:p>
            <a:pPr lvl="1"/>
            <a:r>
              <a:rPr lang="en-US" dirty="0">
                <a:hlinkClick r:id="rId3"/>
              </a:rPr>
              <a:t>http://nwda-db.orbiscascade.org/findaid/</a:t>
            </a:r>
            <a:r>
              <a:rPr lang="en-US" b="1" dirty="0">
                <a:hlinkClick r:id="rId3"/>
              </a:rPr>
              <a:t>ark:/80444</a:t>
            </a:r>
            <a:r>
              <a:rPr lang="en-US" b="1">
                <a:hlinkClick r:id="rId3"/>
              </a:rPr>
              <a:t>/</a:t>
            </a:r>
            <a:r>
              <a:rPr lang="en-US" b="1" smtClean="0">
                <a:hlinkClick r:id="rId3"/>
              </a:rPr>
              <a:t>xv14723</a:t>
            </a:r>
            <a:endParaRPr lang="en-US" b="1" smtClean="0"/>
          </a:p>
          <a:p>
            <a:r>
              <a:rPr lang="en-US" b="1" smtClean="0"/>
              <a:t>DOI </a:t>
            </a:r>
            <a:endParaRPr lang="en-US" b="1" dirty="0" smtClean="0"/>
          </a:p>
          <a:p>
            <a:pPr lvl="1"/>
            <a:r>
              <a:rPr lang="en-US" dirty="0">
                <a:hlinkClick r:id="rId4"/>
              </a:rPr>
              <a:t>doi:10.5061/dryad.60699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7995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Data Integrity &amp; Risk Management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File integrity </a:t>
            </a:r>
            <a:r>
              <a:rPr lang="en-US" dirty="0"/>
              <a:t>c</a:t>
            </a:r>
            <a:r>
              <a:rPr lang="en-US" dirty="0" smtClean="0"/>
              <a:t>hecks</a:t>
            </a:r>
          </a:p>
          <a:p>
            <a:r>
              <a:rPr lang="en-US" dirty="0"/>
              <a:t>Refresh</a:t>
            </a:r>
          </a:p>
          <a:p>
            <a:r>
              <a:rPr lang="en-US" dirty="0" smtClean="0"/>
              <a:t>Back-up</a:t>
            </a:r>
          </a:p>
          <a:p>
            <a:r>
              <a:rPr lang="en-US" dirty="0" smtClean="0"/>
              <a:t>Off-site storage</a:t>
            </a:r>
          </a:p>
          <a:p>
            <a:pPr lvl="1"/>
            <a:r>
              <a:rPr lang="en-US" dirty="0" smtClean="0"/>
              <a:t>Preferably in another geographic region</a:t>
            </a:r>
          </a:p>
          <a:p>
            <a:r>
              <a:rPr lang="en-US" dirty="0" smtClean="0"/>
              <a:t>Mirrored site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2150" y="2320131"/>
            <a:ext cx="1790700" cy="3086100"/>
          </a:xfrm>
        </p:spPr>
      </p:pic>
    </p:spTree>
    <p:extLst>
      <p:ext uri="{BB962C8B-B14F-4D97-AF65-F5344CB8AC3E}">
        <p14:creationId xmlns:p14="http://schemas.microsoft.com/office/powerpoint/2010/main" val="18904069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5450" y="407988"/>
            <a:ext cx="8261350" cy="1039812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ea typeface="+mj-ea"/>
              </a:rPr>
              <a:t>Copying as a means of preservation</a:t>
            </a:r>
            <a:endParaRPr lang="en-US" dirty="0">
              <a:solidFill>
                <a:schemeClr val="accent1">
                  <a:lumMod val="75000"/>
                </a:schemeClr>
              </a:solidFill>
              <a:ea typeface="+mj-ea"/>
            </a:endParaRPr>
          </a:p>
        </p:txBody>
      </p:sp>
      <p:sp>
        <p:nvSpPr>
          <p:cNvPr id="10242" name="Content Placeholder 2"/>
          <p:cNvSpPr>
            <a:spLocks noGrp="1"/>
          </p:cNvSpPr>
          <p:nvPr>
            <p:ph sz="half" idx="1"/>
          </p:nvPr>
        </p:nvSpPr>
        <p:spPr>
          <a:xfrm>
            <a:off x="425450" y="1719263"/>
            <a:ext cx="4038600" cy="4406900"/>
          </a:xfrm>
        </p:spPr>
        <p:txBody>
          <a:bodyPr/>
          <a:lstStyle/>
          <a:p>
            <a:r>
              <a:rPr lang="en-US" smtClean="0"/>
              <a:t>Average Server lasts 5 years</a:t>
            </a:r>
          </a:p>
          <a:p>
            <a:r>
              <a:rPr lang="en-US" smtClean="0"/>
              <a:t>Average Optical Media lasts 6-8 years (CD, DVD)</a:t>
            </a:r>
          </a:p>
          <a:p>
            <a:r>
              <a:rPr lang="en-US" smtClean="0"/>
              <a:t>Digital Back-up Tapes (LTO) lasts 30 years in ideal conditions</a:t>
            </a:r>
          </a:p>
        </p:txBody>
      </p:sp>
      <p:pic>
        <p:nvPicPr>
          <p:cNvPr id="10243" name="Content Placeholder 4" descr="170 copy.jpg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5673" r="-25673"/>
          <a:stretch>
            <a:fillRect/>
          </a:stretch>
        </p:blipFill>
        <p:spPr>
          <a:xfrm>
            <a:off x="4648200" y="1536700"/>
            <a:ext cx="4038600" cy="4406900"/>
          </a:xfrm>
        </p:spPr>
      </p:pic>
    </p:spTree>
    <p:extLst>
      <p:ext uri="{BB962C8B-B14F-4D97-AF65-F5344CB8AC3E}">
        <p14:creationId xmlns:p14="http://schemas.microsoft.com/office/powerpoint/2010/main" val="9776163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4001</TotalTime>
  <Words>543</Words>
  <Application>Microsoft Macintosh PowerPoint</Application>
  <PresentationFormat>On-screen Show (4:3)</PresentationFormat>
  <Paragraphs>107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Digital Preservation</vt:lpstr>
      <vt:lpstr>Threats to Preservation</vt:lpstr>
      <vt:lpstr>Key Services of Digital Preservation</vt:lpstr>
      <vt:lpstr>Levels of service / policies</vt:lpstr>
      <vt:lpstr>Organizational Commitment</vt:lpstr>
      <vt:lpstr>Preservation Format Standards</vt:lpstr>
      <vt:lpstr>Persistent Identifiers</vt:lpstr>
      <vt:lpstr>Data Integrity &amp; Risk Management</vt:lpstr>
      <vt:lpstr>Copying as a means of preservation</vt:lpstr>
      <vt:lpstr>Preservation copies</vt:lpstr>
      <vt:lpstr>Metadata &amp; Access</vt:lpstr>
      <vt:lpstr>File Naming conventions</vt:lpstr>
    </vt:vector>
  </TitlesOfParts>
  <Company>University of Oregon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Institutional Repository as a Digital Collection</dc:title>
  <dc:creator>karen estlund</dc:creator>
  <cp:lastModifiedBy>Karen Estlund</cp:lastModifiedBy>
  <cp:revision>469</cp:revision>
  <dcterms:created xsi:type="dcterms:W3CDTF">2008-06-05T19:47:04Z</dcterms:created>
  <dcterms:modified xsi:type="dcterms:W3CDTF">2012-08-07T23:29:01Z</dcterms:modified>
</cp:coreProperties>
</file>