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62" r:id="rId3"/>
    <p:sldId id="257" r:id="rId4"/>
    <p:sldId id="258" r:id="rId5"/>
    <p:sldId id="259" r:id="rId6"/>
    <p:sldId id="260" r:id="rId7"/>
    <p:sldId id="265" r:id="rId8"/>
    <p:sldId id="261" r:id="rId9"/>
    <p:sldId id="264" r:id="rId10"/>
    <p:sldId id="267" r:id="rId11"/>
    <p:sldId id="266" r:id="rId12"/>
    <p:sldId id="268" r:id="rId13"/>
    <p:sldId id="263" r:id="rId14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2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90" autoAdjust="0"/>
    <p:restoredTop sz="63543" autoAdjust="0"/>
  </p:normalViewPr>
  <p:slideViewPr>
    <p:cSldViewPr>
      <p:cViewPr varScale="1">
        <p:scale>
          <a:sx n="59" d="100"/>
          <a:sy n="59" d="100"/>
        </p:scale>
        <p:origin x="-2304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-2424" y="-120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handoutMaster" Target="handoutMasters/handoutMaster1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 dirty="0">
                <a:latin typeface="Calibri" pitchFamily="34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AEC62118-1465-4A55-A048-C81F3CFBE977}" type="datetimeFigureOut">
              <a:rPr lang="en-US"/>
              <a:pPr>
                <a:defRPr/>
              </a:pPr>
              <a:t>3/29/13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 dirty="0">
                <a:latin typeface="Calibri" pitchFamily="34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FE5B7F73-3A88-49E1-B36A-0850638D22B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12217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 dirty="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C76315CA-5E88-4C07-BF5A-CBCF6A22618D}" type="datetimeFigureOut">
              <a:rPr lang="en-US"/>
              <a:pPr>
                <a:defRPr/>
              </a:pPr>
              <a:t>3/29/13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 dirty="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E587A6AF-441E-4780-963E-8AB4872C99D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69995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ＭＳ Ｐゴシック" charset="0"/>
              <a:cs typeface="+mn-cs"/>
            </a:endParaRPr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872D76C-B505-440F-AB28-AA5477B1A446}" type="slidenum">
              <a:rPr lang="en-US" smtClean="0">
                <a:latin typeface="Arial" charset="0"/>
              </a:rPr>
              <a:pPr/>
              <a:t>1</a:t>
            </a:fld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587A6AF-441E-4780-963E-8AB4872C99D5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13872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587A6AF-441E-4780-963E-8AB4872C99D5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35529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587A6AF-441E-4780-963E-8AB4872C99D5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24196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587A6AF-441E-4780-963E-8AB4872C99D5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27761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587A6AF-441E-4780-963E-8AB4872C99D5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95489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587A6AF-441E-4780-963E-8AB4872C99D5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45328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587A6AF-441E-4780-963E-8AB4872C99D5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156918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587A6AF-441E-4780-963E-8AB4872C99D5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31374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hyperlink" Target="mailto:kestlund@uoregon.edu" TargetMode="Externa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hyperlink" Target="mailto:kestlund@uoregon.edu" TargetMode="Externa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hyperlink" Target="mailto:kestlund@uoregon.edu" TargetMode="Externa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LibrariesLogo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29400" y="6256338"/>
            <a:ext cx="2057400" cy="525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6"/>
          <p:cNvSpPr txBox="1">
            <a:spLocks noChangeArrowheads="1"/>
          </p:cNvSpPr>
          <p:nvPr userDrawn="1"/>
        </p:nvSpPr>
        <p:spPr bwMode="auto">
          <a:xfrm>
            <a:off x="457200" y="6290469"/>
            <a:ext cx="3505200" cy="457200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1200" dirty="0" smtClean="0">
                <a:latin typeface="Calibri" pitchFamily="34" charset="0"/>
                <a:ea typeface="+mn-ea"/>
              </a:rPr>
              <a:t>Karen Estlund		</a:t>
            </a:r>
          </a:p>
          <a:p>
            <a:pPr eaLnBrk="1" hangingPunct="1">
              <a:defRPr/>
            </a:pPr>
            <a:r>
              <a:rPr lang="en-US" sz="1200" dirty="0" smtClean="0">
                <a:latin typeface="Calibri" pitchFamily="34" charset="0"/>
                <a:ea typeface="+mn-ea"/>
                <a:hlinkClick r:id="rId3"/>
              </a:rPr>
              <a:t>kestlund@uoregon.edu</a:t>
            </a:r>
            <a:r>
              <a:rPr lang="en-US" sz="1200" dirty="0" smtClean="0">
                <a:latin typeface="Calibri" pitchFamily="34" charset="0"/>
                <a:ea typeface="+mn-ea"/>
              </a:rPr>
              <a:t> 	</a:t>
            </a: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457200" y="6019800"/>
            <a:ext cx="8229600" cy="1588"/>
          </a:xfrm>
          <a:prstGeom prst="line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 userDrawn="1"/>
        </p:nvCxnSpPr>
        <p:spPr>
          <a:xfrm>
            <a:off x="457200" y="1524000"/>
            <a:ext cx="8229600" cy="1588"/>
          </a:xfrm>
          <a:prstGeom prst="line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457200" y="6019800"/>
            <a:ext cx="8229600" cy="1588"/>
          </a:xfrm>
          <a:prstGeom prst="line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AB0C8CCA-EA16-4E78-9561-6008CAF29B85}" type="datetimeFigureOut">
              <a:rPr lang="en-US"/>
              <a:pPr>
                <a:defRPr/>
              </a:pPr>
              <a:t>3/29/13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dirty="0">
                <a:solidFill>
                  <a:srgbClr val="898989"/>
                </a:solidFill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3B93F63-149B-4507-B92B-27C91215F57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6E8828C6-6F62-495F-9DF2-56927FDB58D8}" type="datetimeFigureOut">
              <a:rPr lang="en-US"/>
              <a:pPr>
                <a:defRPr/>
              </a:pPr>
              <a:t>3/29/13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dirty="0">
                <a:solidFill>
                  <a:srgbClr val="898989"/>
                </a:solidFill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92DB4231-8DA3-4AC4-9CFC-7AE932D1190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LibrariesLogo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29400" y="6256338"/>
            <a:ext cx="2057400" cy="525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6"/>
          <p:cNvSpPr txBox="1">
            <a:spLocks noChangeArrowheads="1"/>
          </p:cNvSpPr>
          <p:nvPr userDrawn="1"/>
        </p:nvSpPr>
        <p:spPr bwMode="auto">
          <a:xfrm>
            <a:off x="457200" y="6246813"/>
            <a:ext cx="3505200" cy="646331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1200" kern="1200" dirty="0" smtClean="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  <a:cs typeface="Arial" charset="0"/>
              </a:rPr>
              <a:t>Karen Estlund		</a:t>
            </a:r>
          </a:p>
          <a:p>
            <a:pPr eaLnBrk="1" hangingPunct="1">
              <a:defRPr/>
            </a:pPr>
            <a:r>
              <a:rPr lang="en-US" sz="1200" kern="1200" dirty="0" smtClean="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  <a:cs typeface="Arial" charset="0"/>
                <a:hlinkClick r:id="rId3"/>
              </a:rPr>
              <a:t>kestlund@uoregon.edu</a:t>
            </a:r>
            <a:r>
              <a:rPr lang="en-US" sz="1200" kern="1200" dirty="0" smtClean="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  <a:cs typeface="Arial" charset="0"/>
              </a:rPr>
              <a:t> 	</a:t>
            </a:r>
          </a:p>
          <a:p>
            <a:pPr eaLnBrk="1" hangingPunct="1">
              <a:defRPr/>
            </a:pPr>
            <a:r>
              <a:rPr lang="en-US" sz="1200" dirty="0" smtClean="0">
                <a:latin typeface="Calibri" pitchFamily="34" charset="0"/>
                <a:ea typeface="+mn-ea"/>
              </a:rPr>
              <a:t>	  </a:t>
            </a: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457200" y="6019800"/>
            <a:ext cx="8229600" cy="1588"/>
          </a:xfrm>
          <a:prstGeom prst="line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 userDrawn="1"/>
        </p:nvCxnSpPr>
        <p:spPr>
          <a:xfrm>
            <a:off x="457200" y="1219200"/>
            <a:ext cx="8229600" cy="1588"/>
          </a:xfrm>
          <a:prstGeom prst="line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457200" y="6019800"/>
            <a:ext cx="8229600" cy="1588"/>
          </a:xfrm>
          <a:prstGeom prst="line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93ACEEB4-D086-43DC-B8F3-EFF8B5560D66}" type="datetimeFigureOut">
              <a:rPr lang="en-US"/>
              <a:pPr>
                <a:defRPr/>
              </a:pPr>
              <a:t>3/29/13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dirty="0">
                <a:solidFill>
                  <a:srgbClr val="898989"/>
                </a:solidFill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DAC0432-CC37-41F2-9755-297D2A88E97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LibrariesLogo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29400" y="6256338"/>
            <a:ext cx="2057400" cy="525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6"/>
          <p:cNvSpPr txBox="1">
            <a:spLocks noChangeArrowheads="1"/>
          </p:cNvSpPr>
          <p:nvPr userDrawn="1"/>
        </p:nvSpPr>
        <p:spPr bwMode="auto">
          <a:xfrm>
            <a:off x="457200" y="6246813"/>
            <a:ext cx="3505200" cy="457200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1200" kern="1200" dirty="0" smtClean="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  <a:cs typeface="Arial" charset="0"/>
              </a:rPr>
              <a:t>Karen Estlund		</a:t>
            </a:r>
          </a:p>
          <a:p>
            <a:pPr eaLnBrk="1" hangingPunct="1">
              <a:defRPr/>
            </a:pPr>
            <a:r>
              <a:rPr lang="en-US" sz="1200" kern="1200" dirty="0" smtClean="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  <a:cs typeface="Arial" charset="0"/>
                <a:hlinkClick r:id="rId3"/>
              </a:rPr>
              <a:t>kestlund@uoregon.edu</a:t>
            </a:r>
            <a:r>
              <a:rPr lang="en-US" sz="1200" kern="1200" dirty="0" smtClean="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  <a:cs typeface="Arial" charset="0"/>
              </a:rPr>
              <a:t> 	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6019800"/>
            <a:ext cx="8229600" cy="1588"/>
          </a:xfrm>
          <a:prstGeom prst="line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457200" y="1524000"/>
            <a:ext cx="8229600" cy="1588"/>
          </a:xfrm>
          <a:prstGeom prst="line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 userDrawn="1"/>
        </p:nvCxnSpPr>
        <p:spPr>
          <a:xfrm>
            <a:off x="457200" y="6019800"/>
            <a:ext cx="8229600" cy="1588"/>
          </a:xfrm>
          <a:prstGeom prst="line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77150355-90E1-487A-94F1-4A0CB3C212C5}" type="datetimeFigureOut">
              <a:rPr lang="en-US"/>
              <a:pPr>
                <a:defRPr/>
              </a:pPr>
              <a:t>3/29/13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dirty="0">
                <a:solidFill>
                  <a:srgbClr val="898989"/>
                </a:solidFill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73B0F785-3FCC-416E-8F24-2B20192DEF7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 userDrawn="1"/>
        </p:nvCxnSpPr>
        <p:spPr>
          <a:xfrm>
            <a:off x="457200" y="6019800"/>
            <a:ext cx="8229600" cy="1588"/>
          </a:xfrm>
          <a:prstGeom prst="line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186FB315-C325-4135-88F2-7F095A3EC9E9}" type="datetimeFigureOut">
              <a:rPr lang="en-US"/>
              <a:pPr>
                <a:defRPr/>
              </a:pPr>
              <a:t>3/29/13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dirty="0">
                <a:solidFill>
                  <a:srgbClr val="898989"/>
                </a:solidFill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F9029C4D-8D02-4EDD-9AB7-A9B4759EEE8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F28CF51B-205D-421F-9B08-9BD8700D61CD}" type="datetimeFigureOut">
              <a:rPr lang="en-US"/>
              <a:pPr>
                <a:defRPr/>
              </a:pPr>
              <a:t>3/29/13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dirty="0">
                <a:solidFill>
                  <a:srgbClr val="898989"/>
                </a:solidFill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440057D-8BBE-4202-9138-47293A71E82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hyperlink" Target="mailto:kestlund@uoregon.edu" TargetMode="Externa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1028" name="Picture 6" descr="LibrariesLogo.gif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629400" y="6256338"/>
            <a:ext cx="2057400" cy="525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Straight Connector 7"/>
          <p:cNvCxnSpPr/>
          <p:nvPr userDrawn="1"/>
        </p:nvCxnSpPr>
        <p:spPr>
          <a:xfrm>
            <a:off x="457200" y="6019800"/>
            <a:ext cx="8229600" cy="1588"/>
          </a:xfrm>
          <a:prstGeom prst="line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6"/>
          <p:cNvSpPr txBox="1">
            <a:spLocks noChangeArrowheads="1"/>
          </p:cNvSpPr>
          <p:nvPr userDrawn="1"/>
        </p:nvSpPr>
        <p:spPr bwMode="auto">
          <a:xfrm>
            <a:off x="457200" y="6290469"/>
            <a:ext cx="3505200" cy="457200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1200" dirty="0" smtClean="0">
                <a:latin typeface="Calibri" pitchFamily="34" charset="0"/>
                <a:ea typeface="+mn-ea"/>
              </a:rPr>
              <a:t>Karen Estlund		</a:t>
            </a:r>
          </a:p>
          <a:p>
            <a:pPr eaLnBrk="1" hangingPunct="1">
              <a:defRPr/>
            </a:pPr>
            <a:r>
              <a:rPr lang="en-US" sz="1200" dirty="0" smtClean="0">
                <a:latin typeface="Calibri" pitchFamily="34" charset="0"/>
                <a:ea typeface="+mn-ea"/>
                <a:hlinkClick r:id="rId14"/>
              </a:rPr>
              <a:t>kestlund@uoregon.edu</a:t>
            </a:r>
            <a:r>
              <a:rPr lang="en-US" sz="1200" dirty="0" smtClean="0">
                <a:latin typeface="Calibri" pitchFamily="34" charset="0"/>
                <a:ea typeface="+mn-ea"/>
              </a:rPr>
              <a:t> 	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15" r:id="rId1"/>
    <p:sldLayoutId id="2147484216" r:id="rId2"/>
    <p:sldLayoutId id="2147484217" r:id="rId3"/>
    <p:sldLayoutId id="2147484218" r:id="rId4"/>
    <p:sldLayoutId id="2147484219" r:id="rId5"/>
    <p:sldLayoutId id="2147484220" r:id="rId6"/>
    <p:sldLayoutId id="2147484214" r:id="rId7"/>
    <p:sldLayoutId id="2147484221" r:id="rId8"/>
    <p:sldLayoutId id="2147484222" r:id="rId9"/>
    <p:sldLayoutId id="2147484223" r:id="rId10"/>
    <p:sldLayoutId id="2147484224" r:id="rId11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z="3600" dirty="0" err="1" smtClean="0"/>
              <a:t>DSpace</a:t>
            </a:r>
            <a:r>
              <a:rPr lang="en-US" sz="3600" dirty="0" smtClean="0"/>
              <a:t> User &amp; Group Permissions</a:t>
            </a:r>
            <a:endParaRPr lang="en-US" sz="3600" dirty="0" smtClean="0">
              <a:ea typeface="ＭＳ Ｐゴシック" pitchFamily="34" charset="-128"/>
            </a:endParaRPr>
          </a:p>
        </p:txBody>
      </p:sp>
      <p:sp>
        <p:nvSpPr>
          <p:cNvPr id="12291" name="Subtitle 3"/>
          <p:cNvSpPr>
            <a:spLocks noGrp="1"/>
          </p:cNvSpPr>
          <p:nvPr>
            <p:ph type="subTitle" idx="1"/>
          </p:nvPr>
        </p:nvSpPr>
        <p:spPr>
          <a:xfrm>
            <a:off x="762000" y="3886200"/>
            <a:ext cx="7620000" cy="1752600"/>
          </a:xfrm>
        </p:spPr>
        <p:txBody>
          <a:bodyPr numCol="1"/>
          <a:lstStyle/>
          <a:p>
            <a:r>
              <a:rPr lang="en-US" sz="1800" b="1" dirty="0" smtClean="0"/>
              <a:t>UO NSRC Workshop</a:t>
            </a:r>
          </a:p>
          <a:p>
            <a:r>
              <a:rPr lang="en-US" sz="1800" b="1" dirty="0" smtClean="0">
                <a:solidFill>
                  <a:srgbClr val="898989"/>
                </a:solidFill>
                <a:ea typeface="ＭＳ Ｐゴシック" pitchFamily="34" charset="-128"/>
              </a:rPr>
              <a:t>March 29, 2013</a:t>
            </a:r>
            <a:endParaRPr lang="en-US" sz="1800" b="1" dirty="0" smtClean="0">
              <a:solidFill>
                <a:srgbClr val="898989"/>
              </a:solidFill>
              <a:ea typeface="ＭＳ Ｐゴシック" pitchFamily="34" charset="-128"/>
            </a:endParaRPr>
          </a:p>
          <a:p>
            <a:endParaRPr lang="en-US" sz="1800" b="1" dirty="0">
              <a:solidFill>
                <a:srgbClr val="898989"/>
              </a:solidFill>
              <a:ea typeface="ＭＳ Ｐゴシック" pitchFamily="34" charset="-128"/>
            </a:endParaRPr>
          </a:p>
          <a:p>
            <a:r>
              <a:rPr lang="en-US" sz="1800" b="1" dirty="0" smtClean="0">
                <a:solidFill>
                  <a:srgbClr val="898989"/>
                </a:solidFill>
                <a:ea typeface="ＭＳ Ｐゴシック" pitchFamily="34" charset="-128"/>
              </a:rPr>
              <a:t>Karen Estlund</a:t>
            </a:r>
          </a:p>
          <a:p>
            <a:r>
              <a:rPr lang="en-US" sz="1800" b="1" dirty="0" smtClean="0">
                <a:solidFill>
                  <a:srgbClr val="898989"/>
                </a:solidFill>
                <a:ea typeface="ＭＳ Ｐゴシック" pitchFamily="34" charset="-128"/>
              </a:rPr>
              <a:t>Head, Digital Scholarship Center</a:t>
            </a:r>
          </a:p>
          <a:p>
            <a:pPr algn="l"/>
            <a:endParaRPr lang="en-US" sz="1800" b="1" dirty="0">
              <a:solidFill>
                <a:srgbClr val="898989"/>
              </a:solidFill>
              <a:ea typeface="ＭＳ Ｐゴシック" pitchFamily="34" charset="-128"/>
            </a:endParaRPr>
          </a:p>
          <a:p>
            <a:pPr algn="l"/>
            <a:endParaRPr lang="en-US" sz="1800" b="1" dirty="0" smtClean="0">
              <a:solidFill>
                <a:srgbClr val="898989"/>
              </a:solidFill>
              <a:ea typeface="ＭＳ Ｐゴシック" pitchFamily="34" charset="-128"/>
            </a:endParaRPr>
          </a:p>
        </p:txBody>
      </p:sp>
      <p:pic>
        <p:nvPicPr>
          <p:cNvPr id="12292" name="Picture 1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Collection Authorizations Best Practices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Administrators</a:t>
            </a:r>
          </a:p>
          <a:p>
            <a:pPr lvl="1"/>
            <a:r>
              <a:rPr lang="en-US" dirty="0" smtClean="0"/>
              <a:t>Add System Administrators as Administrators, or</a:t>
            </a:r>
          </a:p>
          <a:p>
            <a:pPr lvl="1"/>
            <a:r>
              <a:rPr lang="en-US" dirty="0" smtClean="0"/>
              <a:t>Make sure someone at institution always has administrative access</a:t>
            </a:r>
          </a:p>
          <a:p>
            <a:r>
              <a:rPr lang="en-US" dirty="0"/>
              <a:t>Use “Accept/Reject/Edit Metadata </a:t>
            </a:r>
            <a:r>
              <a:rPr lang="en-US" dirty="0" smtClean="0"/>
              <a:t>Step”</a:t>
            </a:r>
          </a:p>
          <a:p>
            <a:pPr lvl="1"/>
            <a:r>
              <a:rPr lang="en-US" dirty="0" smtClean="0"/>
              <a:t>Don’t use “</a:t>
            </a:r>
            <a:r>
              <a:rPr lang="en-US" dirty="0"/>
              <a:t>Accept/Reject Step” and “Edit Metadata </a:t>
            </a:r>
            <a:r>
              <a:rPr lang="en-US" dirty="0" smtClean="0"/>
              <a:t>Step”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79445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Restricting access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1905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Restrict by Collection</a:t>
            </a:r>
            <a:endParaRPr lang="en-US" dirty="0"/>
          </a:p>
        </p:txBody>
      </p:sp>
      <p:pic>
        <p:nvPicPr>
          <p:cNvPr id="6" name="Content Placeholder 5" descr="Screen Shot 2013-03-29 at 11.08.50 AM.png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32433" b="-132433"/>
          <a:stretch>
            <a:fillRect/>
          </a:stretch>
        </p:blipFill>
        <p:spPr/>
      </p:pic>
      <p:pic>
        <p:nvPicPr>
          <p:cNvPr id="7" name="Picture 6" descr="Screen Shot 2013-03-29 at 11.09.46 A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676400"/>
            <a:ext cx="5994400" cy="977900"/>
          </a:xfrm>
          <a:prstGeom prst="rect">
            <a:avLst/>
          </a:prstGeom>
        </p:spPr>
      </p:pic>
      <p:sp>
        <p:nvSpPr>
          <p:cNvPr id="9" name="Oval 8"/>
          <p:cNvSpPr/>
          <p:nvPr/>
        </p:nvSpPr>
        <p:spPr>
          <a:xfrm>
            <a:off x="1752600" y="2057400"/>
            <a:ext cx="1219200" cy="533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3268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Restricting an Individual Item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Add a new policy to restrict an item</a:t>
            </a:r>
          </a:p>
          <a:p>
            <a:r>
              <a:rPr lang="en-US" dirty="0" smtClean="0"/>
              <a:t>Make sure to delete the policy allowing “Anonymous” the ability to READ</a:t>
            </a:r>
            <a:endParaRPr lang="en-US" dirty="0"/>
          </a:p>
        </p:txBody>
      </p:sp>
      <p:pic>
        <p:nvPicPr>
          <p:cNvPr id="4" name="Picture 3" descr="Screen Shot 2013-03-29 at 10.03.37 A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3733800"/>
            <a:ext cx="8031480" cy="121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33972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Authorizations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sz="2400" dirty="0" err="1" smtClean="0"/>
              <a:t>DSpace</a:t>
            </a:r>
            <a:endParaRPr lang="en-US" sz="2400" dirty="0" smtClean="0"/>
          </a:p>
          <a:p>
            <a:r>
              <a:rPr lang="en-US" sz="2400" dirty="0" smtClean="0"/>
              <a:t>Community</a:t>
            </a:r>
          </a:p>
          <a:p>
            <a:r>
              <a:rPr lang="en-US" sz="2400" dirty="0" smtClean="0"/>
              <a:t>Collection</a:t>
            </a:r>
          </a:p>
          <a:p>
            <a:r>
              <a:rPr lang="en-US" sz="2400" dirty="0" smtClean="0"/>
              <a:t>Item</a:t>
            </a:r>
          </a:p>
          <a:p>
            <a:r>
              <a:rPr lang="en-US" sz="2400" dirty="0" smtClean="0"/>
              <a:t>Bundle</a:t>
            </a:r>
          </a:p>
          <a:p>
            <a:pPr lvl="1"/>
            <a:r>
              <a:rPr lang="en-US" sz="2400" dirty="0" smtClean="0"/>
              <a:t>Group of Related Files</a:t>
            </a:r>
          </a:p>
          <a:p>
            <a:r>
              <a:rPr lang="en-US" sz="2400" dirty="0" err="1" smtClean="0"/>
              <a:t>Bitstream</a:t>
            </a:r>
            <a:r>
              <a:rPr lang="en-US" sz="2400" dirty="0" smtClean="0"/>
              <a:t> / File</a:t>
            </a:r>
          </a:p>
          <a:p>
            <a:pPr lvl="1"/>
            <a:r>
              <a:rPr lang="en-US" sz="2400" dirty="0" smtClean="0"/>
              <a:t>Document / File</a:t>
            </a:r>
          </a:p>
          <a:p>
            <a:pPr lvl="1"/>
            <a:r>
              <a:rPr lang="en-US" sz="2400" dirty="0" smtClean="0"/>
              <a:t>Metadata</a:t>
            </a:r>
          </a:p>
          <a:p>
            <a:pPr lvl="1"/>
            <a:r>
              <a:rPr lang="en-US" sz="2400" dirty="0" smtClean="0"/>
              <a:t>Copyright License, etc.</a:t>
            </a:r>
            <a:endParaRPr lang="en-US" sz="2400" dirty="0"/>
          </a:p>
        </p:txBody>
      </p:sp>
      <p:pic>
        <p:nvPicPr>
          <p:cNvPr id="5" name="Content Placeholder 4" descr="Screen Shot 2013-03-29 at 10.01.28 AM.png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44" r="3644"/>
          <a:stretch>
            <a:fillRect/>
          </a:stretch>
        </p:blipFill>
        <p:spPr>
          <a:xfrm>
            <a:off x="4648200" y="1524000"/>
            <a:ext cx="4038600" cy="4525963"/>
          </a:xfrm>
        </p:spPr>
      </p:pic>
    </p:spTree>
    <p:extLst>
      <p:ext uri="{BB962C8B-B14F-4D97-AF65-F5344CB8AC3E}">
        <p14:creationId xmlns:p14="http://schemas.microsoft.com/office/powerpoint/2010/main" val="4573705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Registered Users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S’enregistrer</a:t>
            </a:r>
            <a:endParaRPr lang="en-US" dirty="0" smtClean="0"/>
          </a:p>
          <a:p>
            <a:r>
              <a:rPr lang="en-US" dirty="0" smtClean="0"/>
              <a:t>A registered user has no permissions on the system until a </a:t>
            </a:r>
            <a:r>
              <a:rPr lang="en-US" dirty="0" err="1" smtClean="0"/>
              <a:t>DSpace</a:t>
            </a:r>
            <a:r>
              <a:rPr lang="en-US" dirty="0" smtClean="0"/>
              <a:t> administrator assigns permissions. </a:t>
            </a:r>
          </a:p>
          <a:p>
            <a:r>
              <a:rPr lang="en-US" dirty="0" smtClean="0"/>
              <a:t>Registered users can sign up for RSS notifications for particular collections</a:t>
            </a:r>
            <a:endParaRPr lang="en-US" dirty="0"/>
          </a:p>
        </p:txBody>
      </p:sp>
      <p:pic>
        <p:nvPicPr>
          <p:cNvPr id="4" name="Picture 3" descr="Screen Shot 2013-03-29 at 9.50.47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0" y="4495800"/>
            <a:ext cx="2171700" cy="12616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86056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Groups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Groups for all of the people (E-</a:t>
            </a:r>
            <a:r>
              <a:rPr lang="en-US" dirty="0" err="1" smtClean="0"/>
              <a:t>personne</a:t>
            </a:r>
            <a:r>
              <a:rPr lang="en-US" dirty="0" smtClean="0"/>
              <a:t>)</a:t>
            </a:r>
            <a:endParaRPr lang="en-US" dirty="0"/>
          </a:p>
        </p:txBody>
      </p:sp>
      <p:pic>
        <p:nvPicPr>
          <p:cNvPr id="4" name="Picture 3" descr="Screen Shot 2013-03-29 at 9.52.47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" y="1981200"/>
            <a:ext cx="7086600" cy="3967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03115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Automatic Groups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Administrators</a:t>
            </a:r>
            <a:r>
              <a:rPr lang="en-US" dirty="0" smtClean="0"/>
              <a:t> </a:t>
            </a:r>
          </a:p>
          <a:p>
            <a:pPr lvl="1"/>
            <a:r>
              <a:rPr lang="en-US" dirty="0"/>
              <a:t>C</a:t>
            </a:r>
            <a:r>
              <a:rPr lang="en-US" dirty="0" smtClean="0"/>
              <a:t>an create new communities and collections</a:t>
            </a:r>
          </a:p>
          <a:p>
            <a:pPr lvl="1"/>
            <a:r>
              <a:rPr lang="en-US" dirty="0"/>
              <a:t>Create new users / groups</a:t>
            </a:r>
          </a:p>
          <a:p>
            <a:pPr lvl="1"/>
            <a:r>
              <a:rPr lang="en-US" dirty="0" smtClean="0"/>
              <a:t>Assign rights</a:t>
            </a:r>
          </a:p>
          <a:p>
            <a:pPr lvl="1"/>
            <a:r>
              <a:rPr lang="en-US" dirty="0" smtClean="0"/>
              <a:t>Run Reports and </a:t>
            </a:r>
            <a:r>
              <a:rPr lang="en-US" dirty="0" err="1" smtClean="0"/>
              <a:t>Curation</a:t>
            </a:r>
            <a:r>
              <a:rPr lang="en-US" dirty="0" smtClean="0"/>
              <a:t> activities</a:t>
            </a:r>
          </a:p>
          <a:p>
            <a:r>
              <a:rPr lang="en-US" b="1" dirty="0" smtClean="0"/>
              <a:t>Anonymous</a:t>
            </a:r>
          </a:p>
          <a:p>
            <a:pPr lvl="1"/>
            <a:r>
              <a:rPr lang="en-US" dirty="0" smtClean="0"/>
              <a:t>Anyone on the website that is not logged into </a:t>
            </a:r>
            <a:r>
              <a:rPr lang="en-US" dirty="0" err="1" smtClean="0"/>
              <a:t>Dspace</a:t>
            </a:r>
            <a:endParaRPr lang="en-US" dirty="0" smtClean="0"/>
          </a:p>
          <a:p>
            <a:pPr lvl="1"/>
            <a:r>
              <a:rPr lang="en-US" dirty="0" smtClean="0"/>
              <a:t>Do not add people to this group.</a:t>
            </a:r>
          </a:p>
        </p:txBody>
      </p:sp>
    </p:spTree>
    <p:extLst>
      <p:ext uri="{BB962C8B-B14F-4D97-AF65-F5344CB8AC3E}">
        <p14:creationId xmlns:p14="http://schemas.microsoft.com/office/powerpoint/2010/main" val="3745035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Creating Groups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Groups to manage people working on your system (organization / role) </a:t>
            </a:r>
          </a:p>
          <a:p>
            <a:pPr lvl="1"/>
            <a:r>
              <a:rPr lang="en-US" dirty="0" smtClean="0"/>
              <a:t>UCAD</a:t>
            </a:r>
          </a:p>
          <a:p>
            <a:pPr lvl="1"/>
            <a:r>
              <a:rPr lang="en-US" dirty="0" smtClean="0"/>
              <a:t>Archivists</a:t>
            </a:r>
          </a:p>
          <a:p>
            <a:pPr lvl="1"/>
            <a:r>
              <a:rPr lang="en-US" dirty="0" smtClean="0"/>
              <a:t>Researchers</a:t>
            </a:r>
          </a:p>
          <a:p>
            <a:r>
              <a:rPr lang="en-US" dirty="0" smtClean="0"/>
              <a:t>Then when assigning rights to a collection or item, assign the Group rather than individuals, best practice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80612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Submission / Editing Authorizations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3999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Community Authorizations</a:t>
            </a:r>
            <a:endParaRPr lang="en-US" dirty="0"/>
          </a:p>
        </p:txBody>
      </p:sp>
      <p:pic>
        <p:nvPicPr>
          <p:cNvPr id="4" name="Content Placeholder 3" descr="Screen Shot 2013-03-29 at 10.05.12 AM.png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7571" b="-27571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3009461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Collection Authorizations</a:t>
            </a:r>
            <a:endParaRPr lang="en-US" dirty="0"/>
          </a:p>
        </p:txBody>
      </p:sp>
      <p:pic>
        <p:nvPicPr>
          <p:cNvPr id="6" name="Content Placeholder 5" descr="Screen Shot 2013-03-29 at 11.03.41 AM.png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0000" r="-30000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9082734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Inspiration">
      <a:dk1>
        <a:sysClr val="windowText" lastClr="000000"/>
      </a:dk1>
      <a:lt1>
        <a:sysClr val="window" lastClr="FFFFFF"/>
      </a:lt1>
      <a:dk2>
        <a:srgbClr val="2F2F26"/>
      </a:dk2>
      <a:lt2>
        <a:srgbClr val="9FA795"/>
      </a:lt2>
      <a:accent1>
        <a:srgbClr val="749805"/>
      </a:accent1>
      <a:accent2>
        <a:srgbClr val="BACC82"/>
      </a:accent2>
      <a:accent3>
        <a:srgbClr val="6E9EC2"/>
      </a:accent3>
      <a:accent4>
        <a:srgbClr val="2046A5"/>
      </a:accent4>
      <a:accent5>
        <a:srgbClr val="5039C6"/>
      </a:accent5>
      <a:accent6>
        <a:srgbClr val="7411D0"/>
      </a:accent6>
      <a:hlink>
        <a:srgbClr val="FFC000"/>
      </a:hlink>
      <a:folHlink>
        <a:srgbClr val="C0C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7013</TotalTime>
  <Words>255</Words>
  <Application>Microsoft Macintosh PowerPoint</Application>
  <PresentationFormat>On-screen Show (4:3)</PresentationFormat>
  <Paragraphs>61</Paragraphs>
  <Slides>13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DSpace User &amp; Group Permissions</vt:lpstr>
      <vt:lpstr>Authorizations</vt:lpstr>
      <vt:lpstr>Registered Users</vt:lpstr>
      <vt:lpstr>Groups</vt:lpstr>
      <vt:lpstr>Automatic Groups</vt:lpstr>
      <vt:lpstr>Creating Groups</vt:lpstr>
      <vt:lpstr>Submission / Editing Authorizations</vt:lpstr>
      <vt:lpstr>Community Authorizations</vt:lpstr>
      <vt:lpstr>Collection Authorizations</vt:lpstr>
      <vt:lpstr>Collection Authorizations Best Practices</vt:lpstr>
      <vt:lpstr>Restricting access</vt:lpstr>
      <vt:lpstr>Restrict by Collection</vt:lpstr>
      <vt:lpstr>Restricting an Individual Item</vt:lpstr>
    </vt:vector>
  </TitlesOfParts>
  <Company>University of Oregon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Institutional Repository as a Digital Collection</dc:title>
  <dc:creator>karen estlund</dc:creator>
  <cp:lastModifiedBy>Karen Estlund</cp:lastModifiedBy>
  <cp:revision>636</cp:revision>
  <dcterms:created xsi:type="dcterms:W3CDTF">2008-06-05T19:47:04Z</dcterms:created>
  <dcterms:modified xsi:type="dcterms:W3CDTF">2013-03-29T11:11:44Z</dcterms:modified>
</cp:coreProperties>
</file>