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77" r:id="rId3"/>
    <p:sldId id="259" r:id="rId4"/>
    <p:sldId id="275" r:id="rId5"/>
    <p:sldId id="261" r:id="rId6"/>
    <p:sldId id="279" r:id="rId7"/>
    <p:sldId id="278" r:id="rId8"/>
    <p:sldId id="268" r:id="rId9"/>
    <p:sldId id="271" r:id="rId10"/>
    <p:sldId id="262" r:id="rId11"/>
    <p:sldId id="263" r:id="rId12"/>
    <p:sldId id="264" r:id="rId13"/>
    <p:sldId id="265" r:id="rId14"/>
    <p:sldId id="266" r:id="rId15"/>
    <p:sldId id="267" r:id="rId16"/>
    <p:sldId id="270" r:id="rId17"/>
    <p:sldId id="272" r:id="rId18"/>
    <p:sldId id="274" r:id="rId19"/>
    <p:sldId id="273" r:id="rId20"/>
    <p:sldId id="276" r:id="rId2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ＭＳ Ｐゴシック" pitchFamily="34" charset="-128"/>
        <a:cs typeface="+mn-cs"/>
      </a:defRPr>
    </a:lvl1pPr>
    <a:lvl2pPr marL="457200" algn="l" rtl="0" fontAlgn="base">
      <a:spcBef>
        <a:spcPct val="0"/>
      </a:spcBef>
      <a:spcAft>
        <a:spcPct val="0"/>
      </a:spcAft>
      <a:defRPr kern="1200">
        <a:solidFill>
          <a:schemeClr val="tx1"/>
        </a:solidFill>
        <a:latin typeface="Arial" charset="0"/>
        <a:ea typeface="ＭＳ Ｐゴシック" pitchFamily="34" charset="-128"/>
        <a:cs typeface="+mn-cs"/>
      </a:defRPr>
    </a:lvl2pPr>
    <a:lvl3pPr marL="914400" algn="l" rtl="0" fontAlgn="base">
      <a:spcBef>
        <a:spcPct val="0"/>
      </a:spcBef>
      <a:spcAft>
        <a:spcPct val="0"/>
      </a:spcAft>
      <a:defRPr kern="1200">
        <a:solidFill>
          <a:schemeClr val="tx1"/>
        </a:solidFill>
        <a:latin typeface="Arial" charset="0"/>
        <a:ea typeface="ＭＳ Ｐゴシック" pitchFamily="34" charset="-128"/>
        <a:cs typeface="+mn-cs"/>
      </a:defRPr>
    </a:lvl3pPr>
    <a:lvl4pPr marL="1371600" algn="l" rtl="0" fontAlgn="base">
      <a:spcBef>
        <a:spcPct val="0"/>
      </a:spcBef>
      <a:spcAft>
        <a:spcPct val="0"/>
      </a:spcAft>
      <a:defRPr kern="1200">
        <a:solidFill>
          <a:schemeClr val="tx1"/>
        </a:solidFill>
        <a:latin typeface="Arial" charset="0"/>
        <a:ea typeface="ＭＳ Ｐゴシック" pitchFamily="34" charset="-128"/>
        <a:cs typeface="+mn-cs"/>
      </a:defRPr>
    </a:lvl4pPr>
    <a:lvl5pPr marL="1828800" algn="l"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2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6519" autoAdjust="0"/>
  </p:normalViewPr>
  <p:slideViewPr>
    <p:cSldViewPr>
      <p:cViewPr varScale="1">
        <p:scale>
          <a:sx n="83" d="100"/>
          <a:sy n="83" d="100"/>
        </p:scale>
        <p:origin x="-102" y="-3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9" d="100"/>
          <a:sy n="99" d="100"/>
        </p:scale>
        <p:origin x="-3576"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dirty="0">
                <a:latin typeface="Calibri" pitchFamily="34" charset="0"/>
                <a:ea typeface="+mn-ea"/>
                <a:cs typeface="Arial" charset="0"/>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AEC62118-1465-4A55-A048-C81F3CFBE977}" type="datetimeFigureOut">
              <a:rPr lang="en-US"/>
              <a:pPr>
                <a:defRPr/>
              </a:pPr>
              <a:t>3/27/2013</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dirty="0">
                <a:latin typeface="Calibri" pitchFamily="34" charset="0"/>
                <a:ea typeface="+mn-ea"/>
                <a:cs typeface="Arial" charset="0"/>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FE5B7F73-3A88-49E1-B36A-0850638D22B1}" type="slidenum">
              <a:rPr lang="en-US"/>
              <a:pPr>
                <a:defRPr/>
              </a:pPr>
              <a:t>‹#›</a:t>
            </a:fld>
            <a:endParaRPr lang="en-US" dirty="0"/>
          </a:p>
        </p:txBody>
      </p:sp>
    </p:spTree>
    <p:extLst>
      <p:ext uri="{BB962C8B-B14F-4D97-AF65-F5344CB8AC3E}">
        <p14:creationId xmlns:p14="http://schemas.microsoft.com/office/powerpoint/2010/main" val="40412217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wrap="square" lIns="93177" tIns="46589" rIns="93177" bIns="46589" numCol="1" anchor="t" anchorCtr="0" compatLnSpc="1">
            <a:prstTxWarp prst="textNoShape">
              <a:avLst/>
            </a:prstTxWarp>
          </a:bodyPr>
          <a:lstStyle>
            <a:lvl1pPr>
              <a:defRPr sz="1200" dirty="0">
                <a:latin typeface="Arial" charset="0"/>
                <a:ea typeface="+mn-ea"/>
                <a:cs typeface="Arial" charset="0"/>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Arial" pitchFamily="34" charset="0"/>
              </a:defRPr>
            </a:lvl1pPr>
          </a:lstStyle>
          <a:p>
            <a:pPr>
              <a:defRPr/>
            </a:pPr>
            <a:fld id="{C76315CA-5E88-4C07-BF5A-CBCF6A22618D}" type="datetimeFigureOut">
              <a:rPr lang="en-US"/>
              <a:pPr>
                <a:defRPr/>
              </a:pPr>
              <a:t>3/27/2013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wrap="square" lIns="93177" tIns="46589" rIns="93177" bIns="46589" numCol="1" anchor="b" anchorCtr="0" compatLnSpc="1">
            <a:prstTxWarp prst="textNoShape">
              <a:avLst/>
            </a:prstTxWarp>
          </a:bodyPr>
          <a:lstStyle>
            <a:lvl1pPr>
              <a:defRPr sz="1200" dirty="0">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Arial" pitchFamily="34" charset="0"/>
              </a:defRPr>
            </a:lvl1pPr>
          </a:lstStyle>
          <a:p>
            <a:pPr>
              <a:defRPr/>
            </a:pPr>
            <a:fld id="{E587A6AF-441E-4780-963E-8AB4872C99D5}" type="slidenum">
              <a:rPr lang="en-US"/>
              <a:pPr>
                <a:defRPr/>
              </a:pPr>
              <a:t>‹#›</a:t>
            </a:fld>
            <a:endParaRPr lang="en-US" dirty="0"/>
          </a:p>
        </p:txBody>
      </p:sp>
    </p:spTree>
    <p:extLst>
      <p:ext uri="{BB962C8B-B14F-4D97-AF65-F5344CB8AC3E}">
        <p14:creationId xmlns:p14="http://schemas.microsoft.com/office/powerpoint/2010/main" val="12169995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ea typeface="ＭＳ Ｐゴシック" pitchFamily="34" charset="-128"/>
            </a:endParaRPr>
          </a:p>
        </p:txBody>
      </p:sp>
      <p:sp>
        <p:nvSpPr>
          <p:cNvPr id="26628" name="Slide Number Placeholder 3"/>
          <p:cNvSpPr>
            <a:spLocks noGrp="1"/>
          </p:cNvSpPr>
          <p:nvPr>
            <p:ph type="sldNum" sz="quarter" idx="5"/>
          </p:nvPr>
        </p:nvSpPr>
        <p:spPr bwMode="auto">
          <a:noFill/>
          <a:ln>
            <a:miter lim="800000"/>
            <a:headEnd/>
            <a:tailEnd/>
          </a:ln>
        </p:spPr>
        <p:txBody>
          <a:bodyPr/>
          <a:lstStyle/>
          <a:p>
            <a:fld id="{2872D76C-B505-440F-AB28-AA5477B1A446}" type="slidenum">
              <a:rPr lang="en-US" smtClean="0">
                <a:latin typeface="Arial" charset="0"/>
              </a:rPr>
              <a:pPr/>
              <a:t>1</a:t>
            </a:fld>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LibrariesLogo.gif"/>
          <p:cNvPicPr>
            <a:picLocks noChangeAspect="1"/>
          </p:cNvPicPr>
          <p:nvPr userDrawn="1"/>
        </p:nvPicPr>
        <p:blipFill>
          <a:blip r:embed="rId2" cstate="print"/>
          <a:srcRect/>
          <a:stretch>
            <a:fillRect/>
          </a:stretch>
        </p:blipFill>
        <p:spPr bwMode="auto">
          <a:xfrm>
            <a:off x="6629400" y="6256338"/>
            <a:ext cx="2057400" cy="525462"/>
          </a:xfrm>
          <a:prstGeom prst="rect">
            <a:avLst/>
          </a:prstGeom>
          <a:noFill/>
          <a:ln w="9525">
            <a:noFill/>
            <a:miter lim="800000"/>
            <a:headEnd/>
            <a:tailEnd/>
          </a:ln>
        </p:spPr>
      </p:pic>
      <p:cxnSp>
        <p:nvCxnSpPr>
          <p:cNvPr id="6" name="Straight Connector 5"/>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457200" y="15240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AB0C8CCA-EA16-4E78-9561-6008CAF29B85}" type="datetimeFigureOut">
              <a:rPr lang="en-US"/>
              <a:pPr>
                <a:defRPr/>
              </a:pPr>
              <a:t>3/27/2013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C3B93F63-149B-4507-B92B-27C91215F5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6E8828C6-6F62-495F-9DF2-56927FDB58D8}" type="datetimeFigureOut">
              <a:rPr lang="en-US"/>
              <a:pPr>
                <a:defRPr/>
              </a:pPr>
              <a:t>3/27/2013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92DB4231-8DA3-4AC4-9CFC-7AE932D1190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6" descr="LibrariesLogo.gif"/>
          <p:cNvPicPr>
            <a:picLocks noChangeAspect="1"/>
          </p:cNvPicPr>
          <p:nvPr userDrawn="1"/>
        </p:nvPicPr>
        <p:blipFill>
          <a:blip r:embed="rId2" cstate="print"/>
          <a:srcRect/>
          <a:stretch>
            <a:fillRect/>
          </a:stretch>
        </p:blipFill>
        <p:spPr bwMode="auto">
          <a:xfrm>
            <a:off x="6629400" y="6256338"/>
            <a:ext cx="2057400" cy="525462"/>
          </a:xfrm>
          <a:prstGeom prst="rect">
            <a:avLst/>
          </a:prstGeom>
          <a:noFill/>
          <a:ln w="9525">
            <a:noFill/>
            <a:miter lim="800000"/>
            <a:headEnd/>
            <a:tailEnd/>
          </a:ln>
        </p:spPr>
      </p:pic>
      <p:cxnSp>
        <p:nvCxnSpPr>
          <p:cNvPr id="6" name="Straight Connector 5"/>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userDrawn="1"/>
        </p:nvCxnSpPr>
        <p:spPr>
          <a:xfrm>
            <a:off x="457200" y="12192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93ACEEB4-D086-43DC-B8F3-EFF8B5560D66}" type="datetimeFigureOut">
              <a:rPr lang="en-US"/>
              <a:pPr>
                <a:defRPr/>
              </a:pPr>
              <a:t>3/27/2013</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5DAC0432-CC37-41F2-9755-297D2A88E97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pic>
        <p:nvPicPr>
          <p:cNvPr id="5" name="Picture 6" descr="LibrariesLogo.gif"/>
          <p:cNvPicPr>
            <a:picLocks noChangeAspect="1"/>
          </p:cNvPicPr>
          <p:nvPr userDrawn="1"/>
        </p:nvPicPr>
        <p:blipFill>
          <a:blip r:embed="rId2" cstate="print"/>
          <a:srcRect/>
          <a:stretch>
            <a:fillRect/>
          </a:stretch>
        </p:blipFill>
        <p:spPr bwMode="auto">
          <a:xfrm>
            <a:off x="6629400" y="6256338"/>
            <a:ext cx="2057400" cy="525462"/>
          </a:xfrm>
          <a:prstGeom prst="rect">
            <a:avLst/>
          </a:prstGeom>
          <a:noFill/>
          <a:ln w="9525">
            <a:noFill/>
            <a:miter lim="800000"/>
            <a:headEnd/>
            <a:tailEnd/>
          </a:ln>
        </p:spPr>
      </p:pic>
      <p:cxnSp>
        <p:nvCxnSpPr>
          <p:cNvPr id="7" name="Straight Connector 6"/>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457200" y="15240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77150355-90E1-487A-94F1-4A0CB3C212C5}" type="datetimeFigureOut">
              <a:rPr lang="en-US"/>
              <a:pPr>
                <a:defRPr/>
              </a:pPr>
              <a:t>3/27/2013</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73B0F785-3FCC-416E-8F24-2B20192DEF7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186FB315-C325-4135-88F2-7F095A3EC9E9}" type="datetimeFigureOut">
              <a:rPr lang="en-US"/>
              <a:pPr>
                <a:defRPr/>
              </a:pPr>
              <a:t>3/27/2013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F9029C4D-8D02-4EDD-9AB7-A9B4759EEE8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898989"/>
                </a:solidFill>
                <a:latin typeface="Arial" pitchFamily="34" charset="0"/>
              </a:defRPr>
            </a:lvl1pPr>
          </a:lstStyle>
          <a:p>
            <a:pPr>
              <a:defRPr/>
            </a:pPr>
            <a:fld id="{F28CF51B-205D-421F-9B08-9BD8700D61CD}" type="datetimeFigureOut">
              <a:rPr lang="en-US"/>
              <a:pPr>
                <a:defRPr/>
              </a:pPr>
              <a:t>3/27/2013</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wrap="square" numCol="1" anchorCtr="0" compatLnSpc="1">
            <a:prstTxWarp prst="textNoShape">
              <a:avLst/>
            </a:prstTxWarp>
          </a:bodyPr>
          <a:lstStyle>
            <a:lvl1pPr fontAlgn="base">
              <a:spcBef>
                <a:spcPct val="0"/>
              </a:spcBef>
              <a:spcAft>
                <a:spcPct val="0"/>
              </a:spcAft>
              <a:defRPr dirty="0">
                <a:solidFill>
                  <a:srgbClr val="898989"/>
                </a:solidFill>
                <a:latin typeface="Arial" charset="0"/>
                <a:ea typeface="+mn-ea"/>
                <a:cs typeface="Arial" charset="0"/>
              </a:defRPr>
            </a:lvl1pPr>
          </a:lstStyle>
          <a:p>
            <a:pPr>
              <a:defRPr/>
            </a:pP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E440057D-8BBE-4202-9138-47293A71E82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28" name="Picture 6" descr="LibrariesLogo.gif"/>
          <p:cNvPicPr>
            <a:picLocks noChangeAspect="1"/>
          </p:cNvPicPr>
          <p:nvPr userDrawn="1"/>
        </p:nvPicPr>
        <p:blipFill>
          <a:blip r:embed="rId13" cstate="print"/>
          <a:srcRect/>
          <a:stretch>
            <a:fillRect/>
          </a:stretch>
        </p:blipFill>
        <p:spPr bwMode="auto">
          <a:xfrm>
            <a:off x="6629400" y="6256338"/>
            <a:ext cx="2057400" cy="525462"/>
          </a:xfrm>
          <a:prstGeom prst="rect">
            <a:avLst/>
          </a:prstGeom>
          <a:noFill/>
          <a:ln w="9525">
            <a:noFill/>
            <a:miter lim="800000"/>
            <a:headEnd/>
            <a:tailEnd/>
          </a:ln>
        </p:spPr>
      </p:pic>
      <p:sp>
        <p:nvSpPr>
          <p:cNvPr id="1029" name="TextBox 6"/>
          <p:cNvSpPr txBox="1">
            <a:spLocks noChangeArrowheads="1"/>
          </p:cNvSpPr>
          <p:nvPr userDrawn="1"/>
        </p:nvSpPr>
        <p:spPr bwMode="auto">
          <a:xfrm>
            <a:off x="457200" y="6246813"/>
            <a:ext cx="3505200" cy="276999"/>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defRPr/>
            </a:pPr>
            <a:r>
              <a:rPr lang="en-US" sz="1200" dirty="0" smtClean="0">
                <a:latin typeface="Calibri" pitchFamily="34" charset="0"/>
                <a:ea typeface="+mn-ea"/>
              </a:rPr>
              <a:t>	</a:t>
            </a:r>
          </a:p>
        </p:txBody>
      </p:sp>
      <p:cxnSp>
        <p:nvCxnSpPr>
          <p:cNvPr id="8" name="Straight Connector 7"/>
          <p:cNvCxnSpPr/>
          <p:nvPr userDrawn="1"/>
        </p:nvCxnSpPr>
        <p:spPr>
          <a:xfrm>
            <a:off x="457200" y="6019800"/>
            <a:ext cx="8229600" cy="1588"/>
          </a:xfrm>
          <a:prstGeom prst="line">
            <a:avLst/>
          </a:prstGeom>
          <a:ln w="571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4215" r:id="rId1"/>
    <p:sldLayoutId id="2147484216" r:id="rId2"/>
    <p:sldLayoutId id="2147484217" r:id="rId3"/>
    <p:sldLayoutId id="2147484218" r:id="rId4"/>
    <p:sldLayoutId id="2147484219" r:id="rId5"/>
    <p:sldLayoutId id="2147484220" r:id="rId6"/>
    <p:sldLayoutId id="2147484214" r:id="rId7"/>
    <p:sldLayoutId id="2147484221" r:id="rId8"/>
    <p:sldLayoutId id="2147484222" r:id="rId9"/>
    <p:sldLayoutId id="2147484223" r:id="rId10"/>
    <p:sldLayoutId id="2147484224"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0"/>
          <a:cs typeface="+mj-cs"/>
        </a:defRPr>
      </a:lvl1pPr>
      <a:lvl2pPr algn="ctr" rtl="0" eaLnBrk="0" fontAlgn="base" hangingPunct="0">
        <a:spcBef>
          <a:spcPct val="0"/>
        </a:spcBef>
        <a:spcAft>
          <a:spcPct val="0"/>
        </a:spcAft>
        <a:defRPr sz="4400">
          <a:solidFill>
            <a:schemeClr val="tx1"/>
          </a:solidFill>
          <a:latin typeface="Calibri" pitchFamily="34" charset="0"/>
          <a:ea typeface="ＭＳ Ｐゴシック" charset="0"/>
        </a:defRPr>
      </a:lvl2pPr>
      <a:lvl3pPr algn="ctr" rtl="0" eaLnBrk="0" fontAlgn="base" hangingPunct="0">
        <a:spcBef>
          <a:spcPct val="0"/>
        </a:spcBef>
        <a:spcAft>
          <a:spcPct val="0"/>
        </a:spcAft>
        <a:defRPr sz="4400">
          <a:solidFill>
            <a:schemeClr val="tx1"/>
          </a:solidFill>
          <a:latin typeface="Calibri" pitchFamily="34" charset="0"/>
          <a:ea typeface="ＭＳ Ｐゴシック" charset="0"/>
        </a:defRPr>
      </a:lvl3pPr>
      <a:lvl4pPr algn="ctr" rtl="0" eaLnBrk="0" fontAlgn="base" hangingPunct="0">
        <a:spcBef>
          <a:spcPct val="0"/>
        </a:spcBef>
        <a:spcAft>
          <a:spcPct val="0"/>
        </a:spcAft>
        <a:defRPr sz="4400">
          <a:solidFill>
            <a:schemeClr val="tx1"/>
          </a:solidFill>
          <a:latin typeface="Calibri" pitchFamily="34" charset="0"/>
          <a:ea typeface="ＭＳ Ｐゴシック" charset="0"/>
        </a:defRPr>
      </a:lvl4pPr>
      <a:lvl5pPr algn="ctr" rtl="0" eaLnBrk="0" fontAlgn="base" hangingPunct="0">
        <a:spcBef>
          <a:spcPct val="0"/>
        </a:spcBef>
        <a:spcAft>
          <a:spcPct val="0"/>
        </a:spcAft>
        <a:defRPr sz="4400">
          <a:solidFill>
            <a:schemeClr val="tx1"/>
          </a:solidFill>
          <a:latin typeface="Calibri" pitchFamily="34" charset="0"/>
          <a:ea typeface="ＭＳ Ｐゴシック"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8.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p:txBody>
          <a:bodyPr/>
          <a:lstStyle/>
          <a:p>
            <a:pPr eaLnBrk="1" hangingPunct="1"/>
            <a:r>
              <a:rPr lang="en-US" sz="3600" dirty="0" smtClean="0"/>
              <a:t>Metadata</a:t>
            </a:r>
            <a:endParaRPr lang="en-US" sz="3600" dirty="0" smtClean="0">
              <a:ea typeface="ＭＳ Ｐゴシック" pitchFamily="34" charset="-128"/>
            </a:endParaRPr>
          </a:p>
        </p:txBody>
      </p:sp>
      <p:sp>
        <p:nvSpPr>
          <p:cNvPr id="12291" name="Subtitle 3"/>
          <p:cNvSpPr>
            <a:spLocks noGrp="1"/>
          </p:cNvSpPr>
          <p:nvPr>
            <p:ph type="subTitle" idx="1"/>
          </p:nvPr>
        </p:nvSpPr>
        <p:spPr>
          <a:xfrm>
            <a:off x="762000" y="3886200"/>
            <a:ext cx="7620000" cy="1752600"/>
          </a:xfrm>
        </p:spPr>
        <p:txBody>
          <a:bodyPr/>
          <a:lstStyle/>
          <a:p>
            <a:r>
              <a:rPr lang="en-US" sz="1800" b="1" dirty="0" smtClean="0">
                <a:solidFill>
                  <a:srgbClr val="898989"/>
                </a:solidFill>
                <a:ea typeface="ＭＳ Ｐゴシック" pitchFamily="34" charset="-128"/>
              </a:rPr>
              <a:t>8/7/2012</a:t>
            </a:r>
          </a:p>
          <a:p>
            <a:endParaRPr lang="en-US" sz="1800" b="1" dirty="0" smtClean="0">
              <a:solidFill>
                <a:srgbClr val="898989"/>
              </a:solidFill>
              <a:ea typeface="ＭＳ Ｐゴシック" pitchFamily="34" charset="-128"/>
            </a:endParaRPr>
          </a:p>
          <a:p>
            <a:r>
              <a:rPr lang="en-US" sz="1800" b="1" dirty="0" smtClean="0">
                <a:solidFill>
                  <a:srgbClr val="898989"/>
                </a:solidFill>
                <a:ea typeface="ＭＳ Ｐゴシック" pitchFamily="34" charset="-128"/>
              </a:rPr>
              <a:t>Katie Moss</a:t>
            </a:r>
          </a:p>
          <a:p>
            <a:r>
              <a:rPr lang="en-US" sz="1800" b="1" dirty="0" smtClean="0">
                <a:solidFill>
                  <a:srgbClr val="898989"/>
                </a:solidFill>
                <a:ea typeface="ＭＳ Ｐゴシック" pitchFamily="34" charset="-128"/>
              </a:rPr>
              <a:t>Digital Metadata Technician, Digital Library Services</a:t>
            </a:r>
          </a:p>
          <a:p>
            <a:r>
              <a:rPr lang="en-US" sz="1800" b="1" dirty="0" smtClean="0">
                <a:solidFill>
                  <a:srgbClr val="898989"/>
                </a:solidFill>
                <a:ea typeface="ＭＳ Ｐゴシック" pitchFamily="34" charset="-128"/>
              </a:rPr>
              <a:t>kmoss@uoregon.edu</a:t>
            </a:r>
          </a:p>
        </p:txBody>
      </p:sp>
      <p:pic>
        <p:nvPicPr>
          <p:cNvPr id="12292" name="Picture 1"/>
          <p:cNvPicPr>
            <a:picLocks noChangeAspect="1"/>
          </p:cNvPicPr>
          <p:nvPr/>
        </p:nvPicPr>
        <p:blipFill>
          <a:blip r:embed="rId3" cstate="print"/>
          <a:srcRect/>
          <a:stretch>
            <a:fillRect/>
          </a:stretch>
        </p:blipFill>
        <p:spPr bwMode="auto">
          <a:xfrm>
            <a:off x="0" y="0"/>
            <a:ext cx="91440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Subject</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Subject: </a:t>
            </a:r>
            <a:r>
              <a:rPr lang="en-US" sz="2800" dirty="0" smtClean="0"/>
              <a:t>keywords that describe the topic</a:t>
            </a:r>
          </a:p>
          <a:p>
            <a:pPr marL="0" indent="0" fontAlgn="auto">
              <a:spcAft>
                <a:spcPts val="0"/>
              </a:spcAft>
              <a:buNone/>
              <a:defRPr/>
            </a:pPr>
            <a:r>
              <a:rPr lang="en-US" sz="2800" b="1" dirty="0" err="1" smtClean="0"/>
              <a:t>Sujet</a:t>
            </a:r>
            <a:r>
              <a:rPr lang="en-US" sz="2800" b="1" dirty="0" smtClean="0"/>
              <a:t>: </a:t>
            </a:r>
            <a:r>
              <a:rPr lang="fr-FR" sz="2800" dirty="0"/>
              <a:t>Le sujet de la ressource</a:t>
            </a:r>
            <a:endParaRPr lang="en-US" sz="2800" b="1" dirty="0" smtClean="0">
              <a:ea typeface="+mn-ea"/>
            </a:endParaRPr>
          </a:p>
          <a:p>
            <a:pPr marL="0" indent="0" fontAlgn="auto">
              <a:spcAft>
                <a:spcPts val="0"/>
              </a:spcAft>
              <a:buNone/>
              <a:defRPr/>
            </a:pPr>
            <a:endParaRPr lang="en-US" sz="2800" b="1" dirty="0" smtClean="0">
              <a:ea typeface="+mn-ea"/>
            </a:endParaRPr>
          </a:p>
          <a:p>
            <a:pPr marL="0" indent="0" fontAlgn="auto">
              <a:spcAft>
                <a:spcPts val="0"/>
              </a:spcAft>
              <a:buNone/>
              <a:defRPr/>
            </a:pPr>
            <a:r>
              <a:rPr lang="en-US" sz="2800" b="1" dirty="0" smtClean="0">
                <a:ea typeface="+mn-ea"/>
              </a:rPr>
              <a:t>Notes: </a:t>
            </a:r>
            <a:r>
              <a:rPr lang="fr-FR" sz="2000" dirty="0"/>
              <a:t>Le sujet sera typiquement représenté à l'aide de mots-clés, de phrases-clés ou de codes de classification. La pratique exemplaire recommandée est d'employer un vocabulaire contrôlé. Pour décrire la nature spatiale ou temporelle de la ressource, utilisez l'élément </a:t>
            </a:r>
            <a:r>
              <a:rPr lang="fr-FR" sz="2000" dirty="0" smtClean="0"/>
              <a:t>« </a:t>
            </a:r>
            <a:r>
              <a:rPr lang="fr-FR" sz="2000" dirty="0" err="1" smtClean="0"/>
              <a:t>coverage</a:t>
            </a:r>
            <a:r>
              <a:rPr lang="fr-FR" sz="2000" dirty="0" smtClean="0"/>
              <a:t> ».</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3301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Description</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Description: </a:t>
            </a:r>
            <a:r>
              <a:rPr lang="en-US" sz="2800" dirty="0"/>
              <a:t>an explanation of </a:t>
            </a:r>
            <a:r>
              <a:rPr lang="en-US" sz="2800" dirty="0" smtClean="0"/>
              <a:t>the </a:t>
            </a:r>
            <a:r>
              <a:rPr lang="en-US" sz="2800" dirty="0"/>
              <a:t>content</a:t>
            </a:r>
            <a:endParaRPr lang="en-US" sz="2800" b="1" dirty="0">
              <a:ea typeface="+mn-ea"/>
            </a:endParaRPr>
          </a:p>
          <a:p>
            <a:pPr marL="0" indent="0" fontAlgn="auto">
              <a:spcAft>
                <a:spcPts val="0"/>
              </a:spcAft>
              <a:buNone/>
              <a:defRPr/>
            </a:pPr>
            <a:r>
              <a:rPr lang="en-US" sz="2800" b="1" dirty="0" smtClean="0"/>
              <a:t>Description: </a:t>
            </a:r>
            <a:r>
              <a:rPr lang="fr-FR" sz="2800" dirty="0"/>
              <a:t>Une explication de la ressource.</a:t>
            </a:r>
            <a:endParaRPr lang="en-US" sz="28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a:t>
            </a:r>
            <a:r>
              <a:rPr lang="en-US" sz="2000" dirty="0" smtClean="0"/>
              <a:t> U</a:t>
            </a:r>
            <a:r>
              <a:rPr lang="fr-FR" sz="2000" dirty="0" smtClean="0"/>
              <a:t>ne </a:t>
            </a:r>
            <a:r>
              <a:rPr lang="fr-FR" sz="2000" dirty="0"/>
              <a:t>description peut comprendre, sans limitation : un résumé, une table des matières, une représentation graphique ou une explication libre de la </a:t>
            </a:r>
            <a:r>
              <a:rPr lang="fr-FR" sz="2000" dirty="0" smtClean="0"/>
              <a:t>ressource.</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71722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Type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Type: </a:t>
            </a:r>
            <a:r>
              <a:rPr lang="en-US" sz="2800" dirty="0"/>
              <a:t>a category for the </a:t>
            </a:r>
            <a:r>
              <a:rPr lang="en-US" sz="2800" dirty="0" smtClean="0"/>
              <a:t>content</a:t>
            </a:r>
            <a:endParaRPr lang="en-US" sz="2000" b="1" dirty="0">
              <a:ea typeface="+mn-ea"/>
            </a:endParaRPr>
          </a:p>
          <a:p>
            <a:pPr marL="0" indent="0" fontAlgn="auto">
              <a:spcAft>
                <a:spcPts val="0"/>
              </a:spcAft>
              <a:buNone/>
              <a:defRPr/>
            </a:pPr>
            <a:r>
              <a:rPr lang="en-US" sz="2800" b="1" dirty="0" smtClean="0"/>
              <a:t>Type: </a:t>
            </a:r>
            <a:r>
              <a:rPr lang="fr-FR" sz="2800" dirty="0"/>
              <a:t>a nature ou le genre de la ressource. </a:t>
            </a:r>
            <a:endParaRPr lang="fr-FR" sz="2800" dirty="0" smtClean="0"/>
          </a:p>
          <a:p>
            <a:pPr marL="0" indent="0" fontAlgn="auto">
              <a:spcAft>
                <a:spcPts val="0"/>
              </a:spcAft>
              <a:buNone/>
              <a:defRPr/>
            </a:pPr>
            <a:endParaRPr lang="fr-FR" sz="2000" b="1" dirty="0" smtClean="0"/>
          </a:p>
          <a:p>
            <a:pPr marL="0" indent="0" fontAlgn="auto">
              <a:spcAft>
                <a:spcPts val="0"/>
              </a:spcAft>
              <a:buNone/>
              <a:defRPr/>
            </a:pPr>
            <a:r>
              <a:rPr lang="fr-FR" sz="2000" b="1" dirty="0" smtClean="0"/>
              <a:t>Notes: </a:t>
            </a:r>
            <a:r>
              <a:rPr lang="fr-FR" sz="2000" dirty="0" smtClean="0"/>
              <a:t>La </a:t>
            </a:r>
            <a:r>
              <a:rPr lang="fr-FR" sz="2000" dirty="0"/>
              <a:t>pratique exemplaire recommandée est d'employer un vocabulaire contrôlé tel que le vocabulaire de types DCMI [DCMITYPE]. Pour décrire le format de fichier, le support physique ou la dimension de la ressource, utilisez l'élément format</a:t>
            </a:r>
            <a:r>
              <a:rPr lang="fr-FR" sz="2000" dirty="0" smtClean="0"/>
              <a:t>.</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2327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Source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Source: </a:t>
            </a:r>
            <a:r>
              <a:rPr lang="en-US" sz="2800" dirty="0"/>
              <a:t>where the content </a:t>
            </a:r>
            <a:r>
              <a:rPr lang="en-US" sz="2800" dirty="0" smtClean="0"/>
              <a:t>originally </a:t>
            </a:r>
            <a:r>
              <a:rPr lang="en-US" sz="2800" dirty="0"/>
              <a:t>derived </a:t>
            </a:r>
            <a:r>
              <a:rPr lang="en-US" sz="2800" dirty="0" smtClean="0"/>
              <a:t>from</a:t>
            </a:r>
          </a:p>
          <a:p>
            <a:pPr marL="0" indent="0" fontAlgn="auto">
              <a:spcAft>
                <a:spcPts val="0"/>
              </a:spcAft>
              <a:buNone/>
              <a:defRPr/>
            </a:pPr>
            <a:r>
              <a:rPr lang="en-US" sz="2800" b="1" dirty="0"/>
              <a:t>Source</a:t>
            </a:r>
            <a:r>
              <a:rPr lang="en-US" sz="2800" b="1" dirty="0" smtClean="0"/>
              <a:t>: </a:t>
            </a:r>
            <a:r>
              <a:rPr lang="en-US" sz="2800" dirty="0" smtClean="0"/>
              <a:t>U</a:t>
            </a:r>
            <a:r>
              <a:rPr lang="fr-FR" sz="2800" dirty="0" smtClean="0"/>
              <a:t>ne </a:t>
            </a:r>
            <a:r>
              <a:rPr lang="fr-FR" sz="2800" dirty="0"/>
              <a:t>ressource liée de laquelle dérive la ressource décrite.</a:t>
            </a:r>
            <a:endParaRPr lang="en-US" sz="2800" b="1" dirty="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a:t>La ressource décrite peut dériver de la ressource liée entièrement ou en partie. La pratique exemplaire recommandée est d'identifier la ressource liée au moyen d'une chaîne conforme à un système d'identification formel.</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57130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Relation</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3505200" y="1295400"/>
            <a:ext cx="5181600" cy="4495800"/>
          </a:xfrm>
        </p:spPr>
        <p:txBody>
          <a:bodyPr rtlCol="0">
            <a:noAutofit/>
          </a:bodyPr>
          <a:lstStyle/>
          <a:p>
            <a:pPr marL="0" indent="0" fontAlgn="auto">
              <a:spcAft>
                <a:spcPts val="0"/>
              </a:spcAft>
              <a:buNone/>
              <a:defRPr/>
            </a:pPr>
            <a:r>
              <a:rPr lang="en-US" sz="2800" b="1" dirty="0" smtClean="0">
                <a:ea typeface="+mn-ea"/>
              </a:rPr>
              <a:t>Relation: </a:t>
            </a:r>
            <a:r>
              <a:rPr lang="en-US" sz="2800" dirty="0"/>
              <a:t>how the </a:t>
            </a:r>
            <a:r>
              <a:rPr lang="en-US" sz="2800" dirty="0" smtClean="0"/>
              <a:t>content relates to </a:t>
            </a:r>
            <a:r>
              <a:rPr lang="en-US" sz="2800" dirty="0"/>
              <a:t>other </a:t>
            </a:r>
            <a:r>
              <a:rPr lang="en-US" sz="2800" dirty="0" smtClean="0"/>
              <a:t>resources </a:t>
            </a:r>
            <a:r>
              <a:rPr lang="en-US" sz="2800" dirty="0"/>
              <a:t>for </a:t>
            </a:r>
            <a:r>
              <a:rPr lang="en-US" sz="2800" dirty="0" smtClean="0"/>
              <a:t>instance</a:t>
            </a:r>
            <a:r>
              <a:rPr lang="en-US" sz="2800" dirty="0"/>
              <a:t>, if </a:t>
            </a:r>
            <a:r>
              <a:rPr lang="en-US" sz="2800" dirty="0" smtClean="0"/>
              <a:t>it </a:t>
            </a:r>
            <a:r>
              <a:rPr lang="en-US" sz="2800" dirty="0"/>
              <a:t>is a chapter </a:t>
            </a:r>
            <a:r>
              <a:rPr lang="en-US" sz="2800" dirty="0" smtClean="0"/>
              <a:t>in </a:t>
            </a:r>
            <a:r>
              <a:rPr lang="en-US" sz="2800" dirty="0"/>
              <a:t>a </a:t>
            </a:r>
            <a:r>
              <a:rPr lang="en-US" sz="2800" dirty="0" smtClean="0"/>
              <a:t>book</a:t>
            </a:r>
            <a:endParaRPr lang="en-US" sz="2800" b="1" dirty="0" smtClean="0">
              <a:ea typeface="+mn-ea"/>
            </a:endParaRPr>
          </a:p>
          <a:p>
            <a:pPr marL="0" indent="0" fontAlgn="auto">
              <a:spcAft>
                <a:spcPts val="0"/>
              </a:spcAft>
              <a:buNone/>
              <a:defRPr/>
            </a:pPr>
            <a:r>
              <a:rPr lang="en-US" sz="2800" b="1" dirty="0"/>
              <a:t>Relation</a:t>
            </a:r>
            <a:r>
              <a:rPr lang="en-US" sz="2800" b="1" dirty="0" smtClean="0"/>
              <a:t>: </a:t>
            </a:r>
            <a:r>
              <a:rPr lang="en-US" sz="2800" dirty="0" err="1"/>
              <a:t>Une</a:t>
            </a:r>
            <a:r>
              <a:rPr lang="en-US" sz="2800" dirty="0"/>
              <a:t> </a:t>
            </a:r>
            <a:r>
              <a:rPr lang="en-US" sz="2800" dirty="0" err="1"/>
              <a:t>ressource</a:t>
            </a:r>
            <a:r>
              <a:rPr lang="en-US" sz="2800" dirty="0"/>
              <a:t> </a:t>
            </a:r>
            <a:r>
              <a:rPr lang="en-US" sz="2800" dirty="0" err="1"/>
              <a:t>liée</a:t>
            </a:r>
            <a:r>
              <a:rPr lang="en-US" sz="2800" dirty="0"/>
              <a:t>.</a:t>
            </a:r>
            <a:endParaRPr lang="en-US" sz="28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smtClean="0"/>
              <a:t>La </a:t>
            </a:r>
            <a:r>
              <a:rPr lang="fr-FR" sz="2000" dirty="0"/>
              <a:t>pratique exemplaire recommandée est d'</a:t>
            </a:r>
            <a:r>
              <a:rPr lang="fr-FR" sz="2000" dirty="0" err="1"/>
              <a:t>identifer</a:t>
            </a:r>
            <a:r>
              <a:rPr lang="fr-FR" sz="2000" dirty="0"/>
              <a:t> la ressource liée au moyen d'une chaîne conforme à un système d'identification </a:t>
            </a:r>
            <a:r>
              <a:rPr lang="fr-FR" sz="2000" dirty="0" smtClean="0"/>
              <a:t>formel.</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84485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Coverage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3810000" y="1295400"/>
            <a:ext cx="4876800" cy="4572000"/>
          </a:xfrm>
        </p:spPr>
        <p:txBody>
          <a:bodyPr rtlCol="0">
            <a:noAutofit/>
          </a:bodyPr>
          <a:lstStyle/>
          <a:p>
            <a:pPr marL="0" indent="0" fontAlgn="auto">
              <a:spcAft>
                <a:spcPts val="0"/>
              </a:spcAft>
              <a:buNone/>
              <a:defRPr/>
            </a:pPr>
            <a:r>
              <a:rPr lang="en-US" sz="2400" b="1" dirty="0" smtClean="0">
                <a:ea typeface="+mn-ea"/>
              </a:rPr>
              <a:t>Coverage: </a:t>
            </a:r>
            <a:r>
              <a:rPr lang="en-US" sz="2400" dirty="0" smtClean="0"/>
              <a:t>the spatial or temporal topic of the resource</a:t>
            </a:r>
            <a:r>
              <a:rPr lang="en-US" sz="2800" dirty="0" smtClean="0"/>
              <a:t>.</a:t>
            </a:r>
            <a:endParaRPr lang="en-US" sz="2800" b="1" dirty="0" smtClean="0">
              <a:ea typeface="+mn-ea"/>
            </a:endParaRPr>
          </a:p>
          <a:p>
            <a:pPr marL="0" indent="0" fontAlgn="auto">
              <a:spcAft>
                <a:spcPts val="0"/>
              </a:spcAft>
              <a:buNone/>
              <a:defRPr/>
            </a:pPr>
            <a:r>
              <a:rPr lang="en-US" sz="2400" b="1" dirty="0" err="1"/>
              <a:t>Couverture</a:t>
            </a:r>
            <a:r>
              <a:rPr lang="en-US" sz="2400" dirty="0"/>
              <a:t> </a:t>
            </a:r>
            <a:r>
              <a:rPr lang="en-US" sz="2400" b="1" dirty="0" smtClean="0"/>
              <a:t>: </a:t>
            </a:r>
            <a:r>
              <a:rPr lang="fr-FR" sz="2400" dirty="0"/>
              <a:t>Le thème spatial ou temporel de la ressource, l'applicabilité de la ressource dans l'espace ou la juridiction dont dépend la </a:t>
            </a:r>
            <a:r>
              <a:rPr lang="fr-FR" sz="2400" dirty="0" smtClean="0"/>
              <a:t>ressource.</a:t>
            </a:r>
            <a:endParaRPr lang="en-US" sz="24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en-US" sz="1800" dirty="0" smtClean="0">
                <a:ea typeface="+mn-ea"/>
              </a:rPr>
              <a:t>Le </a:t>
            </a:r>
            <a:r>
              <a:rPr lang="fr-FR" sz="1800" dirty="0"/>
              <a:t>thème spatial et l'applicabilité dans l'espace peuvent être un nom de lieu ou un lieu indiqué par ses coordonnées géographiques. Un thème temporel peut être le nom d'une période, d'une date ou d'un intervalle de </a:t>
            </a:r>
            <a:r>
              <a:rPr lang="fr-FR" sz="1800" dirty="0" smtClean="0"/>
              <a:t>temps.</a:t>
            </a:r>
            <a:endParaRPr lang="en-US" sz="18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357514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Publisher</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Publisher: </a:t>
            </a:r>
            <a:r>
              <a:rPr lang="en-US" sz="2800" dirty="0"/>
              <a:t>those responsible </a:t>
            </a:r>
            <a:r>
              <a:rPr lang="en-US" sz="2800" dirty="0" smtClean="0"/>
              <a:t>for making </a:t>
            </a:r>
            <a:r>
              <a:rPr lang="en-US" sz="2800" dirty="0"/>
              <a:t>the resource </a:t>
            </a:r>
            <a:r>
              <a:rPr lang="en-US" sz="2800" dirty="0" smtClean="0"/>
              <a:t>available.</a:t>
            </a:r>
            <a:endParaRPr lang="en-US" sz="2800" b="1" dirty="0" smtClean="0">
              <a:ea typeface="+mn-ea"/>
            </a:endParaRPr>
          </a:p>
          <a:p>
            <a:pPr marL="0" indent="0" fontAlgn="auto">
              <a:spcAft>
                <a:spcPts val="0"/>
              </a:spcAft>
              <a:buNone/>
              <a:defRPr/>
            </a:pPr>
            <a:r>
              <a:rPr lang="en-US" sz="2800" b="1" dirty="0" err="1" smtClean="0"/>
              <a:t>Éditeur</a:t>
            </a:r>
            <a:r>
              <a:rPr lang="en-US" sz="2800" b="1" dirty="0" smtClean="0"/>
              <a:t>: </a:t>
            </a:r>
            <a:r>
              <a:rPr lang="fr-FR" sz="2800" dirty="0"/>
              <a:t>Une entité responsable de la mise à disposition de la ressource.</a:t>
            </a:r>
            <a:endParaRPr lang="en-US" sz="28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a:t>Comme exemples d'éditeurs, une personne, une organisation ou un service. On devrait typiquement utiliser le nom de l'éditeur pour désigner l'entité.</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306370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Rights</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Rights: </a:t>
            </a:r>
            <a:r>
              <a:rPr lang="en-US" sz="2800" dirty="0" smtClean="0">
                <a:ea typeface="+mn-ea"/>
              </a:rPr>
              <a:t>copyrights or </a:t>
            </a:r>
            <a:r>
              <a:rPr lang="en-US" sz="2800" dirty="0" smtClean="0"/>
              <a:t>a </a:t>
            </a:r>
            <a:r>
              <a:rPr lang="en-US" sz="2800" dirty="0"/>
              <a:t>link to a </a:t>
            </a:r>
            <a:r>
              <a:rPr lang="en-US" sz="2800" dirty="0" smtClean="0"/>
              <a:t>copyright notice</a:t>
            </a:r>
          </a:p>
          <a:p>
            <a:pPr marL="0" indent="0" fontAlgn="auto">
              <a:spcAft>
                <a:spcPts val="0"/>
              </a:spcAft>
              <a:buNone/>
              <a:defRPr/>
            </a:pPr>
            <a:r>
              <a:rPr lang="en-US" sz="2800" b="1" dirty="0" err="1" smtClean="0"/>
              <a:t>Droits</a:t>
            </a:r>
            <a:r>
              <a:rPr lang="en-US" sz="2800" b="1" dirty="0" smtClean="0"/>
              <a:t>: </a:t>
            </a:r>
            <a:r>
              <a:rPr lang="en-US" sz="2800" dirty="0" smtClean="0"/>
              <a:t>U</a:t>
            </a:r>
            <a:r>
              <a:rPr lang="fr-FR" sz="2800" dirty="0" smtClean="0"/>
              <a:t>ne </a:t>
            </a:r>
            <a:r>
              <a:rPr lang="fr-FR" sz="2800" dirty="0"/>
              <a:t>information à propos des droits détenus dans et sur la ressource. </a:t>
            </a:r>
            <a:endParaRPr lang="fr-FR" sz="2800" dirty="0" smtClean="0"/>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en-US" sz="2000" dirty="0">
                <a:ea typeface="+mn-ea"/>
              </a:rPr>
              <a:t>L</a:t>
            </a:r>
            <a:r>
              <a:rPr lang="fr-FR" sz="2000" dirty="0" smtClean="0"/>
              <a:t>es droits comprennent typiquement une déclaration à propos des divers droits de propriété associés à la ressource, y compris les droits de propriété intellectuelle.</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8330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Format</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Format: </a:t>
            </a:r>
            <a:r>
              <a:rPr lang="en-US" sz="2800" dirty="0"/>
              <a:t>how the resource is </a:t>
            </a:r>
            <a:r>
              <a:rPr lang="en-US" sz="2800" dirty="0" smtClean="0"/>
              <a:t>presented</a:t>
            </a:r>
          </a:p>
          <a:p>
            <a:pPr marL="0" indent="0" fontAlgn="auto">
              <a:spcAft>
                <a:spcPts val="0"/>
              </a:spcAft>
              <a:buNone/>
              <a:defRPr/>
            </a:pPr>
            <a:r>
              <a:rPr lang="en-US" sz="2800" b="1" dirty="0" smtClean="0"/>
              <a:t>Format: </a:t>
            </a:r>
            <a:r>
              <a:rPr lang="en-US" sz="2800" dirty="0" smtClean="0"/>
              <a:t>L</a:t>
            </a:r>
            <a:r>
              <a:rPr lang="fr-FR" sz="2800" dirty="0" smtClean="0"/>
              <a:t>e </a:t>
            </a:r>
            <a:r>
              <a:rPr lang="fr-FR" sz="2800" dirty="0"/>
              <a:t>format de fichier, le support physique ou les dimensions de la ressource.</a:t>
            </a:r>
            <a:endParaRPr lang="en-US" sz="2800" b="1" dirty="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smtClean="0"/>
              <a:t>Comme </a:t>
            </a:r>
            <a:r>
              <a:rPr lang="fr-FR" sz="2000" dirty="0"/>
              <a:t>exemples de dimensions, la taille et la durée.</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92210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Date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Date: </a:t>
            </a:r>
            <a:r>
              <a:rPr lang="en-US" sz="2800" dirty="0"/>
              <a:t>when the resource was </a:t>
            </a:r>
            <a:r>
              <a:rPr lang="en-US" sz="2800" dirty="0" smtClean="0"/>
              <a:t>created</a:t>
            </a:r>
          </a:p>
          <a:p>
            <a:pPr marL="0" indent="0" fontAlgn="auto">
              <a:spcAft>
                <a:spcPts val="0"/>
              </a:spcAft>
              <a:buNone/>
              <a:defRPr/>
            </a:pPr>
            <a:r>
              <a:rPr lang="en-US" sz="2800" b="1" dirty="0" smtClean="0"/>
              <a:t>Date: </a:t>
            </a:r>
            <a:r>
              <a:rPr lang="en-US" sz="2800" dirty="0" smtClean="0"/>
              <a:t>U</a:t>
            </a:r>
            <a:r>
              <a:rPr lang="fr-FR" sz="2800" dirty="0" smtClean="0"/>
              <a:t>n </a:t>
            </a:r>
            <a:r>
              <a:rPr lang="fr-FR" sz="2800" dirty="0"/>
              <a:t>point ou une période dans le temps associés à un événement dans le cycle de vie de la ressource</a:t>
            </a:r>
            <a:r>
              <a:rPr lang="fr-FR" sz="2800" dirty="0" smtClean="0"/>
              <a:t>.</a:t>
            </a:r>
          </a:p>
          <a:p>
            <a:pPr marL="0" indent="0" fontAlgn="auto">
              <a:spcAft>
                <a:spcPts val="0"/>
              </a:spcAft>
              <a:buNone/>
              <a:defRPr/>
            </a:pPr>
            <a:endParaRPr lang="fr-FR" sz="28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6137539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914400"/>
            <a:ext cx="4495800" cy="707886"/>
          </a:xfrm>
          <a:prstGeom prst="rect">
            <a:avLst/>
          </a:prstGeom>
          <a:noFill/>
        </p:spPr>
        <p:txBody>
          <a:bodyPr wrap="square" rtlCol="0">
            <a:spAutoFit/>
          </a:bodyPr>
          <a:lstStyle/>
          <a:p>
            <a:r>
              <a:rPr lang="en-US" sz="4000" dirty="0" smtClean="0"/>
              <a:t>Katie Moss</a:t>
            </a:r>
            <a:endParaRPr lang="en-US" sz="4000" dirty="0"/>
          </a:p>
        </p:txBody>
      </p:sp>
      <p:cxnSp>
        <p:nvCxnSpPr>
          <p:cNvPr id="4" name="Straight Arrow Connector 3"/>
          <p:cNvCxnSpPr/>
          <p:nvPr/>
        </p:nvCxnSpPr>
        <p:spPr>
          <a:xfrm>
            <a:off x="3505200" y="1447800"/>
            <a:ext cx="1143000" cy="914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4381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Language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Language: </a:t>
            </a:r>
            <a:r>
              <a:rPr lang="en-US" sz="2800" dirty="0"/>
              <a:t>in what language </a:t>
            </a:r>
            <a:r>
              <a:rPr lang="en-US" sz="2800" dirty="0" smtClean="0"/>
              <a:t>the </a:t>
            </a:r>
            <a:r>
              <a:rPr lang="en-US" sz="2800" dirty="0"/>
              <a:t>content is </a:t>
            </a:r>
            <a:r>
              <a:rPr lang="en-US" sz="2800" dirty="0" smtClean="0"/>
              <a:t>written</a:t>
            </a:r>
            <a:endParaRPr lang="en-US" sz="2800" b="1" dirty="0" smtClean="0">
              <a:ea typeface="+mn-ea"/>
            </a:endParaRPr>
          </a:p>
          <a:p>
            <a:pPr marL="0" indent="0" fontAlgn="auto">
              <a:spcAft>
                <a:spcPts val="0"/>
              </a:spcAft>
              <a:buNone/>
              <a:defRPr/>
            </a:pPr>
            <a:r>
              <a:rPr lang="en-US" sz="2800" b="1" dirty="0" smtClean="0"/>
              <a:t>Langue</a:t>
            </a:r>
            <a:r>
              <a:rPr lang="en-US" sz="2800" b="1" dirty="0"/>
              <a:t>: </a:t>
            </a:r>
            <a:r>
              <a:rPr lang="en-US" sz="2800" dirty="0"/>
              <a:t>La langue de la </a:t>
            </a:r>
            <a:r>
              <a:rPr lang="en-US" sz="2800" dirty="0" err="1"/>
              <a:t>ressource</a:t>
            </a:r>
            <a:r>
              <a:rPr lang="en-US" sz="2800" dirty="0"/>
              <a:t>.</a:t>
            </a:r>
            <a:endParaRPr lang="en-US" sz="28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en-US" sz="2000" dirty="0" smtClean="0">
                <a:ea typeface="+mn-ea"/>
              </a:rPr>
              <a:t>L</a:t>
            </a:r>
            <a:r>
              <a:rPr lang="fr-FR" sz="2000" dirty="0" smtClean="0"/>
              <a:t>a </a:t>
            </a:r>
            <a:r>
              <a:rPr lang="fr-FR" sz="2000" dirty="0"/>
              <a:t>pratique exemplaire recommandée est d'employer un vocabulaire contrôlé</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239801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Dublin Core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57200" y="1295400"/>
            <a:ext cx="8229600" cy="533400"/>
          </a:xfrm>
        </p:spPr>
        <p:txBody>
          <a:bodyPr rtlCol="0">
            <a:normAutofit/>
          </a:bodyPr>
          <a:lstStyle/>
          <a:p>
            <a:pPr marL="0" indent="0" algn="ctr" fontAlgn="auto">
              <a:spcAft>
                <a:spcPts val="0"/>
              </a:spcAft>
              <a:buNone/>
              <a:defRPr/>
            </a:pPr>
            <a:r>
              <a:rPr lang="en-US" sz="2800" b="1" dirty="0" smtClean="0">
                <a:ea typeface="+mn-ea"/>
              </a:rPr>
              <a:t>The 15 Simple Dublin Core Elements</a:t>
            </a:r>
          </a:p>
          <a:p>
            <a:pPr marL="0" indent="0" algn="ctr" fontAlgn="auto">
              <a:spcAft>
                <a:spcPts val="0"/>
              </a:spcAft>
              <a:buNone/>
              <a:defRPr/>
            </a:pPr>
            <a:endParaRPr lang="en-US" sz="2800" b="1" dirty="0" smtClean="0">
              <a:ea typeface="+mn-ea"/>
            </a:endParaRPr>
          </a:p>
        </p:txBody>
      </p:sp>
      <p:sp>
        <p:nvSpPr>
          <p:cNvPr id="4" name="TextBox 3"/>
          <p:cNvSpPr txBox="1"/>
          <p:nvPr/>
        </p:nvSpPr>
        <p:spPr>
          <a:xfrm>
            <a:off x="1447800" y="1828800"/>
            <a:ext cx="6705600" cy="4247317"/>
          </a:xfrm>
          <a:prstGeom prst="rect">
            <a:avLst/>
          </a:prstGeom>
          <a:noFill/>
        </p:spPr>
        <p:txBody>
          <a:bodyPr wrap="square" numCol="2" rtlCol="0">
            <a:spAutoFit/>
          </a:bodyPr>
          <a:lstStyle/>
          <a:p>
            <a:pPr marL="342900" lvl="0" indent="-342900">
              <a:buAutoNum type="arabicPeriod"/>
            </a:pPr>
            <a:r>
              <a:rPr lang="en-US" dirty="0" smtClean="0"/>
              <a:t>Title/</a:t>
            </a:r>
            <a:r>
              <a:rPr lang="en-US" dirty="0" err="1" smtClean="0"/>
              <a:t>Titre</a:t>
            </a:r>
            <a:r>
              <a:rPr lang="en-US" dirty="0" smtClean="0"/>
              <a:t/>
            </a:r>
            <a:br>
              <a:rPr lang="en-US" dirty="0" smtClean="0"/>
            </a:br>
            <a:endParaRPr lang="en-US" dirty="0" smtClean="0"/>
          </a:p>
          <a:p>
            <a:pPr marL="342900" lvl="0" indent="-342900">
              <a:buAutoNum type="arabicPeriod"/>
            </a:pPr>
            <a:r>
              <a:rPr lang="en-US" dirty="0" smtClean="0"/>
              <a:t>Creator/</a:t>
            </a:r>
            <a:r>
              <a:rPr lang="en-US" dirty="0" err="1" smtClean="0"/>
              <a:t>Créateur</a:t>
            </a:r>
            <a:r>
              <a:rPr lang="en-US" dirty="0" smtClean="0"/>
              <a:t/>
            </a:r>
            <a:br>
              <a:rPr lang="en-US" dirty="0" smtClean="0"/>
            </a:br>
            <a:endParaRPr lang="en-US" dirty="0" smtClean="0"/>
          </a:p>
          <a:p>
            <a:pPr marL="342900" lvl="0" indent="-342900">
              <a:buAutoNum type="arabicPeriod"/>
            </a:pPr>
            <a:r>
              <a:rPr lang="en-US" dirty="0" smtClean="0"/>
              <a:t>Subject/</a:t>
            </a:r>
            <a:r>
              <a:rPr lang="en-US" dirty="0" err="1" smtClean="0"/>
              <a:t>Sujet</a:t>
            </a:r>
            <a:r>
              <a:rPr lang="en-US" dirty="0" smtClean="0"/>
              <a:t/>
            </a:r>
            <a:br>
              <a:rPr lang="en-US" dirty="0" smtClean="0"/>
            </a:br>
            <a:endParaRPr lang="en-US" dirty="0" smtClean="0"/>
          </a:p>
          <a:p>
            <a:pPr marL="342900" lvl="0" indent="-342900">
              <a:buAutoNum type="arabicPeriod"/>
            </a:pPr>
            <a:r>
              <a:rPr lang="en-US" dirty="0" smtClean="0"/>
              <a:t>Description</a:t>
            </a:r>
            <a:br>
              <a:rPr lang="en-US" dirty="0" smtClean="0"/>
            </a:br>
            <a:endParaRPr lang="en-US" dirty="0" smtClean="0"/>
          </a:p>
          <a:p>
            <a:pPr marL="342900" lvl="0" indent="-342900">
              <a:buAutoNum type="arabicPeriod"/>
            </a:pPr>
            <a:r>
              <a:rPr lang="en-US" dirty="0" smtClean="0"/>
              <a:t>Publisher/</a:t>
            </a:r>
            <a:r>
              <a:rPr lang="en-US" dirty="0" err="1" smtClean="0"/>
              <a:t>Éditeur</a:t>
            </a:r>
            <a:r>
              <a:rPr lang="en-US" dirty="0" smtClean="0"/>
              <a:t/>
            </a:r>
            <a:br>
              <a:rPr lang="en-US" dirty="0" smtClean="0"/>
            </a:br>
            <a:endParaRPr lang="en-US" dirty="0" smtClean="0"/>
          </a:p>
          <a:p>
            <a:pPr marL="342900" lvl="0" indent="-342900">
              <a:buAutoNum type="arabicPeriod"/>
            </a:pPr>
            <a:r>
              <a:rPr lang="en-US" dirty="0" smtClean="0"/>
              <a:t>Contributor/</a:t>
            </a:r>
            <a:r>
              <a:rPr lang="en-US" dirty="0" err="1" smtClean="0"/>
              <a:t>Collaborateur</a:t>
            </a:r>
            <a:r>
              <a:rPr lang="en-US" dirty="0" smtClean="0"/>
              <a:t> </a:t>
            </a:r>
            <a:br>
              <a:rPr lang="en-US" dirty="0" smtClean="0"/>
            </a:br>
            <a:endParaRPr lang="en-US" dirty="0" smtClean="0"/>
          </a:p>
          <a:p>
            <a:pPr marL="342900" lvl="0" indent="-342900">
              <a:buAutoNum type="arabicPeriod"/>
            </a:pPr>
            <a:r>
              <a:rPr lang="en-US" dirty="0" smtClean="0"/>
              <a:t>Date </a:t>
            </a:r>
            <a:br>
              <a:rPr lang="en-US" dirty="0" smtClean="0"/>
            </a:br>
            <a:endParaRPr lang="en-US" dirty="0"/>
          </a:p>
          <a:p>
            <a:pPr marL="342900" lvl="0" indent="-342900">
              <a:buAutoNum type="arabicPeriod"/>
            </a:pPr>
            <a:r>
              <a:rPr lang="en-US" dirty="0" smtClean="0"/>
              <a:t>Type </a:t>
            </a:r>
          </a:p>
          <a:p>
            <a:pPr marL="342900" lvl="0" indent="-342900">
              <a:buAutoNum type="arabicPeriod"/>
            </a:pPr>
            <a:r>
              <a:rPr lang="en-US" dirty="0" smtClean="0"/>
              <a:t>Format </a:t>
            </a:r>
            <a:br>
              <a:rPr lang="en-US" dirty="0" smtClean="0"/>
            </a:br>
            <a:endParaRPr lang="en-US" dirty="0" smtClean="0"/>
          </a:p>
          <a:p>
            <a:pPr marL="342900" lvl="0" indent="-342900">
              <a:buAutoNum type="arabicPeriod"/>
            </a:pPr>
            <a:r>
              <a:rPr lang="en-US" dirty="0" smtClean="0"/>
              <a:t>Identifier/</a:t>
            </a:r>
            <a:r>
              <a:rPr lang="en-US" dirty="0" err="1" smtClean="0"/>
              <a:t>Identificateur</a:t>
            </a:r>
            <a:r>
              <a:rPr lang="en-US" dirty="0" smtClean="0"/>
              <a:t> </a:t>
            </a:r>
            <a:br>
              <a:rPr lang="en-US" dirty="0" smtClean="0"/>
            </a:br>
            <a:endParaRPr lang="en-US" dirty="0" smtClean="0"/>
          </a:p>
          <a:p>
            <a:pPr marL="342900" lvl="0" indent="-342900">
              <a:buAutoNum type="arabicPeriod"/>
            </a:pPr>
            <a:r>
              <a:rPr lang="en-US" dirty="0" smtClean="0"/>
              <a:t>Source </a:t>
            </a:r>
            <a:br>
              <a:rPr lang="en-US" dirty="0" smtClean="0"/>
            </a:br>
            <a:endParaRPr lang="en-US" dirty="0" smtClean="0"/>
          </a:p>
          <a:p>
            <a:pPr marL="342900" lvl="0" indent="-342900">
              <a:buAutoNum type="arabicPeriod"/>
            </a:pPr>
            <a:r>
              <a:rPr lang="en-US" dirty="0" smtClean="0"/>
              <a:t>Language/Langue</a:t>
            </a:r>
            <a:br>
              <a:rPr lang="en-US" dirty="0" smtClean="0"/>
            </a:br>
            <a:endParaRPr lang="en-US" dirty="0" smtClean="0"/>
          </a:p>
          <a:p>
            <a:pPr marL="342900" lvl="0" indent="-342900">
              <a:buAutoNum type="arabicPeriod"/>
            </a:pPr>
            <a:r>
              <a:rPr lang="en-US" dirty="0" smtClean="0"/>
              <a:t>Relation </a:t>
            </a:r>
            <a:br>
              <a:rPr lang="en-US" dirty="0" smtClean="0"/>
            </a:br>
            <a:endParaRPr lang="en-US" dirty="0" smtClean="0"/>
          </a:p>
          <a:p>
            <a:pPr marL="342900" lvl="0" indent="-342900">
              <a:buAutoNum type="arabicPeriod"/>
            </a:pPr>
            <a:r>
              <a:rPr lang="en-US" dirty="0" smtClean="0"/>
              <a:t>Coverage/</a:t>
            </a:r>
            <a:r>
              <a:rPr lang="en-US" dirty="0" err="1" smtClean="0"/>
              <a:t>Couverture</a:t>
            </a:r>
            <a:r>
              <a:rPr lang="en-US" dirty="0" smtClean="0"/>
              <a:t/>
            </a:r>
            <a:br>
              <a:rPr lang="en-US" dirty="0" smtClean="0"/>
            </a:br>
            <a:endParaRPr lang="en-US" dirty="0" smtClean="0"/>
          </a:p>
          <a:p>
            <a:pPr marL="342900" lvl="0" indent="-342900">
              <a:buAutoNum type="arabicPeriod"/>
            </a:pPr>
            <a:r>
              <a:rPr lang="en-US" dirty="0" smtClean="0"/>
              <a:t>Rights/</a:t>
            </a:r>
            <a:r>
              <a:rPr lang="en-US" dirty="0" err="1" smtClean="0"/>
              <a:t>Droits</a:t>
            </a:r>
            <a:endParaRPr lang="en-US" dirty="0"/>
          </a:p>
        </p:txBody>
      </p:sp>
    </p:spTree>
    <p:extLst>
      <p:ext uri="{BB962C8B-B14F-4D97-AF65-F5344CB8AC3E}">
        <p14:creationId xmlns:p14="http://schemas.microsoft.com/office/powerpoint/2010/main" val="392570329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Identifier</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371600"/>
            <a:ext cx="4648200" cy="4495800"/>
          </a:xfrm>
        </p:spPr>
        <p:txBody>
          <a:bodyPr rtlCol="0">
            <a:noAutofit/>
          </a:bodyPr>
          <a:lstStyle/>
          <a:p>
            <a:pPr marL="0" indent="0" fontAlgn="auto">
              <a:spcAft>
                <a:spcPts val="0"/>
              </a:spcAft>
              <a:buNone/>
              <a:defRPr/>
            </a:pPr>
            <a:r>
              <a:rPr lang="en-US" sz="2800" b="1" dirty="0" smtClean="0">
                <a:ea typeface="+mn-ea"/>
              </a:rPr>
              <a:t>Identifier: </a:t>
            </a:r>
            <a:r>
              <a:rPr lang="en-US" sz="2800" dirty="0" smtClean="0"/>
              <a:t>a unique reference for the resource.</a:t>
            </a:r>
            <a:endParaRPr lang="en-US" sz="2800" b="1" dirty="0">
              <a:ea typeface="+mn-ea"/>
            </a:endParaRPr>
          </a:p>
          <a:p>
            <a:pPr marL="0" indent="0" fontAlgn="auto">
              <a:spcAft>
                <a:spcPts val="0"/>
              </a:spcAft>
              <a:buNone/>
              <a:defRPr/>
            </a:pPr>
            <a:r>
              <a:rPr lang="en-US" sz="2800" b="1" dirty="0" err="1" smtClean="0"/>
              <a:t>Identificateur</a:t>
            </a:r>
            <a:r>
              <a:rPr lang="en-US" sz="2800" b="1" dirty="0" smtClean="0"/>
              <a:t>: </a:t>
            </a:r>
            <a:r>
              <a:rPr lang="fr-FR" sz="2800" dirty="0"/>
              <a:t>Une référence univoque vers la ressource dans un contexte donné</a:t>
            </a:r>
            <a:r>
              <a:rPr lang="fr-FR" sz="2800" dirty="0" smtClean="0"/>
              <a:t>.</a:t>
            </a:r>
            <a:endParaRPr lang="en-US" sz="2800" b="1" dirty="0">
              <a:ea typeface="+mn-ea"/>
            </a:endParaRPr>
          </a:p>
          <a:p>
            <a:pPr marL="0" indent="0" fontAlgn="auto">
              <a:spcAft>
                <a:spcPts val="0"/>
              </a:spcAft>
              <a:buNone/>
              <a:defRPr/>
            </a:pPr>
            <a:endParaRPr lang="en-US" sz="1600" b="1" dirty="0" smtClean="0">
              <a:ea typeface="+mn-ea"/>
            </a:endParaRPr>
          </a:p>
          <a:p>
            <a:pPr marL="0" indent="0" fontAlgn="auto">
              <a:spcAft>
                <a:spcPts val="0"/>
              </a:spcAft>
              <a:buNone/>
              <a:defRPr/>
            </a:pPr>
            <a:r>
              <a:rPr lang="en-US" sz="2000" b="1" dirty="0" smtClean="0">
                <a:ea typeface="+mn-ea"/>
              </a:rPr>
              <a:t>Example: </a:t>
            </a:r>
            <a:r>
              <a:rPr lang="en-US" sz="2000" dirty="0" smtClean="0">
                <a:ea typeface="+mn-ea"/>
              </a:rPr>
              <a:t>La </a:t>
            </a:r>
            <a:r>
              <a:rPr lang="fr-FR" sz="2000" dirty="0"/>
              <a:t>pratique exemplaire recommandée est d'identifier la ressource au moyen d'une chaîne conforme à un système d'identification formel.</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974703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Title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Title: </a:t>
            </a:r>
            <a:r>
              <a:rPr lang="en-US" sz="2800" dirty="0" smtClean="0">
                <a:ea typeface="+mn-ea"/>
              </a:rPr>
              <a:t>The name given to the item.</a:t>
            </a:r>
          </a:p>
          <a:p>
            <a:pPr marL="0" indent="0" fontAlgn="auto">
              <a:spcAft>
                <a:spcPts val="0"/>
              </a:spcAft>
              <a:buNone/>
              <a:defRPr/>
            </a:pPr>
            <a:r>
              <a:rPr lang="en-US" sz="2800" b="1" dirty="0" err="1" smtClean="0">
                <a:ea typeface="+mn-ea"/>
              </a:rPr>
              <a:t>Titre</a:t>
            </a:r>
            <a:r>
              <a:rPr lang="en-US" sz="2800" b="1" dirty="0" smtClean="0">
                <a:ea typeface="+mn-ea"/>
              </a:rPr>
              <a:t>: </a:t>
            </a:r>
            <a:r>
              <a:rPr lang="en-US" sz="2800" dirty="0" smtClean="0">
                <a:ea typeface="+mn-ea"/>
              </a:rPr>
              <a:t>Un nom </a:t>
            </a:r>
            <a:r>
              <a:rPr lang="en-US" sz="2800" dirty="0" err="1" smtClean="0"/>
              <a:t>donné</a:t>
            </a:r>
            <a:r>
              <a:rPr lang="en-US" sz="2800" dirty="0" smtClean="0"/>
              <a:t> </a:t>
            </a:r>
            <a:r>
              <a:rPr lang="en-US" sz="2800" dirty="0"/>
              <a:t>à la </a:t>
            </a:r>
            <a:r>
              <a:rPr lang="en-US" sz="2800" dirty="0" err="1"/>
              <a:t>ressource</a:t>
            </a:r>
            <a:r>
              <a:rPr lang="en-US" sz="2800" dirty="0"/>
              <a:t>.</a:t>
            </a:r>
            <a:endParaRPr lang="en-US" sz="2800" dirty="0" smtClean="0">
              <a:ea typeface="+mn-ea"/>
            </a:endParaRPr>
          </a:p>
          <a:p>
            <a:pPr marL="0" indent="0" fontAlgn="auto">
              <a:spcAft>
                <a:spcPts val="0"/>
              </a:spcAft>
              <a:buNone/>
              <a:defRPr/>
            </a:pPr>
            <a:endParaRPr lang="en-US" sz="2800" b="1" dirty="0">
              <a:ea typeface="+mn-ea"/>
            </a:endParaRPr>
          </a:p>
          <a:p>
            <a:pPr marL="0" indent="0" fontAlgn="auto">
              <a:spcAft>
                <a:spcPts val="0"/>
              </a:spcAft>
              <a:buNone/>
              <a:defRPr/>
            </a:pPr>
            <a:r>
              <a:rPr lang="en-US" sz="2000" b="1" dirty="0" smtClean="0">
                <a:ea typeface="+mn-ea"/>
              </a:rPr>
              <a:t>Notes: </a:t>
            </a:r>
            <a:r>
              <a:rPr lang="fr-FR" sz="2000" dirty="0" smtClean="0"/>
              <a:t>Femme </a:t>
            </a:r>
            <a:r>
              <a:rPr lang="fr-FR" sz="2000" dirty="0"/>
              <a:t>Wolof avec </a:t>
            </a:r>
            <a:r>
              <a:rPr lang="fr-FR" sz="2000" dirty="0" smtClean="0"/>
              <a:t>son </a:t>
            </a:r>
            <a:r>
              <a:rPr lang="fr-FR" sz="2000" dirty="0"/>
              <a:t>pilon et son enfant </a:t>
            </a:r>
            <a:r>
              <a:rPr lang="fr-FR" sz="2000" dirty="0" smtClean="0"/>
              <a:t>sur </a:t>
            </a:r>
            <a:r>
              <a:rPr lang="fr-FR" sz="2000" dirty="0"/>
              <a:t>le dos</a:t>
            </a:r>
            <a:r>
              <a:rPr lang="fr-FR" sz="2000" dirty="0" smtClean="0"/>
              <a:t>. </a:t>
            </a:r>
            <a:endParaRPr lang="en-US" sz="2000" b="1" dirty="0">
              <a:ea typeface="+mn-ea"/>
            </a:endParaRPr>
          </a:p>
        </p:txBody>
      </p:sp>
    </p:spTree>
    <p:extLst>
      <p:ext uri="{BB962C8B-B14F-4D97-AF65-F5344CB8AC3E}">
        <p14:creationId xmlns:p14="http://schemas.microsoft.com/office/powerpoint/2010/main" val="399062198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Title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Title: </a:t>
            </a:r>
            <a:r>
              <a:rPr lang="en-US" sz="2800" dirty="0" smtClean="0">
                <a:ea typeface="+mn-ea"/>
              </a:rPr>
              <a:t>The name given to the item.</a:t>
            </a:r>
          </a:p>
          <a:p>
            <a:pPr marL="0" indent="0" fontAlgn="auto">
              <a:spcAft>
                <a:spcPts val="0"/>
              </a:spcAft>
              <a:buNone/>
              <a:defRPr/>
            </a:pPr>
            <a:r>
              <a:rPr lang="en-US" sz="2800" b="1" dirty="0" err="1" smtClean="0">
                <a:ea typeface="+mn-ea"/>
              </a:rPr>
              <a:t>Titre</a:t>
            </a:r>
            <a:r>
              <a:rPr lang="en-US" sz="2800" b="1" dirty="0" smtClean="0">
                <a:ea typeface="+mn-ea"/>
              </a:rPr>
              <a:t>: </a:t>
            </a:r>
            <a:r>
              <a:rPr lang="en-US" sz="2800" dirty="0" smtClean="0">
                <a:ea typeface="+mn-ea"/>
              </a:rPr>
              <a:t>Un nom </a:t>
            </a:r>
            <a:r>
              <a:rPr lang="en-US" sz="2800" dirty="0" err="1" smtClean="0"/>
              <a:t>donné</a:t>
            </a:r>
            <a:r>
              <a:rPr lang="en-US" sz="2800" dirty="0" smtClean="0"/>
              <a:t> </a:t>
            </a:r>
            <a:r>
              <a:rPr lang="en-US" sz="2800" dirty="0"/>
              <a:t>à la </a:t>
            </a:r>
            <a:r>
              <a:rPr lang="en-US" sz="2800" dirty="0" err="1"/>
              <a:t>ressource</a:t>
            </a:r>
            <a:r>
              <a:rPr lang="en-US" sz="2800" dirty="0"/>
              <a:t>.</a:t>
            </a:r>
            <a:endParaRPr lang="en-US" sz="2800" dirty="0" smtClean="0">
              <a:ea typeface="+mn-ea"/>
            </a:endParaRPr>
          </a:p>
          <a:p>
            <a:pPr marL="0" indent="0" fontAlgn="auto">
              <a:spcAft>
                <a:spcPts val="0"/>
              </a:spcAft>
              <a:buNone/>
              <a:defRPr/>
            </a:pPr>
            <a:endParaRPr lang="en-US" sz="2800" b="1" dirty="0">
              <a:ea typeface="+mn-ea"/>
            </a:endParaRPr>
          </a:p>
          <a:p>
            <a:pPr marL="0" indent="0" fontAlgn="auto">
              <a:spcAft>
                <a:spcPts val="0"/>
              </a:spcAft>
              <a:buNone/>
              <a:defRPr/>
            </a:pPr>
            <a:r>
              <a:rPr lang="en-US" sz="2000" b="1" dirty="0" smtClean="0">
                <a:ea typeface="+mn-ea"/>
              </a:rPr>
              <a:t>Notes: </a:t>
            </a:r>
            <a:r>
              <a:rPr lang="fr-FR" sz="2000" dirty="0" smtClean="0"/>
              <a:t>Femme </a:t>
            </a:r>
            <a:r>
              <a:rPr lang="fr-FR" sz="2000" dirty="0"/>
              <a:t>Wolof avec </a:t>
            </a:r>
            <a:r>
              <a:rPr lang="fr-FR" sz="2000" dirty="0" smtClean="0"/>
              <a:t>son </a:t>
            </a:r>
            <a:r>
              <a:rPr lang="fr-FR" sz="2000" dirty="0"/>
              <a:t>pilon et son enfant </a:t>
            </a:r>
            <a:r>
              <a:rPr lang="fr-FR" sz="2000" dirty="0" smtClean="0"/>
              <a:t>sur </a:t>
            </a:r>
            <a:r>
              <a:rPr lang="fr-FR" sz="2000" dirty="0"/>
              <a:t>le dos</a:t>
            </a:r>
            <a:r>
              <a:rPr lang="fr-FR" sz="2000" dirty="0" smtClean="0"/>
              <a:t>. </a:t>
            </a:r>
            <a:endParaRPr lang="en-US" sz="2000" b="1" dirty="0">
              <a:ea typeface="+mn-ea"/>
            </a:endParaRPr>
          </a:p>
        </p:txBody>
      </p:sp>
      <p:pic>
        <p:nvPicPr>
          <p:cNvPr id="1026" name="Picture 2" descr="https://encrypted-tbn0.gstatic.com/images?q=tbn:ANd9GcS5WtiEz7ocR52lFUDVbHkdkfq0wFv_YTvU-fOMOrJPllp6pRY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371600"/>
            <a:ext cx="2819400" cy="4430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6194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Title</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Title: </a:t>
            </a:r>
            <a:r>
              <a:rPr lang="en-US" sz="2800" dirty="0" smtClean="0">
                <a:ea typeface="+mn-ea"/>
              </a:rPr>
              <a:t>The name given to the item.</a:t>
            </a:r>
          </a:p>
          <a:p>
            <a:pPr marL="0" indent="0" fontAlgn="auto">
              <a:spcAft>
                <a:spcPts val="0"/>
              </a:spcAft>
              <a:buNone/>
              <a:defRPr/>
            </a:pPr>
            <a:r>
              <a:rPr lang="en-US" sz="2800" b="1" dirty="0" err="1" smtClean="0">
                <a:ea typeface="+mn-ea"/>
              </a:rPr>
              <a:t>Titre</a:t>
            </a:r>
            <a:r>
              <a:rPr lang="en-US" sz="2800" b="1" dirty="0" smtClean="0">
                <a:ea typeface="+mn-ea"/>
              </a:rPr>
              <a:t>: </a:t>
            </a:r>
            <a:r>
              <a:rPr lang="en-US" sz="2800" dirty="0" smtClean="0">
                <a:ea typeface="+mn-ea"/>
              </a:rPr>
              <a:t>Un nom </a:t>
            </a:r>
            <a:r>
              <a:rPr lang="en-US" sz="2800" dirty="0" err="1" smtClean="0"/>
              <a:t>donné</a:t>
            </a:r>
            <a:r>
              <a:rPr lang="en-US" sz="2800" dirty="0" smtClean="0"/>
              <a:t> </a:t>
            </a:r>
            <a:r>
              <a:rPr lang="en-US" sz="2800" dirty="0"/>
              <a:t>à la </a:t>
            </a:r>
            <a:r>
              <a:rPr lang="en-US" sz="2800" dirty="0" err="1"/>
              <a:t>ressource</a:t>
            </a:r>
            <a:r>
              <a:rPr lang="en-US" sz="2800" dirty="0"/>
              <a:t>.</a:t>
            </a:r>
            <a:endParaRPr lang="en-US" sz="2800" dirty="0" smtClean="0">
              <a:ea typeface="+mn-ea"/>
            </a:endParaRPr>
          </a:p>
          <a:p>
            <a:pPr marL="0" indent="0" fontAlgn="auto">
              <a:spcAft>
                <a:spcPts val="0"/>
              </a:spcAft>
              <a:buNone/>
              <a:defRPr/>
            </a:pPr>
            <a:endParaRPr lang="en-US" sz="2800" b="1" dirty="0">
              <a:ea typeface="+mn-ea"/>
            </a:endParaRPr>
          </a:p>
          <a:p>
            <a:pPr marL="0" indent="0" fontAlgn="auto">
              <a:spcAft>
                <a:spcPts val="0"/>
              </a:spcAft>
              <a:buNone/>
              <a:defRPr/>
            </a:pPr>
            <a:r>
              <a:rPr lang="en-US" sz="2000" b="1" dirty="0" smtClean="0">
                <a:ea typeface="+mn-ea"/>
              </a:rPr>
              <a:t>Notes: </a:t>
            </a:r>
            <a:r>
              <a:rPr lang="fr-FR" sz="2000" dirty="0" smtClean="0"/>
              <a:t>Femme </a:t>
            </a:r>
            <a:r>
              <a:rPr lang="fr-FR" sz="2000" dirty="0"/>
              <a:t>Wolof avec </a:t>
            </a:r>
            <a:r>
              <a:rPr lang="fr-FR" sz="2000" dirty="0" smtClean="0"/>
              <a:t>son </a:t>
            </a:r>
            <a:r>
              <a:rPr lang="fr-FR" sz="2000" dirty="0"/>
              <a:t>pilon et son enfant </a:t>
            </a:r>
            <a:r>
              <a:rPr lang="fr-FR" sz="2000" dirty="0" smtClean="0"/>
              <a:t>sur </a:t>
            </a:r>
            <a:r>
              <a:rPr lang="fr-FR" sz="2000" dirty="0"/>
              <a:t>le dos</a:t>
            </a:r>
            <a:r>
              <a:rPr lang="fr-FR" sz="2000" dirty="0" smtClean="0"/>
              <a:t>. </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44434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Creator</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400" b="1" dirty="0" smtClean="0">
                <a:ea typeface="+mn-ea"/>
              </a:rPr>
              <a:t>Creator: </a:t>
            </a:r>
            <a:r>
              <a:rPr lang="en-US" sz="2400" dirty="0"/>
              <a:t>the person or </a:t>
            </a:r>
            <a:r>
              <a:rPr lang="en-US" sz="2400" dirty="0" smtClean="0"/>
              <a:t>organization </a:t>
            </a:r>
            <a:r>
              <a:rPr lang="en-US" sz="2400" dirty="0"/>
              <a:t>responsible </a:t>
            </a:r>
            <a:r>
              <a:rPr lang="en-US" sz="2400" dirty="0" smtClean="0"/>
              <a:t>for </a:t>
            </a:r>
            <a:r>
              <a:rPr lang="en-US" sz="2400" dirty="0"/>
              <a:t>the content</a:t>
            </a:r>
            <a:r>
              <a:rPr lang="en-US" sz="2400" dirty="0" smtClean="0"/>
              <a:t>.</a:t>
            </a:r>
            <a:endParaRPr lang="en-US" sz="2400" b="1" dirty="0" smtClean="0">
              <a:ea typeface="+mn-ea"/>
            </a:endParaRPr>
          </a:p>
          <a:p>
            <a:pPr marL="0" indent="0" fontAlgn="auto">
              <a:spcAft>
                <a:spcPts val="0"/>
              </a:spcAft>
              <a:buNone/>
              <a:defRPr/>
            </a:pPr>
            <a:r>
              <a:rPr lang="en-US" sz="2400" b="1" dirty="0" err="1" smtClean="0">
                <a:ea typeface="+mn-ea"/>
              </a:rPr>
              <a:t>C</a:t>
            </a:r>
            <a:r>
              <a:rPr lang="en-US" sz="2400" b="1" dirty="0" err="1" smtClean="0"/>
              <a:t>réateur</a:t>
            </a:r>
            <a:r>
              <a:rPr lang="en-US" sz="2400" b="1" dirty="0" smtClean="0"/>
              <a:t>: </a:t>
            </a:r>
            <a:r>
              <a:rPr lang="en-US" sz="2400" dirty="0" smtClean="0"/>
              <a:t>U</a:t>
            </a:r>
            <a:r>
              <a:rPr lang="fr-FR" sz="2400" dirty="0" smtClean="0"/>
              <a:t>ne </a:t>
            </a:r>
            <a:r>
              <a:rPr lang="fr-FR" sz="2400" dirty="0"/>
              <a:t>entité responsable au premier chef de l'élaboration de la ressource.</a:t>
            </a:r>
            <a:endParaRPr lang="en-US" sz="24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a:t>Comme exemples de créateurs, une personne, une organisation ou un service. On emploie typiquement le nom du créateur pour désigner l'entité.</a:t>
            </a:r>
            <a:endParaRPr lang="en-US" sz="2000"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97754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US" dirty="0" smtClean="0">
                <a:solidFill>
                  <a:schemeClr val="accent1">
                    <a:lumMod val="75000"/>
                  </a:schemeClr>
                </a:solidFill>
                <a:ea typeface="+mj-ea"/>
              </a:rPr>
              <a:t>Contributor</a:t>
            </a:r>
            <a:endParaRPr lang="en-US" dirty="0">
              <a:solidFill>
                <a:schemeClr val="accent1">
                  <a:lumMod val="75000"/>
                </a:schemeClr>
              </a:solidFill>
              <a:ea typeface="+mj-ea"/>
            </a:endParaRPr>
          </a:p>
        </p:txBody>
      </p:sp>
      <p:sp>
        <p:nvSpPr>
          <p:cNvPr id="3" name="Content Placeholder 2"/>
          <p:cNvSpPr>
            <a:spLocks noGrp="1"/>
          </p:cNvSpPr>
          <p:nvPr>
            <p:ph idx="1"/>
          </p:nvPr>
        </p:nvSpPr>
        <p:spPr>
          <a:xfrm>
            <a:off x="4038600" y="1295400"/>
            <a:ext cx="4648200" cy="4495800"/>
          </a:xfrm>
        </p:spPr>
        <p:txBody>
          <a:bodyPr rtlCol="0">
            <a:noAutofit/>
          </a:bodyPr>
          <a:lstStyle/>
          <a:p>
            <a:pPr marL="0" indent="0" fontAlgn="auto">
              <a:spcAft>
                <a:spcPts val="0"/>
              </a:spcAft>
              <a:buNone/>
              <a:defRPr/>
            </a:pPr>
            <a:r>
              <a:rPr lang="en-US" sz="2800" b="1" dirty="0" smtClean="0">
                <a:ea typeface="+mn-ea"/>
              </a:rPr>
              <a:t>Contributor: </a:t>
            </a:r>
            <a:r>
              <a:rPr lang="en-US" sz="2800" dirty="0" smtClean="0"/>
              <a:t>those </a:t>
            </a:r>
            <a:r>
              <a:rPr lang="en-US" sz="2800" dirty="0"/>
              <a:t>who added </a:t>
            </a:r>
            <a:r>
              <a:rPr lang="en-US" sz="2800" dirty="0" smtClean="0"/>
              <a:t>to </a:t>
            </a:r>
            <a:r>
              <a:rPr lang="en-US" sz="2800" dirty="0"/>
              <a:t>the content</a:t>
            </a:r>
            <a:r>
              <a:rPr lang="en-US" sz="2800" dirty="0" smtClean="0"/>
              <a:t>.</a:t>
            </a:r>
            <a:endParaRPr lang="en-US" sz="2800" b="1" dirty="0" smtClean="0">
              <a:ea typeface="+mn-ea"/>
            </a:endParaRPr>
          </a:p>
          <a:p>
            <a:pPr marL="0" indent="0" fontAlgn="auto">
              <a:spcAft>
                <a:spcPts val="0"/>
              </a:spcAft>
              <a:buNone/>
              <a:defRPr/>
            </a:pPr>
            <a:r>
              <a:rPr lang="en-US" sz="2800" b="1" dirty="0" err="1" smtClean="0">
                <a:ea typeface="+mn-ea"/>
              </a:rPr>
              <a:t>C</a:t>
            </a:r>
            <a:r>
              <a:rPr lang="en-US" sz="2800" b="1" dirty="0" err="1" smtClean="0"/>
              <a:t>ollaborateur</a:t>
            </a:r>
            <a:r>
              <a:rPr lang="en-US" sz="2800" b="1" dirty="0" smtClean="0"/>
              <a:t>: </a:t>
            </a:r>
            <a:r>
              <a:rPr lang="en-US" sz="2800" dirty="0" smtClean="0"/>
              <a:t>U</a:t>
            </a:r>
            <a:r>
              <a:rPr lang="fr-FR" sz="2800" dirty="0" smtClean="0"/>
              <a:t>ne </a:t>
            </a:r>
            <a:r>
              <a:rPr lang="fr-FR" sz="2800" dirty="0"/>
              <a:t>entité responsable d'une contribution à la ressource.</a:t>
            </a:r>
            <a:endParaRPr lang="en-US" sz="2800" b="1" dirty="0" smtClean="0">
              <a:ea typeface="+mn-ea"/>
            </a:endParaRPr>
          </a:p>
          <a:p>
            <a:pPr marL="0" indent="0" fontAlgn="auto">
              <a:spcAft>
                <a:spcPts val="0"/>
              </a:spcAft>
              <a:buNone/>
              <a:defRPr/>
            </a:pPr>
            <a:endParaRPr lang="en-US" sz="2000" b="1" dirty="0" smtClean="0">
              <a:ea typeface="+mn-ea"/>
            </a:endParaRPr>
          </a:p>
          <a:p>
            <a:pPr marL="0" indent="0" fontAlgn="auto">
              <a:spcAft>
                <a:spcPts val="0"/>
              </a:spcAft>
              <a:buNone/>
              <a:defRPr/>
            </a:pPr>
            <a:r>
              <a:rPr lang="en-US" sz="2000" b="1" dirty="0" smtClean="0">
                <a:ea typeface="+mn-ea"/>
              </a:rPr>
              <a:t>Notes: </a:t>
            </a:r>
            <a:r>
              <a:rPr lang="fr-FR" sz="2000" dirty="0"/>
              <a:t>Comme exemples de collaborateurs, une personne, une organisation ou un service. On emploie typiquement le nom du collaborateur pour désigner l'entité.</a:t>
            </a:r>
            <a:endParaRPr lang="en-US" sz="2000" b="1" dirty="0">
              <a:ea typeface="+mn-ea"/>
            </a:endParaRPr>
          </a:p>
        </p:txBody>
      </p:sp>
      <p:pic>
        <p:nvPicPr>
          <p:cNvPr id="1026" name="Picture 2" descr="http://www.archivesdusenegal.gouv.sn/cartes/065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334396"/>
            <a:ext cx="2743200" cy="4591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158651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1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Black Tie</Template>
  <TotalTime>4621</TotalTime>
  <Words>811</Words>
  <Application>Microsoft Office PowerPoint</Application>
  <PresentationFormat>On-screen Show (4:3)</PresentationFormat>
  <Paragraphs>108</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Metadata</vt:lpstr>
      <vt:lpstr>PowerPoint Presentation</vt:lpstr>
      <vt:lpstr>Dublin Core</vt:lpstr>
      <vt:lpstr>Identifier</vt:lpstr>
      <vt:lpstr>Title</vt:lpstr>
      <vt:lpstr>Title</vt:lpstr>
      <vt:lpstr>Title</vt:lpstr>
      <vt:lpstr>Creator</vt:lpstr>
      <vt:lpstr>Contributor</vt:lpstr>
      <vt:lpstr>Subject</vt:lpstr>
      <vt:lpstr>Description</vt:lpstr>
      <vt:lpstr>Type</vt:lpstr>
      <vt:lpstr>Source</vt:lpstr>
      <vt:lpstr>Relation</vt:lpstr>
      <vt:lpstr>Coverage</vt:lpstr>
      <vt:lpstr>Publisher</vt:lpstr>
      <vt:lpstr>Rights</vt:lpstr>
      <vt:lpstr>Format</vt:lpstr>
      <vt:lpstr>Date</vt:lpstr>
      <vt:lpstr>Language</vt:lpstr>
    </vt:vector>
  </TitlesOfParts>
  <Company>University of Oregon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Institutional Repository as a Digital Collection</dc:title>
  <dc:creator>karen estlund</dc:creator>
  <cp:lastModifiedBy>guy</cp:lastModifiedBy>
  <cp:revision>486</cp:revision>
  <dcterms:created xsi:type="dcterms:W3CDTF">2008-06-05T19:47:04Z</dcterms:created>
  <dcterms:modified xsi:type="dcterms:W3CDTF">2013-03-27T08:04:42Z</dcterms:modified>
</cp:coreProperties>
</file>