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87" r:id="rId15"/>
    <p:sldId id="285" r:id="rId16"/>
    <p:sldId id="278" r:id="rId17"/>
    <p:sldId id="280" r:id="rId18"/>
    <p:sldId id="281" r:id="rId19"/>
    <p:sldId id="282" r:id="rId20"/>
    <p:sldId id="283" r:id="rId21"/>
    <p:sldId id="284" r:id="rId22"/>
    <p:sldId id="289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52" autoAdjust="0"/>
  </p:normalViewPr>
  <p:slideViewPr>
    <p:cSldViewPr snapToGrid="0" snapToObjects="1">
      <p:cViewPr varScale="1">
        <p:scale>
          <a:sx n="133" d="100"/>
          <a:sy n="133" d="100"/>
        </p:scale>
        <p:origin x="-104" y="-4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80FC-0759-CA42-B022-0B54C3274F97}" type="datetimeFigureOut">
              <a:rPr lang="en-US" smtClean="0"/>
              <a:t>8/24/15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778ED-C302-B741-917D-3C5036A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10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C92A4-9BD9-794B-BE3A-04EDF069D8A0}" type="datetimeFigureOut">
              <a:rPr lang="en-US" smtClean="0"/>
              <a:t>8/24/15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A6F8-B5AB-8342-9AB7-A6984D89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9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</a:t>
            </a:r>
            <a:r>
              <a:rPr lang="en-US" baseline="0" dirty="0" smtClean="0"/>
              <a:t> the point that the complexity of the network is too much for anyone to grasp – and with the complexity we need tools/methods to bite off smaller parts of the problem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Host tuning:</a:t>
            </a:r>
          </a:p>
          <a:p>
            <a:endParaRPr lang="en-US" dirty="0" smtClean="0"/>
          </a:p>
          <a:p>
            <a:r>
              <a:rPr lang="en-US" dirty="0" smtClean="0"/>
              <a:t>	1500 MTU with no tuning doesn’t work (this is what most scientists may see – max)</a:t>
            </a:r>
          </a:p>
          <a:p>
            <a:endParaRPr lang="en-US" dirty="0" smtClean="0"/>
          </a:p>
          <a:p>
            <a:r>
              <a:rPr lang="en-US" dirty="0" smtClean="0"/>
              <a:t>	9000 MTU gives you a bump, but not that much.</a:t>
            </a:r>
            <a:r>
              <a:rPr lang="en-US" baseline="0" dirty="0" smtClean="0"/>
              <a:t>  Hosts are faster and have more memory now – 40G hosts still need this modification.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	window size adjustments are the biggest win – do this for all data transfer hosts.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74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Similarly</a:t>
            </a:r>
            <a:r>
              <a:rPr lang="en-US" baseline="0" dirty="0" smtClean="0"/>
              <a:t> – firewall devices are not designed to support 10G flows.  Firewalls are a part of enterprise security, but should not be in a science networking path.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low throughput when we traverse a firewall data plane in one direction.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6F8-B5AB-8342-9AB7-A6984D898A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94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 view of worldwide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perfSONAR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isntances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6F8-B5AB-8342-9AB7-A6984D898A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45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updated Feb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0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Dashboard references – encourage people to view live, and also ask to be added to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6F8-B5AB-8342-9AB7-A6984D898A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3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1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MAP</a:t>
            </a:r>
            <a:r>
              <a:rPr lang="en-US" baseline="0" dirty="0" smtClean="0"/>
              <a:t> is courtesy of the GLIF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dirty="0" err="1" smtClean="0"/>
              <a:t>perfSONAR</a:t>
            </a:r>
            <a:r>
              <a:rPr lang="en-US" dirty="0" smtClean="0"/>
              <a:t> is designed to be multi-domain, so drive home the fact that all transfers are multi-domain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End to end performance verification</a:t>
            </a:r>
            <a:r>
              <a:rPr lang="en-US" baseline="0" dirty="0" smtClean="0"/>
              <a:t> is not a typical thing that is tested for – but al science is end to end.  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we think about traditional testing – we test SLA agreements (e.g. provider to customer) over a potentially short link (&lt;  10 </a:t>
            </a:r>
            <a:r>
              <a:rPr lang="en-US" baseline="0" dirty="0" err="1" smtClean="0"/>
              <a:t>ms</a:t>
            </a:r>
            <a:r>
              <a:rPr lang="en-US" baseline="0" dirty="0" smtClean="0"/>
              <a:t>), and this gives less useful information about user experience.  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more of a knock at the way things work now – versus how they should work.  We</a:t>
            </a:r>
            <a:r>
              <a:rPr lang="en-US" baseline="0" dirty="0" smtClean="0"/>
              <a:t> do need hard failure analysis, but its asked/answered.  We don’t have the ability to tell when things degrade very well (end to end especially).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a history, and we need active tools to compare expected/experienced performance.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00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TCP works well over short distances (e.g. 1%</a:t>
            </a:r>
            <a:r>
              <a:rPr lang="en-US" baseline="0" dirty="0" smtClean="0">
                <a:latin typeface="Arial" charset="0"/>
              </a:rPr>
              <a:t> packet loss on the LAN will produce high throughput).  </a:t>
            </a:r>
          </a:p>
          <a:p>
            <a:endParaRPr lang="en-US" baseline="0" dirty="0" smtClean="0">
              <a:latin typeface="Arial" charset="0"/>
            </a:endParaRPr>
          </a:p>
          <a:p>
            <a:r>
              <a:rPr lang="en-US" baseline="0" dirty="0" smtClean="0">
                <a:latin typeface="Arial" charset="0"/>
              </a:rPr>
              <a:t>The further out you get the more pronounced the problems will be as the algorithms cope with retransmissions.  </a:t>
            </a:r>
            <a:endParaRPr 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4EA9B8-C164-A54A-A3B5-1C1D6329AEA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6F8-B5AB-8342-9AB7-A6984D898A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01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works because</a:t>
            </a:r>
            <a:r>
              <a:rPr lang="en-US" baseline="0" dirty="0" smtClean="0"/>
              <a:t> of the deployment footprint – we need more </a:t>
            </a:r>
            <a:r>
              <a:rPr lang="en-US" baseline="0" dirty="0" err="1" smtClean="0"/>
              <a:t>perfSONAR</a:t>
            </a:r>
            <a:r>
              <a:rPr lang="en-US" baseline="0" dirty="0" smtClean="0"/>
              <a:t> nodes for it to be useful.  The </a:t>
            </a:r>
            <a:r>
              <a:rPr lang="en-US" baseline="0" dirty="0" err="1" smtClean="0"/>
              <a:t>perfSONAR</a:t>
            </a:r>
            <a:r>
              <a:rPr lang="en-US" baseline="0" dirty="0" smtClean="0"/>
              <a:t> nodes must be located along paths of interest.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0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</a:t>
            </a:r>
            <a:r>
              <a:rPr lang="en-US" baseline="0" dirty="0" smtClean="0"/>
              <a:t> failure example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Failing optic on an ESnet router.  If you looked at the data in small windows (e.g. 1-2 days at a time) it may not seem out of the ordinary.  E.g. people do use networks, throughput fluctuates.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Problem fixed on hard alarm values.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7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008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1731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02EB-EFB2-E944-906C-6B0B3656AE66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creen Shot 2014-10-22 at 4.30.0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24" y="62332"/>
            <a:ext cx="1659476" cy="584204"/>
          </a:xfrm>
          <a:prstGeom prst="rect">
            <a:avLst/>
          </a:prstGeom>
        </p:spPr>
      </p:pic>
      <p:pic>
        <p:nvPicPr>
          <p:cNvPr id="10" name="Picture 9" descr="PerfSONAR-powered-CMYK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7" y="0"/>
            <a:ext cx="7040192" cy="291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2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BF85-6724-7746-892C-99A666CD0FDC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4F4-C880-0145-BDFC-915B56A8AAB6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10-22 at 4.30.0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960"/>
            <a:ext cx="2489200" cy="87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C40-988E-A444-8E8A-8658EA9E716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erfSONAR-powered-CMYK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7" y="0"/>
            <a:ext cx="7040192" cy="291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685-74BB-F34C-B5BF-B085B898A22D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4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D82-4964-D74E-90EC-68E038D794A0}" type="datetime4">
              <a:rPr lang="en-US" smtClean="0"/>
              <a:t>August 24,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4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4862-CC71-1B4F-BA1F-CB9F1108FA5A}" type="datetime4">
              <a:rPr lang="en-US" smtClean="0"/>
              <a:t>August 24,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3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DB78-6C5B-5140-A11F-40441205BC01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6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C0A6-736A-374F-A0CB-D5CAC8EB7A9E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454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3820"/>
            <a:ext cx="8229600" cy="329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4525" y="4765113"/>
            <a:ext cx="10911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DD59F-C534-4D4F-A6CF-3A829D753E0A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" y="4760814"/>
            <a:ext cx="2079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2014,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65113"/>
            <a:ext cx="3714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151B9-CF22-1341-A1FA-AF855BA4AD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37160" cy="5136360"/>
          </a:xfrm>
          <a:prstGeom prst="rect">
            <a:avLst/>
          </a:prstGeom>
          <a:solidFill>
            <a:srgbClr val="1DB118"/>
          </a:solidFill>
          <a:ln>
            <a:solidFill>
              <a:srgbClr val="1DB1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  <p:pic>
        <p:nvPicPr>
          <p:cNvPr id="10" name="Picture 9" descr="GEANT_logo_2015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48" y="4538879"/>
            <a:ext cx="904933" cy="452467"/>
          </a:xfrm>
          <a:prstGeom prst="rect">
            <a:avLst/>
          </a:prstGeom>
        </p:spPr>
      </p:pic>
      <p:pic>
        <p:nvPicPr>
          <p:cNvPr id="11" name="Picture 10" descr="ESnet_Full_Logo_CMYK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0" y="4675616"/>
            <a:ext cx="966829" cy="283213"/>
          </a:xfrm>
          <a:prstGeom prst="rect">
            <a:avLst/>
          </a:prstGeom>
        </p:spPr>
      </p:pic>
      <p:pic>
        <p:nvPicPr>
          <p:cNvPr id="12" name="Picture 11" descr="internet2-black-red copy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91" y="4665694"/>
            <a:ext cx="620625" cy="454014"/>
          </a:xfrm>
          <a:prstGeom prst="rect">
            <a:avLst/>
          </a:prstGeom>
        </p:spPr>
      </p:pic>
      <p:pic>
        <p:nvPicPr>
          <p:cNvPr id="13" name="Picture 12" descr="1000px-Indiana_University_logotype_svg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17" y="4715503"/>
            <a:ext cx="1445907" cy="216886"/>
          </a:xfrm>
          <a:prstGeom prst="rect">
            <a:avLst/>
          </a:prstGeom>
        </p:spPr>
      </p:pic>
      <p:pic>
        <p:nvPicPr>
          <p:cNvPr id="16" name="Picture 15" descr="pS-Logo.png"/>
          <p:cNvPicPr>
            <a:picLocks noChangeAspect="1"/>
          </p:cNvPicPr>
          <p:nvPr userDrawn="1"/>
        </p:nvPicPr>
        <p:blipFill>
          <a:blip r:embed="rId1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46" y="75234"/>
            <a:ext cx="1587422" cy="3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erfsonar.net" TargetMode="External"/><Relationship Id="rId3" Type="http://schemas.openxmlformats.org/officeDocument/2006/relationships/hyperlink" Target="https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ats.es.net/ServicesDirectory/" TargetMode="External"/><Relationship Id="rId4" Type="http://schemas.openxmlformats.org/officeDocument/2006/relationships/hyperlink" Target="mailto:antg@es.net" TargetMode="External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s-dashboard.es.net/" TargetMode="External"/><Relationship Id="rId4" Type="http://schemas.openxmlformats.org/officeDocument/2006/relationships/hyperlink" Target="http://pas.net.internet2.edu/" TargetMode="External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sonar.net/" TargetMode="External"/><Relationship Id="rId4" Type="http://schemas.openxmlformats.org/officeDocument/2006/relationships/hyperlink" Target="http://www.perfsonar.net/about/getting-help/" TargetMode="External"/><Relationship Id="rId5" Type="http://schemas.openxmlformats.org/officeDocument/2006/relationships/hyperlink" Target="http://stats.es.net/ServicesDirectory/" TargetMode="External"/><Relationship Id="rId6" Type="http://schemas.openxmlformats.org/officeDocument/2006/relationships/hyperlink" Target="http://fasterdata.es.net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erfsonar.net" TargetMode="External"/><Relationship Id="rId3" Type="http://schemas.openxmlformats.org/officeDocument/2006/relationships/hyperlink" Target="https://creativecommons.org/licenses/by-sa/4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perfSONAR</a:t>
            </a:r>
            <a:r>
              <a:rPr lang="en-US" dirty="0" smtClean="0"/>
              <a:t> Overview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3" y="3173596"/>
            <a:ext cx="5347854" cy="933493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000" dirty="0" smtClean="0"/>
              <a:t>Presented by the </a:t>
            </a:r>
            <a:r>
              <a:rPr lang="en-US" sz="2000" dirty="0" err="1" smtClean="0"/>
              <a:t>perfSONAR</a:t>
            </a:r>
            <a:r>
              <a:rPr lang="en-US" sz="2000" dirty="0" smtClean="0"/>
              <a:t> Project</a:t>
            </a:r>
            <a:endParaRPr lang="en-US" sz="2000" dirty="0"/>
          </a:p>
          <a:p>
            <a:pPr algn="r"/>
            <a:r>
              <a:rPr lang="en-US" sz="2000" dirty="0" smtClean="0">
                <a:hlinkClick r:id="rId2"/>
              </a:rPr>
              <a:t>http://www.perfsonar.net</a:t>
            </a:r>
            <a:r>
              <a:rPr lang="en-US" sz="2000" dirty="0" smtClean="0"/>
              <a:t> </a:t>
            </a:r>
          </a:p>
          <a:p>
            <a:pPr algn="r"/>
            <a:r>
              <a:rPr lang="en-US" sz="2000" dirty="0" smtClean="0"/>
              <a:t>August </a:t>
            </a:r>
            <a:r>
              <a:rPr lang="en-US" sz="2000" dirty="0" smtClean="0"/>
              <a:t>24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smtClean="0"/>
              <a:t>2015</a:t>
            </a:r>
          </a:p>
          <a:p>
            <a:pPr algn="r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4128486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This document is a result of work by the </a:t>
            </a:r>
            <a:r>
              <a:rPr lang="en-US" sz="1000" dirty="0" err="1"/>
              <a:t>perfSONAR</a:t>
            </a:r>
            <a:r>
              <a:rPr lang="en-US" sz="1000" dirty="0"/>
              <a:t> Project (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www.perfsonar.net</a:t>
            </a:r>
            <a:r>
              <a:rPr lang="en-US" sz="1000" dirty="0" smtClean="0"/>
              <a:t>) </a:t>
            </a:r>
            <a:r>
              <a:rPr lang="en-US" sz="1000" dirty="0"/>
              <a:t>and is licensed under CC BY-SA 4.0 (</a:t>
            </a:r>
            <a:r>
              <a:rPr lang="en-US" sz="1000" dirty="0">
                <a:hlinkClick r:id="rId3"/>
              </a:rPr>
              <a:t>https://creativecommons.org/licenses/by-sa/4.0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)</a:t>
            </a:r>
            <a:r>
              <a:rPr lang="en-US" sz="1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8116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57" y="322586"/>
            <a:ext cx="8601012" cy="601050"/>
          </a:xfrm>
        </p:spPr>
        <p:txBody>
          <a:bodyPr>
            <a:noAutofit/>
          </a:bodyPr>
          <a:lstStyle/>
          <a:p>
            <a:r>
              <a:rPr lang="en-US" sz="3600" dirty="0" smtClean="0"/>
              <a:t>Benefits: Finding the needle in the haystack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54817"/>
            <a:ext cx="7731883" cy="211588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Above all, </a:t>
            </a:r>
            <a:r>
              <a:rPr lang="en-US" dirty="0" err="1" smtClean="0"/>
              <a:t>perfSONAR</a:t>
            </a:r>
            <a:r>
              <a:rPr lang="en-US" dirty="0" smtClean="0"/>
              <a:t> allows you to maintain a healthy, high-performing network because it helps identify the “soft failures” in the network path.</a:t>
            </a:r>
          </a:p>
          <a:p>
            <a:pPr lvl="1"/>
            <a:r>
              <a:rPr lang="en-US" dirty="0" smtClean="0"/>
              <a:t>Classical monitoring systems have limitations</a:t>
            </a:r>
          </a:p>
          <a:p>
            <a:pPr lvl="2"/>
            <a:r>
              <a:rPr lang="en-US" dirty="0" smtClean="0"/>
              <a:t>Performance problems are often only visible at the ends</a:t>
            </a:r>
          </a:p>
          <a:p>
            <a:pPr lvl="2"/>
            <a:r>
              <a:rPr lang="en-US" dirty="0" smtClean="0"/>
              <a:t>Individual network components (e.g. routers) have no knowledge of end host state </a:t>
            </a:r>
          </a:p>
          <a:p>
            <a:pPr lvl="1"/>
            <a:r>
              <a:rPr lang="en-US" dirty="0" smtClean="0"/>
              <a:t>perfSONAR tests the network in ways that classical monitoring systems do not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perfSONAR</a:t>
            </a:r>
            <a:r>
              <a:rPr lang="en-US" dirty="0" smtClean="0"/>
              <a:t> distributions equal better network visibility.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5" descr="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39" y="2997101"/>
            <a:ext cx="7094644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53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454"/>
            <a:ext cx="8229600" cy="3590168"/>
          </a:xfrm>
        </p:spPr>
        <p:txBody>
          <a:bodyPr/>
          <a:lstStyle/>
          <a:p>
            <a:r>
              <a:rPr lang="en-US" sz="2400" dirty="0" err="1" smtClean="0"/>
              <a:t>perfSONAR</a:t>
            </a:r>
            <a:r>
              <a:rPr lang="en-US" sz="2400" dirty="0" smtClean="0"/>
              <a:t> is designed to pinpoint and identify soft failures to accelerate resolution.</a:t>
            </a:r>
          </a:p>
          <a:p>
            <a:r>
              <a:rPr lang="en-US" sz="2400" dirty="0" smtClean="0"/>
              <a:t>Example: Find and replace failing optics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11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957" y="322586"/>
            <a:ext cx="8601012" cy="601050"/>
          </a:xfrm>
        </p:spPr>
        <p:txBody>
          <a:bodyPr>
            <a:noAutofit/>
          </a:bodyPr>
          <a:lstStyle/>
          <a:p>
            <a:r>
              <a:rPr lang="en-US" sz="3600" dirty="0" smtClean="0"/>
              <a:t>Benefits: Finding the needle in the haystack </a:t>
            </a:r>
            <a:endParaRPr lang="en-US" sz="3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31698" y="2239248"/>
            <a:ext cx="6943391" cy="2277578"/>
            <a:chOff x="834582" y="3090862"/>
            <a:chExt cx="7137400" cy="3225800"/>
          </a:xfrm>
        </p:grpSpPr>
        <p:grpSp>
          <p:nvGrpSpPr>
            <p:cNvPr id="20" name="Group 19"/>
            <p:cNvGrpSpPr/>
            <p:nvPr/>
          </p:nvGrpSpPr>
          <p:grpSpPr>
            <a:xfrm>
              <a:off x="834582" y="3090862"/>
              <a:ext cx="7137400" cy="3225800"/>
              <a:chOff x="1039813" y="2279650"/>
              <a:chExt cx="7137400" cy="3225800"/>
            </a:xfrm>
          </p:grpSpPr>
          <p:pic>
            <p:nvPicPr>
              <p:cNvPr id="23" name="Picture 4" descr="ps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9813" y="2279650"/>
                <a:ext cx="7137400" cy="322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 rot="16200000">
                <a:off x="1501776" y="3219450"/>
                <a:ext cx="563562" cy="3063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srgbClr val="000000"/>
                    </a:solidFill>
                    <a:ea typeface="+mn-ea"/>
                    <a:cs typeface="Arial" charset="0"/>
                  </a:rPr>
                  <a:t>Gb/s</a:t>
                </a:r>
              </a:p>
            </p:txBody>
          </p:sp>
          <p:sp>
            <p:nvSpPr>
              <p:cNvPr id="25" name="Rounded Rectangular Callout 24"/>
              <p:cNvSpPr/>
              <p:nvPr/>
            </p:nvSpPr>
            <p:spPr>
              <a:xfrm>
                <a:off x="6380163" y="2308225"/>
                <a:ext cx="1352550" cy="460375"/>
              </a:xfrm>
              <a:prstGeom prst="wedgeRoundRectCallout">
                <a:avLst>
                  <a:gd name="adj1" fmla="val -91344"/>
                  <a:gd name="adj2" fmla="val 81473"/>
                  <a:gd name="adj3" fmla="val 16667"/>
                </a:avLst>
              </a:prstGeom>
              <a:solidFill>
                <a:srgbClr val="FFFF66"/>
              </a:solidFill>
              <a:ln w="19050">
                <a:solidFill>
                  <a:schemeClr val="tx1"/>
                </a:solidFill>
              </a:ln>
            </p:spPr>
            <p:txBody>
              <a:bodyPr lIns="0" tIns="0" rIns="0" bIns="0" anchor="ctr"/>
              <a:lstStyle/>
              <a:p>
                <a:pPr algn="ctr" defTabSz="914400"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  <a:ea typeface="+mn-ea"/>
                    <a:cs typeface="Arial" charset="0"/>
                  </a:rPr>
                  <a:t>normal performance</a:t>
                </a:r>
                <a:endParaRPr lang="en-US" sz="1400" b="1" dirty="0">
                  <a:solidFill>
                    <a:srgbClr val="000000"/>
                  </a:solidFill>
                  <a:latin typeface="Arial" pitchFamily="-65" charset="0"/>
                  <a:ea typeface="Arial" pitchFamily="-65" charset="0"/>
                  <a:cs typeface="Arial" pitchFamily="-65" charset="0"/>
                </a:endParaRPr>
              </a:p>
            </p:txBody>
          </p:sp>
          <p:sp>
            <p:nvSpPr>
              <p:cNvPr id="26" name="Rounded Rectangular Callout 25"/>
              <p:cNvSpPr/>
              <p:nvPr/>
            </p:nvSpPr>
            <p:spPr>
              <a:xfrm>
                <a:off x="5083175" y="3227388"/>
                <a:ext cx="1208088" cy="460375"/>
              </a:xfrm>
              <a:prstGeom prst="wedgeRoundRectCallout">
                <a:avLst>
                  <a:gd name="adj1" fmla="val -103485"/>
                  <a:gd name="adj2" fmla="val 73978"/>
                  <a:gd name="adj3" fmla="val 16667"/>
                </a:avLst>
              </a:prstGeom>
              <a:solidFill>
                <a:srgbClr val="FFFF66"/>
              </a:solidFill>
              <a:ln w="19050">
                <a:solidFill>
                  <a:schemeClr val="tx1"/>
                </a:solidFill>
              </a:ln>
            </p:spPr>
            <p:txBody>
              <a:bodyPr lIns="0" tIns="0" rIns="0" bIns="0" anchor="ctr"/>
              <a:lstStyle/>
              <a:p>
                <a:pPr algn="ctr" defTabSz="914400" eaLnBrk="0" hangingPunct="0">
                  <a:defRPr/>
                </a:pPr>
                <a:r>
                  <a:rPr lang="en-US" sz="1400" dirty="0">
                    <a:solidFill>
                      <a:srgbClr val="000000"/>
                    </a:solidFill>
                    <a:ea typeface="+mn-ea"/>
                    <a:cs typeface="Arial" charset="0"/>
                  </a:rPr>
                  <a:t>degrading performance</a:t>
                </a:r>
                <a:endParaRPr lang="en-US" sz="1400" b="1" dirty="0">
                  <a:solidFill>
                    <a:srgbClr val="000000"/>
                  </a:solidFill>
                  <a:latin typeface="Arial" pitchFamily="-65" charset="0"/>
                  <a:ea typeface="Arial" pitchFamily="-65" charset="0"/>
                  <a:cs typeface="Arial" pitchFamily="-65" charset="0"/>
                </a:endParaRPr>
              </a:p>
            </p:txBody>
          </p:sp>
          <p:cxnSp>
            <p:nvCxnSpPr>
              <p:cNvPr id="27" name="Straight Arrow Connector 26"/>
              <p:cNvCxnSpPr>
                <a:cxnSpLocks noChangeShapeType="1"/>
              </p:cNvCxnSpPr>
              <p:nvPr/>
            </p:nvCxnSpPr>
            <p:spPr bwMode="auto">
              <a:xfrm>
                <a:off x="1987550" y="4694238"/>
                <a:ext cx="593407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lg" len="lg"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4224338" y="4522788"/>
                <a:ext cx="1335087" cy="338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2200" dirty="0">
                    <a:solidFill>
                      <a:srgbClr val="000000"/>
                    </a:solidFill>
                    <a:ea typeface="+mn-ea"/>
                    <a:cs typeface="Arial" charset="0"/>
                  </a:rPr>
                  <a:t>one month</a:t>
                </a:r>
              </a:p>
            </p:txBody>
          </p:sp>
        </p:grpSp>
        <p:sp>
          <p:nvSpPr>
            <p:cNvPr id="21" name="Rounded Rectangular Callout 20"/>
            <p:cNvSpPr/>
            <p:nvPr/>
          </p:nvSpPr>
          <p:spPr>
            <a:xfrm>
              <a:off x="6438713" y="4901739"/>
              <a:ext cx="920750" cy="230187"/>
            </a:xfrm>
            <a:prstGeom prst="wedgeRoundRectCallout">
              <a:avLst>
                <a:gd name="adj1" fmla="val 60555"/>
                <a:gd name="adj2" fmla="val 81473"/>
                <a:gd name="adj3" fmla="val 16667"/>
              </a:avLst>
            </a:prstGeom>
            <a:solidFill>
              <a:srgbClr val="FFFF66"/>
            </a:solidFill>
            <a:ln w="19050">
              <a:solidFill>
                <a:schemeClr val="tx1"/>
              </a:solidFill>
            </a:ln>
          </p:spPr>
          <p:txBody>
            <a:bodyPr lIns="0" tIns="0" rIns="0" bIns="0" anchor="ctr"/>
            <a:lstStyle/>
            <a:p>
              <a:pPr algn="ctr" defTabSz="914400"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ea typeface="+mn-ea"/>
                  <a:cs typeface="Arial" charset="0"/>
                </a:rPr>
                <a:t>repair</a:t>
              </a:r>
              <a:endParaRPr lang="en-US" sz="1400" b="1" dirty="0">
                <a:solidFill>
                  <a:srgbClr val="000000"/>
                </a:solidFill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45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20140505-PPPL-NERSC-10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73" y="2274965"/>
            <a:ext cx="6548403" cy="224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273"/>
            <a:ext cx="8229600" cy="350935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perfSONAR</a:t>
            </a:r>
            <a:r>
              <a:rPr lang="en-US" sz="2600" dirty="0" smtClean="0"/>
              <a:t> is designed to pinpoint and identify soft failures to accelerate resolution.</a:t>
            </a:r>
          </a:p>
          <a:p>
            <a:r>
              <a:rPr lang="en-US" sz="2600" dirty="0" smtClean="0"/>
              <a:t>Example: Host Tuning</a:t>
            </a:r>
          </a:p>
          <a:p>
            <a:pPr marL="0" indent="0">
              <a:buNone/>
            </a:pPr>
            <a:endParaRPr lang="en-US" sz="2600" dirty="0" smtClean="0"/>
          </a:p>
          <a:p>
            <a:endParaRPr lang="en-US" sz="2600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12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0957" y="322586"/>
            <a:ext cx="8601012" cy="601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Benefits: Finding the needle in the haystack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67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123697"/>
            <a:ext cx="5853279" cy="172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2790"/>
            <a:ext cx="5742225" cy="169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58766" y="1136230"/>
            <a:ext cx="2685234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dirty="0" smtClean="0">
                <a:solidFill>
                  <a:srgbClr val="58585B"/>
                </a:solidFill>
              </a:rPr>
              <a:t>Inside the firewall</a:t>
            </a:r>
          </a:p>
          <a:p>
            <a:pPr marL="342900" indent="-342900">
              <a:spcBef>
                <a:spcPts val="880"/>
              </a:spcBef>
              <a:buClr>
                <a:srgbClr val="2DB2CF"/>
              </a:buClr>
              <a:buFont typeface="Arial"/>
              <a:buChar char="•"/>
            </a:pPr>
            <a:r>
              <a:rPr lang="en-US" dirty="0" smtClean="0">
                <a:solidFill>
                  <a:srgbClr val="58585B"/>
                </a:solidFill>
              </a:rPr>
              <a:t>One direction severely impacted by firewall</a:t>
            </a:r>
          </a:p>
          <a:p>
            <a:pPr marL="342900" indent="-342900">
              <a:spcBef>
                <a:spcPts val="880"/>
              </a:spcBef>
              <a:buClr>
                <a:srgbClr val="2DB2CF"/>
              </a:buClr>
              <a:buFont typeface="Arial"/>
              <a:buChar char="•"/>
            </a:pPr>
            <a:r>
              <a:rPr lang="en-US" dirty="0" smtClean="0">
                <a:solidFill>
                  <a:srgbClr val="58585B"/>
                </a:solidFill>
              </a:rPr>
              <a:t>Not useful for science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58766" y="2846859"/>
            <a:ext cx="2685234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dirty="0" smtClean="0">
                <a:solidFill>
                  <a:srgbClr val="58585B"/>
                </a:solidFill>
              </a:rPr>
              <a:t>Outside the firewall</a:t>
            </a:r>
          </a:p>
          <a:p>
            <a:pPr marL="342900" indent="-342900">
              <a:spcBef>
                <a:spcPts val="880"/>
              </a:spcBef>
              <a:buClr>
                <a:srgbClr val="2DB2CF"/>
              </a:buClr>
              <a:buFont typeface="Arial"/>
              <a:buChar char="•"/>
            </a:pPr>
            <a:r>
              <a:rPr lang="en-US" dirty="0" smtClean="0">
                <a:solidFill>
                  <a:srgbClr val="58585B"/>
                </a:solidFill>
              </a:rPr>
              <a:t>Good performance in both directions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13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0957" y="322586"/>
            <a:ext cx="8601012" cy="601050"/>
          </a:xfrm>
        </p:spPr>
        <p:txBody>
          <a:bodyPr>
            <a:noAutofit/>
          </a:bodyPr>
          <a:lstStyle/>
          <a:p>
            <a:r>
              <a:rPr lang="en-US" sz="3600" dirty="0" smtClean="0"/>
              <a:t>Benefits: Finding the needle in the haystack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39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160"/>
            <a:ext cx="8229600" cy="644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is running </a:t>
            </a:r>
            <a:r>
              <a:rPr lang="en-US" dirty="0" err="1" smtClean="0"/>
              <a:t>perfSONAR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53" y="1016255"/>
            <a:ext cx="8576733" cy="3746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Currently close </a:t>
            </a:r>
            <a:r>
              <a:rPr lang="en-US" dirty="0" smtClean="0"/>
              <a:t>to 1500 </a:t>
            </a:r>
            <a:r>
              <a:rPr lang="en-US" dirty="0" smtClean="0"/>
              <a:t>deployments world-wide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4613" y="4186224"/>
            <a:ext cx="6452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hlinkClick r:id="rId3"/>
              </a:rPr>
              <a:t>http://stats.es.net/ServicesDirectory/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04271" y="4963088"/>
            <a:ext cx="3478729" cy="136922"/>
          </a:xfrm>
        </p:spPr>
        <p:txBody>
          <a:bodyPr/>
          <a:lstStyle/>
          <a:p>
            <a:pPr>
              <a:defRPr/>
            </a:pPr>
            <a:fld id="{236CEE7D-BB2C-7C47-9FC4-2212AC015365}" type="slidenum">
              <a:rPr lang="en-US" sz="800">
                <a:solidFill>
                  <a:prstClr val="black"/>
                </a:solidFill>
              </a:rPr>
              <a:pPr>
                <a:defRPr/>
              </a:pPr>
              <a:t>14</a:t>
            </a:fld>
            <a:r>
              <a:rPr lang="en-US" sz="800" dirty="0">
                <a:solidFill>
                  <a:prstClr val="black"/>
                </a:solidFill>
              </a:rPr>
              <a:t> – ESnet </a:t>
            </a:r>
            <a:r>
              <a:rPr lang="en-US" sz="800" dirty="0" smtClean="0">
                <a:solidFill>
                  <a:prstClr val="black"/>
                </a:solidFill>
              </a:rPr>
              <a:t>Advanced Network Technologies (</a:t>
            </a:r>
            <a:r>
              <a:rPr lang="en-US" sz="800" dirty="0" smtClean="0">
                <a:solidFill>
                  <a:prstClr val="black"/>
                </a:solidFill>
                <a:hlinkClick r:id="rId4"/>
              </a:rPr>
              <a:t>antg@es.net</a:t>
            </a:r>
            <a:r>
              <a:rPr lang="en-US" sz="800" dirty="0" smtClean="0">
                <a:solidFill>
                  <a:prstClr val="black"/>
                </a:solidFill>
              </a:rPr>
              <a:t>) </a:t>
            </a:r>
            <a:r>
              <a:rPr lang="en-US" sz="800" dirty="0">
                <a:solidFill>
                  <a:prstClr val="black"/>
                </a:solidFill>
              </a:rPr>
              <a:t>- </a:t>
            </a:r>
            <a:fld id="{087BE274-2920-464F-BD83-825BA3315F3E}" type="datetime1">
              <a:rPr lang="en-US" sz="800">
                <a:solidFill>
                  <a:prstClr val="black"/>
                </a:solidFill>
              </a:rPr>
              <a:pPr>
                <a:defRPr/>
              </a:pPr>
              <a:t>8/24/15</a:t>
            </a:fld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4" name="Picture 3" descr="Screen Shot 2015-08-24 at 2.49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20" y="1390904"/>
            <a:ext cx="4908566" cy="27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8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Benefit: Multi-domain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54817"/>
            <a:ext cx="7731883" cy="164361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perfSONAR</a:t>
            </a:r>
            <a:r>
              <a:rPr lang="en-US" sz="2400" dirty="0" smtClean="0"/>
              <a:t> has seen a steady increase in deployments with each release.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20150817-pSDeployments-Po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9" y="1507307"/>
            <a:ext cx="5287111" cy="2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10" y="374541"/>
            <a:ext cx="8827303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Benefit: Visibility – perfSONAR Dashboard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0267" y="1090655"/>
            <a:ext cx="45566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Status at-a-glance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Packet loss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Throughput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Correctness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1600" dirty="0" smtClean="0"/>
              <a:t>Example available to browse: </a:t>
            </a:r>
            <a:r>
              <a:rPr lang="en-US" sz="1600" dirty="0" smtClean="0">
                <a:hlinkClick r:id="rId3"/>
              </a:rPr>
              <a:t>http://ps-dashboard.es.net/</a:t>
            </a:r>
            <a:endParaRPr lang="en-US" sz="1600" dirty="0" smtClean="0"/>
          </a:p>
          <a:p>
            <a:r>
              <a:rPr lang="en-US" sz="1600" dirty="0">
                <a:hlinkClick r:id="rId4"/>
              </a:rPr>
              <a:t>http://pas.net.internet2.edu/</a:t>
            </a:r>
            <a:r>
              <a:rPr lang="en-US" sz="1600" dirty="0"/>
              <a:t>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Drill-down capabilities: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Test history between hosts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Ability to correlate with other events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Very valuable for fault localization and isolation</a:t>
            </a:r>
            <a:endParaRPr lang="en-US" sz="1600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16</a:t>
            </a:fld>
            <a:endParaRPr lang="en-US"/>
          </a:p>
        </p:txBody>
      </p:sp>
      <p:pic>
        <p:nvPicPr>
          <p:cNvPr id="11" name="Content Placeholder 5" descr="perf.png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0" r="1"/>
          <a:stretch/>
        </p:blipFill>
        <p:spPr>
          <a:xfrm>
            <a:off x="5176920" y="1090655"/>
            <a:ext cx="3716057" cy="3632477"/>
          </a:xfrm>
        </p:spPr>
      </p:pic>
    </p:spTree>
    <p:extLst>
      <p:ext uri="{BB962C8B-B14F-4D97-AF65-F5344CB8AC3E}">
        <p14:creationId xmlns:p14="http://schemas.microsoft.com/office/powerpoint/2010/main" val="74829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Benefit: Investment Planning,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Test data and metrics verifies performance of current investments</a:t>
            </a:r>
          </a:p>
          <a:p>
            <a:pPr lvl="1"/>
            <a:r>
              <a:rPr lang="en-US" dirty="0" smtClean="0"/>
              <a:t>Can you get full use out of the carrier circuit you’re paying for?</a:t>
            </a:r>
          </a:p>
          <a:p>
            <a:pPr lvl="1"/>
            <a:r>
              <a:rPr lang="en-US" dirty="0" smtClean="0"/>
              <a:t>If performance suddenly changes, what caused it?</a:t>
            </a:r>
          </a:p>
          <a:p>
            <a:r>
              <a:rPr lang="en-US" dirty="0" smtClean="0"/>
              <a:t>Data informs future investments</a:t>
            </a:r>
          </a:p>
          <a:p>
            <a:pPr lvl="1"/>
            <a:r>
              <a:rPr lang="en-US" dirty="0" smtClean="0"/>
              <a:t>Put resources in places with demonstrated need</a:t>
            </a:r>
          </a:p>
          <a:p>
            <a:pPr lvl="1"/>
            <a:r>
              <a:rPr lang="en-US" dirty="0" smtClean="0"/>
              <a:t>Example: if your firewall is limiting performance, buying more bandwidth won’t solve the problem</a:t>
            </a:r>
          </a:p>
          <a:p>
            <a:r>
              <a:rPr lang="en-US" dirty="0" smtClean="0"/>
              <a:t>Make the case for architectural improvements</a:t>
            </a:r>
          </a:p>
          <a:p>
            <a:pPr lvl="1"/>
            <a:r>
              <a:rPr lang="en-US" dirty="0" smtClean="0"/>
              <a:t>How might a Science DMZ or alternate architecture change performance?</a:t>
            </a:r>
          </a:p>
          <a:p>
            <a:pPr lvl="1"/>
            <a:r>
              <a:rPr lang="en-US" dirty="0" smtClean="0"/>
              <a:t>How to evaluate potential purchases?</a:t>
            </a:r>
          </a:p>
          <a:p>
            <a:pPr lvl="2"/>
            <a:r>
              <a:rPr lang="en-US" dirty="0" smtClean="0"/>
              <a:t>Put perfSONAR hosts on them and run tests</a:t>
            </a:r>
          </a:p>
          <a:p>
            <a:pPr lvl="2"/>
            <a:r>
              <a:rPr lang="en-US" dirty="0" smtClean="0"/>
              <a:t>Prototype new model</a:t>
            </a:r>
          </a:p>
          <a:p>
            <a:pPr lvl="1"/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7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Benefit: Improved Responsiveness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Test data allows for expectation management</a:t>
            </a:r>
          </a:p>
          <a:p>
            <a:pPr lvl="1"/>
            <a:r>
              <a:rPr lang="en-US" dirty="0" smtClean="0"/>
              <a:t>Communicate what is possible to stakeholders like users and senior management</a:t>
            </a:r>
          </a:p>
          <a:p>
            <a:r>
              <a:rPr lang="en-US" dirty="0" smtClean="0"/>
              <a:t>Efficient troubleshooting</a:t>
            </a:r>
          </a:p>
          <a:p>
            <a:pPr lvl="1"/>
            <a:r>
              <a:rPr lang="en-US" dirty="0" smtClean="0"/>
              <a:t>If a customer is having problems, is it their machine or the network?</a:t>
            </a:r>
          </a:p>
          <a:p>
            <a:pPr lvl="1"/>
            <a:r>
              <a:rPr lang="en-US" dirty="0" smtClean="0"/>
              <a:t>Focus scarce human cycles on problems quickly</a:t>
            </a:r>
          </a:p>
          <a:p>
            <a:r>
              <a:rPr lang="en-US" dirty="0" smtClean="0"/>
              <a:t>Localize troubleshooting</a:t>
            </a:r>
          </a:p>
          <a:p>
            <a:pPr lvl="1"/>
            <a:r>
              <a:rPr lang="en-US" dirty="0" smtClean="0"/>
              <a:t>Networking is global</a:t>
            </a:r>
          </a:p>
          <a:p>
            <a:pPr lvl="1"/>
            <a:r>
              <a:rPr lang="en-US" dirty="0" smtClean="0"/>
              <a:t>Often the problem isn’t local</a:t>
            </a:r>
          </a:p>
          <a:p>
            <a:pPr lvl="1"/>
            <a:r>
              <a:rPr lang="en-US" dirty="0" smtClean="0"/>
              <a:t>perfSONAR helps determine area of responsibility</a:t>
            </a:r>
          </a:p>
          <a:p>
            <a:pPr lvl="1"/>
            <a:r>
              <a:rPr lang="en-US" dirty="0" smtClean="0"/>
              <a:t>Again, directing human effort quickly and appropriately</a:t>
            </a:r>
          </a:p>
          <a:p>
            <a:pPr lvl="1"/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70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74541"/>
            <a:ext cx="8804212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Benefit: Active and Growing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657"/>
            <a:ext cx="4706697" cy="3335775"/>
          </a:xfrm>
        </p:spPr>
        <p:txBody>
          <a:bodyPr>
            <a:noAutofit/>
          </a:bodyPr>
          <a:lstStyle/>
          <a:p>
            <a:r>
              <a:rPr lang="en-US" sz="1900" dirty="0" smtClean="0"/>
              <a:t>Active email lists and forums provide:</a:t>
            </a:r>
          </a:p>
          <a:p>
            <a:pPr lvl="1"/>
            <a:r>
              <a:rPr lang="en-US" sz="1700" dirty="0" smtClean="0"/>
              <a:t>Instant access to advice and expertise from the community.</a:t>
            </a:r>
          </a:p>
          <a:p>
            <a:pPr lvl="1"/>
            <a:r>
              <a:rPr lang="en-US" sz="1700" dirty="0" smtClean="0"/>
              <a:t>Ability to share metrics, experience and findings with others to help debug issues on a global scale.</a:t>
            </a:r>
          </a:p>
          <a:p>
            <a:r>
              <a:rPr lang="en-US" sz="1900" dirty="0" smtClean="0"/>
              <a:t>Joining the community automatically increases the reach and power of </a:t>
            </a:r>
            <a:r>
              <a:rPr lang="en-US" sz="1900" dirty="0" err="1" smtClean="0"/>
              <a:t>perfSONAR</a:t>
            </a:r>
            <a:endParaRPr lang="en-US" sz="1900" dirty="0" smtClean="0"/>
          </a:p>
          <a:p>
            <a:pPr lvl="1"/>
            <a:r>
              <a:rPr lang="en-US" sz="1700" dirty="0" smtClean="0"/>
              <a:t>The more endpoints means exponentially more ways to test and discover issues, compare metrics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19</a:t>
            </a:fld>
            <a:endParaRPr lang="en-US"/>
          </a:p>
        </p:txBody>
      </p:sp>
      <p:pic>
        <p:nvPicPr>
          <p:cNvPr id="12" name="Content Placeholder 7" descr="community-picture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54" b="-30654"/>
          <a:stretch>
            <a:fillRect/>
          </a:stretch>
        </p:blipFill>
        <p:spPr>
          <a:xfrm>
            <a:off x="5163897" y="1231791"/>
            <a:ext cx="3603806" cy="3880042"/>
          </a:xfrm>
        </p:spPr>
      </p:pic>
    </p:spTree>
    <p:extLst>
      <p:ext uri="{BB962C8B-B14F-4D97-AF65-F5344CB8AC3E}">
        <p14:creationId xmlns:p14="http://schemas.microsoft.com/office/powerpoint/2010/main" val="302577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8674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roblem statement</a:t>
            </a:r>
          </a:p>
          <a:p>
            <a:pPr lvl="2"/>
            <a:r>
              <a:rPr lang="en-US" sz="2600" dirty="0" smtClean="0"/>
              <a:t>Multi-domain, complex environment</a:t>
            </a:r>
          </a:p>
          <a:p>
            <a:pPr lvl="2"/>
            <a:r>
              <a:rPr lang="en-US" sz="2800" dirty="0" smtClean="0"/>
              <a:t>Hard vs. soft </a:t>
            </a:r>
            <a:r>
              <a:rPr lang="en-US" sz="2800" dirty="0"/>
              <a:t>f</a:t>
            </a:r>
            <a:r>
              <a:rPr lang="en-US" sz="2800" dirty="0" smtClean="0"/>
              <a:t>ailures</a:t>
            </a:r>
          </a:p>
          <a:p>
            <a:r>
              <a:rPr lang="en-US" sz="2800" dirty="0" smtClean="0"/>
              <a:t>The solution: </a:t>
            </a:r>
            <a:r>
              <a:rPr lang="en-US" sz="2800" dirty="0" err="1" smtClean="0"/>
              <a:t>perfSONAR</a:t>
            </a:r>
            <a:endParaRPr lang="en-US" sz="2800" dirty="0" smtClean="0"/>
          </a:p>
          <a:p>
            <a:r>
              <a:rPr lang="en-US" sz="2800" dirty="0" smtClean="0"/>
              <a:t>Primary Benefits of </a:t>
            </a:r>
            <a:r>
              <a:rPr lang="en-US" sz="2800" dirty="0" err="1" smtClean="0"/>
              <a:t>perfSONAR</a:t>
            </a:r>
            <a:endParaRPr lang="en-US" sz="2800" dirty="0"/>
          </a:p>
          <a:p>
            <a:r>
              <a:rPr lang="en-US" sz="2800" dirty="0" smtClean="0"/>
              <a:t>Resources</a:t>
            </a:r>
          </a:p>
          <a:p>
            <a:r>
              <a:rPr lang="en-US" sz="2800" dirty="0" smtClean="0"/>
              <a:t>Collaborators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3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Long story made short, 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can’t fix what you can’t find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can’t find what you can’t see</a:t>
            </a:r>
          </a:p>
          <a:p>
            <a:pPr lvl="1"/>
            <a:r>
              <a:rPr lang="en-US" dirty="0" err="1" smtClean="0"/>
              <a:t>perfSONAR</a:t>
            </a:r>
            <a:r>
              <a:rPr lang="en-US" dirty="0" smtClean="0"/>
              <a:t> lets you see </a:t>
            </a:r>
            <a:endParaRPr lang="en-US" b="1" i="1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erfSONAR</a:t>
            </a:r>
            <a:r>
              <a:rPr lang="en-US" dirty="0" smtClean="0"/>
              <a:t> is a software tool that is: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lexible 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rovides active </a:t>
            </a:r>
            <a:r>
              <a:rPr lang="en-US" dirty="0"/>
              <a:t>and passive network </a:t>
            </a:r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inexpensive, low risk to deploy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pen-source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ommunity-developed, community curated</a:t>
            </a:r>
          </a:p>
          <a:p>
            <a:pPr marL="230188" lvl="1" indent="0">
              <a:buNone/>
            </a:pPr>
            <a:endParaRPr lang="en-US" dirty="0" smtClean="0"/>
          </a:p>
          <a:p>
            <a:pPr marL="230188" lvl="1" indent="0">
              <a:buNone/>
            </a:pPr>
            <a:endParaRPr lang="en-US" dirty="0" smtClean="0"/>
          </a:p>
        </p:txBody>
      </p:sp>
      <p:pic>
        <p:nvPicPr>
          <p:cNvPr id="5" name="Picture 4" descr="aweso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60" y="976959"/>
            <a:ext cx="2843683" cy="1533992"/>
          </a:xfrm>
          <a:prstGeom prst="rect">
            <a:avLst/>
          </a:prstGeom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5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8" name="Content Placeholder 7" descr="Resources-and-useful-link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r="19071"/>
          <a:stretch>
            <a:fillRect/>
          </a:stretch>
        </p:blipFill>
        <p:spPr>
          <a:xfrm>
            <a:off x="457200" y="1200151"/>
            <a:ext cx="3887423" cy="326740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perfSONAR</a:t>
            </a:r>
            <a:r>
              <a:rPr lang="en-US" dirty="0" smtClean="0"/>
              <a:t> website</a:t>
            </a:r>
          </a:p>
          <a:p>
            <a:pPr lvl="1"/>
            <a:r>
              <a:rPr lang="en-US" dirty="0">
                <a:hlinkClick r:id="rId3"/>
              </a:rPr>
              <a:t>http://www.perfsonar.net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perfSONAR</a:t>
            </a:r>
            <a:r>
              <a:rPr lang="en-US" dirty="0" smtClean="0"/>
              <a:t> mailing lists</a:t>
            </a:r>
          </a:p>
          <a:p>
            <a:pPr lvl="1"/>
            <a:r>
              <a:rPr lang="en-US" dirty="0">
                <a:hlinkClick r:id="rId4"/>
              </a:rPr>
              <a:t>http://www.perfsonar.net/about/getting-help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err="1" smtClean="0"/>
              <a:t>perfSONAR</a:t>
            </a:r>
            <a:r>
              <a:rPr lang="en-US" dirty="0" smtClean="0"/>
              <a:t> directory of users</a:t>
            </a:r>
          </a:p>
          <a:p>
            <a:pPr lvl="1"/>
            <a:r>
              <a:rPr lang="en-US" dirty="0">
                <a:hlinkClick r:id="rId5"/>
              </a:rPr>
              <a:t>http://stats.es.net/ServicesDirectory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ESnet </a:t>
            </a:r>
            <a:r>
              <a:rPr lang="en-US" dirty="0" err="1" smtClean="0"/>
              <a:t>FasterData</a:t>
            </a:r>
            <a:r>
              <a:rPr lang="en-US" dirty="0" smtClean="0"/>
              <a:t> Knowledgebase</a:t>
            </a:r>
          </a:p>
          <a:p>
            <a:pPr lvl="1"/>
            <a:r>
              <a:rPr lang="en-US" dirty="0" smtClean="0">
                <a:hlinkClick r:id="rId6"/>
              </a:rPr>
              <a:t>http://fasterdata.es.net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15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perfSONAR</a:t>
            </a:r>
            <a:r>
              <a:rPr lang="en-US" dirty="0" smtClean="0"/>
              <a:t> Overview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3" y="3173596"/>
            <a:ext cx="5347854" cy="933493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000" dirty="0" smtClean="0"/>
              <a:t>Presented by the </a:t>
            </a:r>
            <a:r>
              <a:rPr lang="en-US" sz="2000" dirty="0" err="1" smtClean="0"/>
              <a:t>perfSONAR</a:t>
            </a:r>
            <a:r>
              <a:rPr lang="en-US" sz="2000" dirty="0" smtClean="0"/>
              <a:t> Project</a:t>
            </a:r>
            <a:endParaRPr lang="en-US" sz="2000" dirty="0"/>
          </a:p>
          <a:p>
            <a:pPr algn="r"/>
            <a:r>
              <a:rPr lang="en-US" sz="2000" dirty="0" smtClean="0">
                <a:hlinkClick r:id="rId2"/>
              </a:rPr>
              <a:t>http://www.perfsonar.net</a:t>
            </a:r>
            <a:r>
              <a:rPr lang="en-US" sz="2000" dirty="0" smtClean="0"/>
              <a:t> </a:t>
            </a:r>
          </a:p>
          <a:p>
            <a:pPr algn="r"/>
            <a:r>
              <a:rPr lang="en-US" sz="2000" dirty="0" smtClean="0"/>
              <a:t>August </a:t>
            </a:r>
            <a:r>
              <a:rPr lang="en-US" sz="2000" dirty="0" smtClean="0"/>
              <a:t>24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smtClean="0"/>
              <a:t>2015</a:t>
            </a:r>
          </a:p>
          <a:p>
            <a:pPr algn="r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4128486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This document is a result of work by the </a:t>
            </a:r>
            <a:r>
              <a:rPr lang="en-US" sz="1000" dirty="0" err="1"/>
              <a:t>perfSONAR</a:t>
            </a:r>
            <a:r>
              <a:rPr lang="en-US" sz="1000" dirty="0"/>
              <a:t> Project (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www.perfsonar.net</a:t>
            </a:r>
            <a:r>
              <a:rPr lang="en-US" sz="1000" dirty="0" smtClean="0"/>
              <a:t>) </a:t>
            </a:r>
            <a:r>
              <a:rPr lang="en-US" sz="1000" dirty="0"/>
              <a:t>and is licensed under CC BY-SA 4.0 (</a:t>
            </a:r>
            <a:r>
              <a:rPr lang="en-US" sz="1000" dirty="0">
                <a:hlinkClick r:id="rId3"/>
              </a:rPr>
              <a:t>https://creativecommons.org/licenses/by-sa/4.0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)</a:t>
            </a:r>
            <a:r>
              <a:rPr lang="en-US" sz="1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476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3229"/>
            <a:ext cx="8229600" cy="3261122"/>
          </a:xfrm>
        </p:spPr>
        <p:txBody>
          <a:bodyPr>
            <a:noAutofit/>
          </a:bodyPr>
          <a:lstStyle/>
          <a:p>
            <a:r>
              <a:rPr lang="en-US" dirty="0" smtClean="0"/>
              <a:t>The global Research &amp; Education network ecosystem is comprised of hundreds of international, national, regional and local-scale networks.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endParaRPr lang="en-US" sz="1700" dirty="0" smtClean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 descr="ascore-2014-jan-ipv4v6-standalone-1200x7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194" y="2320483"/>
            <a:ext cx="3958757" cy="21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5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40308"/>
            <a:ext cx="8460538" cy="3261122"/>
          </a:xfrm>
        </p:spPr>
        <p:txBody>
          <a:bodyPr>
            <a:noAutofit/>
          </a:bodyPr>
          <a:lstStyle/>
          <a:p>
            <a:r>
              <a:rPr lang="en-US" sz="2400" dirty="0" smtClean="0"/>
              <a:t>While these networks all interconnect, each network is owned and operated by separate organizations (called “domains”) with different policies, customers, funding models, hardware, bandwidth and configurations.</a:t>
            </a:r>
          </a:p>
          <a:p>
            <a:endParaRPr lang="en-US" sz="1700" dirty="0" smtClean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4</a:t>
            </a:fld>
            <a:endParaRPr lang="en-US"/>
          </a:p>
        </p:txBody>
      </p:sp>
      <p:pic>
        <p:nvPicPr>
          <p:cNvPr id="9" name="Content Placeholder 6" descr="GLIF_5-11_World_4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8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>
          <a:xfrm>
            <a:off x="2360167" y="2511470"/>
            <a:ext cx="4298967" cy="2048808"/>
          </a:xfrm>
        </p:spPr>
      </p:pic>
    </p:spTree>
    <p:extLst>
      <p:ext uri="{BB962C8B-B14F-4D97-AF65-F5344CB8AC3E}">
        <p14:creationId xmlns:p14="http://schemas.microsoft.com/office/powerpoint/2010/main" val="196459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3229"/>
            <a:ext cx="8229600" cy="934247"/>
          </a:xfrm>
        </p:spPr>
        <p:txBody>
          <a:bodyPr>
            <a:noAutofit/>
          </a:bodyPr>
          <a:lstStyle/>
          <a:p>
            <a:r>
              <a:rPr lang="en-US" dirty="0" smtClean="0"/>
              <a:t>This complex, heterogeneous set of networks must operate seamlessly from “end to end” to support science and research collaborations that are distributed globally.</a:t>
            </a:r>
          </a:p>
          <a:p>
            <a:endParaRPr lang="en-US" sz="1700" dirty="0" smtClean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54" y="2249026"/>
            <a:ext cx="4599451" cy="25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1" y="2738519"/>
            <a:ext cx="2585553" cy="229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99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17134"/>
            <a:ext cx="8438776" cy="1632549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practice, performance issues are prevalent and distributed.</a:t>
            </a:r>
          </a:p>
          <a:p>
            <a:r>
              <a:rPr lang="en-US" sz="2400" dirty="0" smtClean="0"/>
              <a:t>When </a:t>
            </a:r>
            <a:r>
              <a:rPr lang="en-US" sz="2400" dirty="0"/>
              <a:t>a network is underperforming or errors occur, it </a:t>
            </a:r>
            <a:r>
              <a:rPr lang="en-US" sz="2400" dirty="0" smtClean="0"/>
              <a:t>is difficult </a:t>
            </a:r>
            <a:r>
              <a:rPr lang="en-US" sz="2400" dirty="0"/>
              <a:t>to identify </a:t>
            </a:r>
            <a:r>
              <a:rPr lang="en-US" sz="2400" dirty="0" smtClean="0"/>
              <a:t>the source, </a:t>
            </a:r>
            <a:r>
              <a:rPr lang="en-US" sz="2400" dirty="0"/>
              <a:t>as problems </a:t>
            </a:r>
            <a:r>
              <a:rPr lang="en-US" sz="2400" dirty="0" smtClean="0"/>
              <a:t>can happen anywhere, in any domain. 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6</a:t>
            </a:fld>
            <a:endParaRPr lang="en-US"/>
          </a:p>
        </p:txBody>
      </p:sp>
      <p:sp>
        <p:nvSpPr>
          <p:cNvPr id="14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707410"/>
            <a:ext cx="4399588" cy="1635457"/>
          </a:xfrm>
        </p:spPr>
        <p:txBody>
          <a:bodyPr>
            <a:noAutofit/>
          </a:bodyPr>
          <a:lstStyle/>
          <a:p>
            <a:r>
              <a:rPr lang="en-US" sz="2400" dirty="0" smtClean="0"/>
              <a:t>Local-area network testing is not sufficient, </a:t>
            </a:r>
            <a:r>
              <a:rPr lang="en-US" sz="2400" dirty="0"/>
              <a:t>as errors can occur </a:t>
            </a:r>
            <a:r>
              <a:rPr lang="en-US" sz="2400" dirty="0" smtClean="0"/>
              <a:t>between networks.</a:t>
            </a:r>
          </a:p>
          <a:p>
            <a:endParaRPr lang="en-US" sz="2400" dirty="0" smtClean="0"/>
          </a:p>
        </p:txBody>
      </p:sp>
      <p:pic>
        <p:nvPicPr>
          <p:cNvPr id="9" name="Picture 8" descr="Screen Shot 2014-02-18 at 8.34.56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88" y="2313229"/>
            <a:ext cx="2988788" cy="21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1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Statement: Hard vs. Soft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“Hard failures” are the kind of problems every organization understands</a:t>
            </a:r>
          </a:p>
          <a:p>
            <a:pPr lvl="1"/>
            <a:r>
              <a:rPr lang="en-US" dirty="0" smtClean="0"/>
              <a:t>Fiber cut</a:t>
            </a:r>
          </a:p>
          <a:p>
            <a:pPr lvl="1"/>
            <a:r>
              <a:rPr lang="en-US" dirty="0" smtClean="0"/>
              <a:t>Power failure takes down routers</a:t>
            </a:r>
          </a:p>
          <a:p>
            <a:pPr lvl="1"/>
            <a:r>
              <a:rPr lang="en-US" dirty="0" smtClean="0"/>
              <a:t>Hardware ceases to function</a:t>
            </a:r>
          </a:p>
          <a:p>
            <a:r>
              <a:rPr lang="en-US" dirty="0" smtClean="0"/>
              <a:t>Classic monitoring systems are good at alerting hard failures</a:t>
            </a:r>
          </a:p>
          <a:p>
            <a:pPr lvl="1"/>
            <a:r>
              <a:rPr lang="en-US" dirty="0" smtClean="0"/>
              <a:t>i.e., NOC sees something turn red on their screen</a:t>
            </a:r>
          </a:p>
          <a:p>
            <a:pPr lvl="1"/>
            <a:r>
              <a:rPr lang="en-US" dirty="0" smtClean="0"/>
              <a:t>Engineers paged by monitoring systems</a:t>
            </a:r>
          </a:p>
          <a:p>
            <a:r>
              <a:rPr lang="en-US" dirty="0" smtClean="0"/>
              <a:t>“Soft failures” are different and often go undetected</a:t>
            </a:r>
          </a:p>
          <a:p>
            <a:pPr lvl="1"/>
            <a:r>
              <a:rPr lang="en-US" dirty="0" smtClean="0"/>
              <a:t>Basic connectivity (ping, traceroute, web pages, email) works</a:t>
            </a:r>
          </a:p>
          <a:p>
            <a:pPr lvl="1"/>
            <a:r>
              <a:rPr lang="en-US" dirty="0" smtClean="0"/>
              <a:t>Performance is just poor</a:t>
            </a:r>
          </a:p>
          <a:p>
            <a:r>
              <a:rPr lang="en-US" dirty="0" smtClean="0"/>
              <a:t>How much should we care about soft failures?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1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1" y="-8983"/>
            <a:ext cx="7289165" cy="88643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Soft </a:t>
            </a:r>
            <a:r>
              <a:rPr lang="en-US" sz="3600" dirty="0" smtClean="0"/>
              <a:t>Failures Cause </a:t>
            </a:r>
            <a:r>
              <a:rPr lang="en-US" sz="3600" dirty="0"/>
              <a:t>P</a:t>
            </a:r>
            <a:r>
              <a:rPr lang="en-US" sz="3600" dirty="0" smtClean="0"/>
              <a:t>acket </a:t>
            </a:r>
            <a:r>
              <a:rPr lang="en-US" sz="3600" dirty="0"/>
              <a:t>L</a:t>
            </a:r>
            <a:r>
              <a:rPr lang="en-US" sz="3600" dirty="0" smtClean="0"/>
              <a:t>oss and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Degraded </a:t>
            </a:r>
            <a:r>
              <a:rPr lang="en-US" sz="3600" dirty="0"/>
              <a:t>TCP </a:t>
            </a:r>
            <a:r>
              <a:rPr lang="en-US" sz="3600" dirty="0" smtClean="0"/>
              <a:t>Performance</a:t>
            </a:r>
            <a:endParaRPr lang="en-US" sz="3600" dirty="0">
              <a:latin typeface="Arial Narrow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159718"/>
            <a:ext cx="8229600" cy="3290803"/>
          </a:xfrm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4779" r="999" b="272"/>
          <a:stretch>
            <a:fillRect/>
          </a:stretch>
        </p:blipFill>
        <p:spPr bwMode="auto">
          <a:xfrm>
            <a:off x="284163" y="877454"/>
            <a:ext cx="8767762" cy="370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171700" y="2447889"/>
            <a:ext cx="838200" cy="350044"/>
          </a:xfrm>
          <a:prstGeom prst="wedgeRoundRectCallout">
            <a:avLst>
              <a:gd name="adj1" fmla="val -143822"/>
              <a:gd name="adj2" fmla="val -40114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Metro Area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430463" y="1735895"/>
            <a:ext cx="836612" cy="475059"/>
          </a:xfrm>
          <a:prstGeom prst="wedgeRoundRectCallout">
            <a:avLst>
              <a:gd name="adj1" fmla="val -227975"/>
              <a:gd name="adj2" fmla="val -85359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Local</a:t>
            </a:r>
          </a:p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(LAN)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392488" y="2456223"/>
            <a:ext cx="836612" cy="348854"/>
          </a:xfrm>
          <a:prstGeom prst="wedgeRoundRectCallout">
            <a:avLst>
              <a:gd name="adj1" fmla="val -204254"/>
              <a:gd name="adj2" fmla="val 221554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Regional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043489" y="2699110"/>
            <a:ext cx="928687" cy="348854"/>
          </a:xfrm>
          <a:prstGeom prst="wedgeRoundRectCallout">
            <a:avLst>
              <a:gd name="adj1" fmla="val 162253"/>
              <a:gd name="adj2" fmla="val 205386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Continental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18313" y="2194285"/>
            <a:ext cx="1281112" cy="348854"/>
          </a:xfrm>
          <a:prstGeom prst="wedgeRoundRectCallout">
            <a:avLst>
              <a:gd name="adj1" fmla="val 105870"/>
              <a:gd name="adj2" fmla="val 348839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lIns="0" tIns="0" rIns="0" bIns="0" anchor="ctr"/>
          <a:lstStyle/>
          <a:p>
            <a:pPr algn="ctr" defTabSz="914400" eaLnBrk="0" hangingPunct="0">
              <a:defRPr/>
            </a:pPr>
            <a:r>
              <a:rPr lang="en-US" sz="1200" dirty="0">
                <a:solidFill>
                  <a:srgbClr val="000000"/>
                </a:solidFill>
                <a:ea typeface="+mn-ea"/>
                <a:cs typeface="Arial" charset="0"/>
              </a:rPr>
              <a:t>International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260020"/>
            <a:ext cx="8350250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526338" y="4498145"/>
            <a:ext cx="1281112" cy="0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3188" y="4502908"/>
            <a:ext cx="1281112" cy="0"/>
          </a:xfrm>
          <a:prstGeom prst="line">
            <a:avLst/>
          </a:prstGeom>
          <a:ln w="76200">
            <a:solidFill>
              <a:srgbClr val="9FC24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57488" y="4498145"/>
            <a:ext cx="1281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1" y="4496954"/>
            <a:ext cx="128111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7" name="TextBox 23"/>
          <p:cNvSpPr txBox="1">
            <a:spLocks noChangeArrowheads="1"/>
          </p:cNvSpPr>
          <p:nvPr/>
        </p:nvSpPr>
        <p:spPr bwMode="auto">
          <a:xfrm>
            <a:off x="361950" y="4267164"/>
            <a:ext cx="1778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Measured (TCP Reno)</a:t>
            </a:r>
          </a:p>
        </p:txBody>
      </p:sp>
      <p:sp>
        <p:nvSpPr>
          <p:cNvPr id="23568" name="TextBox 24"/>
          <p:cNvSpPr txBox="1">
            <a:spLocks noChangeArrowheads="1"/>
          </p:cNvSpPr>
          <p:nvPr/>
        </p:nvSpPr>
        <p:spPr bwMode="auto">
          <a:xfrm>
            <a:off x="2660650" y="4265973"/>
            <a:ext cx="15636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Measured (HTCP)</a:t>
            </a:r>
          </a:p>
        </p:txBody>
      </p:sp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5081589" y="4265973"/>
            <a:ext cx="1984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/>
              <a:t>Theoretical (TCP Reno)</a:t>
            </a:r>
          </a:p>
        </p:txBody>
      </p:sp>
      <p:sp>
        <p:nvSpPr>
          <p:cNvPr id="23570" name="TextBox 26"/>
          <p:cNvSpPr txBox="1">
            <a:spLocks noChangeArrowheads="1"/>
          </p:cNvSpPr>
          <p:nvPr/>
        </p:nvSpPr>
        <p:spPr bwMode="auto">
          <a:xfrm>
            <a:off x="7426326" y="4264783"/>
            <a:ext cx="1731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/>
              <a:t>Measured (no loss)</a:t>
            </a:r>
          </a:p>
        </p:txBody>
      </p:sp>
      <p:sp>
        <p:nvSpPr>
          <p:cNvPr id="23571" name="TextBox 13"/>
          <p:cNvSpPr txBox="1">
            <a:spLocks noChangeArrowheads="1"/>
          </p:cNvSpPr>
          <p:nvPr/>
        </p:nvSpPr>
        <p:spPr bwMode="auto">
          <a:xfrm>
            <a:off x="4278313" y="1651949"/>
            <a:ext cx="33877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With loss, high performance  beyond metro distances is essentially impossible</a:t>
            </a:r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2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solution: perfSONAR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991842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/>
              <a:t>A widely</a:t>
            </a:r>
            <a:r>
              <a:rPr lang="en-US" sz="3800" dirty="0"/>
              <a:t>-deployed test </a:t>
            </a:r>
            <a:r>
              <a:rPr lang="en-US" sz="3800" dirty="0" smtClean="0"/>
              <a:t>and </a:t>
            </a:r>
            <a:r>
              <a:rPr lang="en-US" sz="3800" dirty="0"/>
              <a:t>measurement infrastructure </a:t>
            </a:r>
            <a:r>
              <a:rPr lang="en-US" sz="3800" dirty="0" smtClean="0"/>
              <a:t>used by local, regional and national research networks as well as science </a:t>
            </a:r>
            <a:r>
              <a:rPr lang="en-US" sz="3800" dirty="0"/>
              <a:t>facilities </a:t>
            </a:r>
            <a:r>
              <a:rPr lang="en-US" sz="3800" dirty="0" smtClean="0"/>
              <a:t>to actively track and troubleshoot network performance issues.</a:t>
            </a:r>
          </a:p>
          <a:p>
            <a:r>
              <a:rPr lang="en-US" sz="3800" dirty="0" smtClean="0"/>
              <a:t>An open-source, community-developed software suite which:</a:t>
            </a:r>
          </a:p>
          <a:p>
            <a:pPr lvl="1"/>
            <a:r>
              <a:rPr lang="en-US" sz="3600" dirty="0" smtClean="0"/>
              <a:t>Provides a </a:t>
            </a:r>
            <a:r>
              <a:rPr lang="en-US" sz="3600" dirty="0"/>
              <a:t>consistent set </a:t>
            </a:r>
            <a:r>
              <a:rPr lang="en-US" sz="3600" dirty="0" smtClean="0"/>
              <a:t>of proven tools to pinpoint and </a:t>
            </a:r>
            <a:r>
              <a:rPr lang="en-US" sz="3600" dirty="0"/>
              <a:t>resolve </a:t>
            </a:r>
            <a:r>
              <a:rPr lang="en-US" sz="3600" dirty="0" smtClean="0"/>
              <a:t>network performance issues including soft failures </a:t>
            </a:r>
            <a:r>
              <a:rPr lang="en-US" sz="3600" dirty="0"/>
              <a:t>across </a:t>
            </a:r>
            <a:r>
              <a:rPr lang="en-US" sz="3600" dirty="0" smtClean="0"/>
              <a:t>complex</a:t>
            </a:r>
            <a:r>
              <a:rPr lang="en-US" sz="3600" dirty="0"/>
              <a:t>, multi-domain </a:t>
            </a:r>
            <a:r>
              <a:rPr lang="en-US" sz="3600" dirty="0" smtClean="0"/>
              <a:t>data paths.</a:t>
            </a:r>
          </a:p>
          <a:p>
            <a:pPr lvl="1"/>
            <a:r>
              <a:rPr lang="en-US" sz="3600" dirty="0" smtClean="0"/>
              <a:t>Allows you to set </a:t>
            </a:r>
            <a:r>
              <a:rPr lang="en-US" sz="3600" dirty="0"/>
              <a:t>n</a:t>
            </a:r>
            <a:r>
              <a:rPr lang="en-US" sz="3600" dirty="0" smtClean="0"/>
              <a:t>etwork </a:t>
            </a:r>
            <a:r>
              <a:rPr lang="en-US" sz="3600" dirty="0"/>
              <a:t>performance </a:t>
            </a:r>
            <a:r>
              <a:rPr lang="en-US" sz="3600" dirty="0" smtClean="0"/>
              <a:t>expectations with your stakeholders and make informed decisions on future network investments.</a:t>
            </a:r>
          </a:p>
          <a:p>
            <a:pPr lvl="1"/>
            <a:r>
              <a:rPr lang="en-US" sz="3600" dirty="0" smtClean="0"/>
              <a:t>Creates a standard way to visualize, publish, and archive network metrics and data for future analysis, and aids other networks in debugging issues.</a:t>
            </a:r>
          </a:p>
          <a:p>
            <a:pPr marL="23018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7304972" y="4765113"/>
            <a:ext cx="1270660" cy="273844"/>
          </a:xfrm>
        </p:spPr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1770</Words>
  <Application>Microsoft Macintosh PowerPoint</Application>
  <PresentationFormat>On-screen Show (16:9)</PresentationFormat>
  <Paragraphs>257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perfSONAR Overview </vt:lpstr>
      <vt:lpstr>Outline</vt:lpstr>
      <vt:lpstr>Problem Statement</vt:lpstr>
      <vt:lpstr>Problem Statement</vt:lpstr>
      <vt:lpstr>Problem Statement</vt:lpstr>
      <vt:lpstr>Problem Statement</vt:lpstr>
      <vt:lpstr>Problem Statement: Hard vs. Soft Failures</vt:lpstr>
      <vt:lpstr>Soft Failures Cause Packet Loss and  Degraded TCP Performance</vt:lpstr>
      <vt:lpstr>The solution: perfSONAR</vt:lpstr>
      <vt:lpstr>Benefits: Finding the needle in the haystack </vt:lpstr>
      <vt:lpstr>Benefits: Finding the needle in the haystack </vt:lpstr>
      <vt:lpstr>PowerPoint Presentation</vt:lpstr>
      <vt:lpstr>Benefits: Finding the needle in the haystack </vt:lpstr>
      <vt:lpstr>Who is running perfSONAR?</vt:lpstr>
      <vt:lpstr>Benefit: Multi-domain insight</vt:lpstr>
      <vt:lpstr>Benefit: Visibility – perfSONAR Dashboard</vt:lpstr>
      <vt:lpstr>Benefit: Investment Planning, Verification</vt:lpstr>
      <vt:lpstr>Benefit: Improved Responsiveness</vt:lpstr>
      <vt:lpstr>Benefit: Active and Growing Community</vt:lpstr>
      <vt:lpstr>In Closing…</vt:lpstr>
      <vt:lpstr>Resources</vt:lpstr>
      <vt:lpstr>perfSONAR Overview </vt:lpstr>
    </vt:vector>
  </TitlesOfParts>
  <Company>ESnet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Zurawski</dc:creator>
  <cp:lastModifiedBy>Jason Zurawski</cp:lastModifiedBy>
  <cp:revision>33</cp:revision>
  <dcterms:created xsi:type="dcterms:W3CDTF">2014-10-22T19:46:15Z</dcterms:created>
  <dcterms:modified xsi:type="dcterms:W3CDTF">2015-08-24T18:51:03Z</dcterms:modified>
</cp:coreProperties>
</file>