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410" r:id="rId2"/>
    <p:sldId id="302" r:id="rId3"/>
    <p:sldId id="303" r:id="rId4"/>
    <p:sldId id="304" r:id="rId5"/>
    <p:sldId id="305" r:id="rId6"/>
    <p:sldId id="307" r:id="rId7"/>
    <p:sldId id="308" r:id="rId8"/>
    <p:sldId id="4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41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B1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7" autoAdjust="0"/>
    <p:restoredTop sz="94660"/>
  </p:normalViewPr>
  <p:slideViewPr>
    <p:cSldViewPr snapToGrid="0" snapToObjects="1">
      <p:cViewPr>
        <p:scale>
          <a:sx n="110" d="100"/>
          <a:sy n="110" d="100"/>
        </p:scale>
        <p:origin x="-1288" y="-3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980FC-0759-CA42-B022-0B54C3274F97}" type="datetimeFigureOut">
              <a:rPr lang="en-US" smtClean="0"/>
              <a:t>9/8/15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778ED-C302-B741-917D-3C5036AAD3C0}" type="slidenum">
              <a:rPr lang="en-US" smtClean="0"/>
              <a:t>‹#›</a:t>
            </a:fld>
            <a:endParaRPr lang="en-US"/>
          </a:p>
        </p:txBody>
      </p:sp>
    </p:spTree>
    <p:extLst>
      <p:ext uri="{BB962C8B-B14F-4D97-AF65-F5344CB8AC3E}">
        <p14:creationId xmlns:p14="http://schemas.microsoft.com/office/powerpoint/2010/main" val="210411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92A4-9BD9-794B-BE3A-04EDF069D8A0}" type="datetimeFigureOut">
              <a:rPr lang="en-US" smtClean="0"/>
              <a:t>9/8/15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EA6F8-B5AB-8342-9AB7-A6984D898A5F}" type="slidenum">
              <a:rPr lang="en-US" smtClean="0"/>
              <a:t>‹#›</a:t>
            </a:fld>
            <a:endParaRPr lang="en-US"/>
          </a:p>
        </p:txBody>
      </p:sp>
    </p:spTree>
    <p:extLst>
      <p:ext uri="{BB962C8B-B14F-4D97-AF65-F5344CB8AC3E}">
        <p14:creationId xmlns:p14="http://schemas.microsoft.com/office/powerpoint/2010/main" val="8628690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Soft failures</a:t>
            </a:r>
            <a:r>
              <a:rPr lang="en-US" baseline="0" dirty="0" smtClean="0"/>
              <a:t> are everywhere – and they may hide other soft failures</a:t>
            </a:r>
          </a:p>
        </p:txBody>
      </p:sp>
      <p:sp>
        <p:nvSpPr>
          <p:cNvPr id="4" name="Slide Number Placeholder 3"/>
          <p:cNvSpPr>
            <a:spLocks noGrp="1"/>
          </p:cNvSpPr>
          <p:nvPr>
            <p:ph type="sldNum" sz="quarter" idx="10"/>
          </p:nvPr>
        </p:nvSpPr>
        <p:spPr/>
        <p:txBody>
          <a:bodyPr/>
          <a:lstStyle/>
          <a:p>
            <a:fld id="{A44EA6F8-B5AB-8342-9AB7-A6984D898A5F}" type="slidenum">
              <a:rPr lang="en-US" smtClean="0"/>
              <a:t>2</a:t>
            </a:fld>
            <a:endParaRPr lang="en-US"/>
          </a:p>
        </p:txBody>
      </p:sp>
    </p:spTree>
    <p:extLst>
      <p:ext uri="{BB962C8B-B14F-4D97-AF65-F5344CB8AC3E}">
        <p14:creationId xmlns:p14="http://schemas.microsoft.com/office/powerpoint/2010/main" val="172045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 bandwidth</a:t>
            </a:r>
            <a:r>
              <a:rPr lang="en-US" baseline="0" dirty="0" smtClean="0"/>
              <a:t> – make note that localized (e.g. in the LAN or metro) bandwidth tests don’t give you much and may case loss themselves.  Test bandwidth to things further out to get the most out of the measurement.  </a:t>
            </a:r>
          </a:p>
          <a:p>
            <a:endParaRPr lang="en-US" baseline="0" dirty="0" smtClean="0"/>
          </a:p>
          <a:p>
            <a:r>
              <a:rPr lang="en-US" baseline="0" dirty="0" smtClean="0"/>
              <a:t>Packet loss should be done everywhere (especially LAN/MAN distances)</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5</a:t>
            </a:fld>
            <a:endParaRPr lang="en-US"/>
          </a:p>
        </p:txBody>
      </p:sp>
    </p:spTree>
    <p:extLst>
      <p:ext uri="{BB962C8B-B14F-4D97-AF65-F5344CB8AC3E}">
        <p14:creationId xmlns:p14="http://schemas.microsoft.com/office/powerpoint/2010/main" val="18068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lot of people want to prove that they are not the problem, and design their tests to succeed.</a:t>
            </a:r>
            <a:r>
              <a:rPr lang="en-US" baseline="0" dirty="0" smtClean="0"/>
              <a:t>  This is not helpful.</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102858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Place nodes</a:t>
            </a:r>
            <a:r>
              <a:rPr lang="en-US" baseline="0" dirty="0" smtClean="0"/>
              <a:t> where the people are located</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7</a:t>
            </a:fld>
            <a:endParaRPr lang="en-US"/>
          </a:p>
        </p:txBody>
      </p:sp>
    </p:spTree>
    <p:extLst>
      <p:ext uri="{BB962C8B-B14F-4D97-AF65-F5344CB8AC3E}">
        <p14:creationId xmlns:p14="http://schemas.microsoft.com/office/powerpoint/2010/main" val="405780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Using traditional regular testing setup</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10</a:t>
            </a:fld>
            <a:endParaRPr lang="en-US"/>
          </a:p>
        </p:txBody>
      </p:sp>
    </p:spTree>
    <p:extLst>
      <p:ext uri="{BB962C8B-B14F-4D97-AF65-F5344CB8AC3E}">
        <p14:creationId xmlns:p14="http://schemas.microsoft.com/office/powerpoint/2010/main" val="383481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Requires some close collaboration to make a common file</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11</a:t>
            </a:fld>
            <a:endParaRPr lang="en-US"/>
          </a:p>
        </p:txBody>
      </p:sp>
    </p:spTree>
    <p:extLst>
      <p:ext uri="{BB962C8B-B14F-4D97-AF65-F5344CB8AC3E}">
        <p14:creationId xmlns:p14="http://schemas.microsoft.com/office/powerpoint/2010/main" val="392237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008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1731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7D02EB-EFB2-E944-906C-6B0B3656AE66}"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4524" y="62332"/>
            <a:ext cx="1659476" cy="584204"/>
          </a:xfrm>
          <a:prstGeom prst="rect">
            <a:avLst/>
          </a:prstGeom>
        </p:spPr>
      </p:pic>
      <p:pic>
        <p:nvPicPr>
          <p:cNvPr id="10" name="Picture 9"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9725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4BF85-6724-7746-892C-99A666CD0FDC}"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94652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894F4-C880-0145-BDFC-915B56A8AAB6}"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85790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A1B8A-8F99-CA48-8E57-88973DFA4A08}"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60378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4800" y="960"/>
            <a:ext cx="2489200" cy="876300"/>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2C40-988E-A444-8E8A-8658EA9E7168}" type="datetime4">
              <a:rPr lang="en-US" smtClean="0"/>
              <a:t>September 8,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40675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AA685-74BB-F34C-B5BF-B085B898A22D}" type="datetime4">
              <a:rPr lang="en-US" smtClean="0"/>
              <a:t>September 8,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82764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A9D82-4964-D74E-90EC-68E038D794A0}" type="datetime4">
              <a:rPr lang="en-US" smtClean="0"/>
              <a:t>September 8, 2015</a:t>
            </a:fld>
            <a:endParaRPr lang="en-US"/>
          </a:p>
        </p:txBody>
      </p:sp>
      <p:sp>
        <p:nvSpPr>
          <p:cNvPr id="8" name="Footer Placeholder 7"/>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9" name="Slide Number Placeholder 8"/>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9746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A4862-CC71-1B4F-BA1F-CB9F1108FA5A}" type="datetime4">
              <a:rPr lang="en-US" smtClean="0"/>
              <a:t>September 8, 2015</a:t>
            </a:fld>
            <a:endParaRPr lang="en-US"/>
          </a:p>
        </p:txBody>
      </p:sp>
      <p:sp>
        <p:nvSpPr>
          <p:cNvPr id="4" name="Footer Placeholder 3"/>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5" name="Slide Number Placeholder 4"/>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4262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67-7E8E-1A44-9AC2-A6932219FE06}" type="datetime4">
              <a:rPr lang="en-US" smtClean="0"/>
              <a:t>September 8, 2015</a:t>
            </a:fld>
            <a:endParaRPr lang="en-US"/>
          </a:p>
        </p:txBody>
      </p:sp>
      <p:sp>
        <p:nvSpPr>
          <p:cNvPr id="3" name="Footer Placeholder 2"/>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4" name="Slide Number Placeholder 3"/>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4057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FDB78-6C5B-5140-A11F-40441205BC01}" type="datetime4">
              <a:rPr lang="en-US" smtClean="0"/>
              <a:t>September 8,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5208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6C0A6-736A-374F-A0CB-D5CAC8EB7A9E}" type="datetime4">
              <a:rPr lang="en-US" smtClean="0"/>
              <a:t>September 8,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552797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5" Type="http://schemas.openxmlformats.org/officeDocument/2006/relationships/image" Target="../media/image3.emf"/><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541"/>
            <a:ext cx="8229600" cy="5946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6270"/>
            <a:ext cx="8229600" cy="34583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484525" y="4765113"/>
            <a:ext cx="1091107"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57BDD59F-C534-4D4F-A6CF-3A829D753E0A}" type="datetime4">
              <a:rPr lang="en-US" smtClean="0"/>
              <a:t>September 8, 2015</a:t>
            </a:fld>
            <a:endParaRPr lang="en-US" dirty="0"/>
          </a:p>
        </p:txBody>
      </p:sp>
      <p:sp>
        <p:nvSpPr>
          <p:cNvPr id="5" name="Footer Placeholder 4"/>
          <p:cNvSpPr>
            <a:spLocks noGrp="1"/>
          </p:cNvSpPr>
          <p:nvPr>
            <p:ph type="ftr" sz="quarter" idx="3"/>
          </p:nvPr>
        </p:nvSpPr>
        <p:spPr>
          <a:xfrm>
            <a:off x="137160" y="4760814"/>
            <a:ext cx="2079778" cy="27384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4"/>
          </p:nvPr>
        </p:nvSpPr>
        <p:spPr>
          <a:xfrm>
            <a:off x="8686800" y="4765113"/>
            <a:ext cx="371412"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318151B9-CF22-1341-A1FA-AF855BA4AD15}" type="slidenum">
              <a:rPr lang="en-US" smtClean="0"/>
              <a:pPr/>
              <a:t>‹#›</a:t>
            </a:fld>
            <a:endParaRPr lang="en-US" dirty="0"/>
          </a:p>
        </p:txBody>
      </p:sp>
      <p:sp>
        <p:nvSpPr>
          <p:cNvPr id="8" name="Rectangle 7"/>
          <p:cNvSpPr/>
          <p:nvPr userDrawn="1"/>
        </p:nvSpPr>
        <p:spPr>
          <a:xfrm>
            <a:off x="0" y="0"/>
            <a:ext cx="137160" cy="5136360"/>
          </a:xfrm>
          <a:prstGeom prst="rect">
            <a:avLst/>
          </a:prstGeom>
          <a:solidFill>
            <a:srgbClr val="1DB118"/>
          </a:solidFill>
          <a:ln>
            <a:solidFill>
              <a:srgbClr val="1DB1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10" name="Picture 9" descr="pS-Logo.png"/>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7497046" y="75234"/>
            <a:ext cx="1587422" cy="348658"/>
          </a:xfrm>
          <a:prstGeom prst="rect">
            <a:avLst/>
          </a:prstGeom>
        </p:spPr>
      </p:pic>
      <p:pic>
        <p:nvPicPr>
          <p:cNvPr id="13" name="Picture 12" descr="GEANT_logo_201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84848" y="4538879"/>
            <a:ext cx="904933" cy="452467"/>
          </a:xfrm>
          <a:prstGeom prst="rect">
            <a:avLst/>
          </a:prstGeom>
        </p:spPr>
      </p:pic>
      <p:pic>
        <p:nvPicPr>
          <p:cNvPr id="14" name="Picture 13" descr="ESnet_Full_Logo_CMYK.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28870" y="4675616"/>
            <a:ext cx="966829" cy="283213"/>
          </a:xfrm>
          <a:prstGeom prst="rect">
            <a:avLst/>
          </a:prstGeom>
        </p:spPr>
      </p:pic>
      <p:pic>
        <p:nvPicPr>
          <p:cNvPr id="15" name="Picture 14" descr="internet2-black-red copy.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539191" y="4665694"/>
            <a:ext cx="620625" cy="454014"/>
          </a:xfrm>
          <a:prstGeom prst="rect">
            <a:avLst/>
          </a:prstGeom>
        </p:spPr>
      </p:pic>
      <p:pic>
        <p:nvPicPr>
          <p:cNvPr id="16" name="Picture 15" descr="1000px-Indiana_University_logotype_svg.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860517" y="4715503"/>
            <a:ext cx="1445907" cy="216886"/>
          </a:xfrm>
          <a:prstGeom prst="rect">
            <a:avLst/>
          </a:prstGeom>
        </p:spPr>
      </p:pic>
    </p:spTree>
    <p:extLst>
      <p:ext uri="{BB962C8B-B14F-4D97-AF65-F5344CB8AC3E}">
        <p14:creationId xmlns:p14="http://schemas.microsoft.com/office/powerpoint/2010/main" val="23879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ftware.es.net/maddas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perfsonar.net/multi_server_config.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perfsonar.net/multi_server_config.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ftware.es.net/maddash/install.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ddash-uon.kenet.or.ke/kenet-mesh.js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1" Type="http://schemas.openxmlformats.org/officeDocument/2006/relationships/slideLayout" Target="../slideLayouts/slideLayout6.xml"/><Relationship Id="rId2" Type="http://schemas.openxmlformats.org/officeDocument/2006/relationships/hyperlink" Target="http://ps-dashboard.es.n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ddash-uon.kenet.or.ke/kenet-mesh.js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s-dashboard.es.net" TargetMode="External"/><Relationship Id="rId3" Type="http://schemas.openxmlformats.org/officeDocument/2006/relationships/hyperlink" Target="http://dps11.ucsc.edu/maddash-webu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perfsonar.net/manage_choo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Deployment &amp; Advanced Regular Testing Strategies</a:t>
            </a:r>
            <a:endParaRPr lang="en-US" b="1"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KENET Workshop</a:t>
            </a:r>
          </a:p>
          <a:p>
            <a:pPr algn="r"/>
            <a:endParaRPr lang="en-US" b="1" i="1" dirty="0" smtClean="0"/>
          </a:p>
          <a:p>
            <a:pPr algn="r"/>
            <a:r>
              <a:rPr lang="en-US" dirty="0" smtClean="0"/>
              <a:t>NSRC/IU</a:t>
            </a:r>
          </a:p>
          <a:p>
            <a:pPr algn="r"/>
            <a:r>
              <a:rPr lang="en-US" dirty="0" smtClean="0"/>
              <a:t>September 2015</a:t>
            </a:r>
          </a:p>
          <a:p>
            <a:pPr algn="r"/>
            <a:endParaRPr lang="en-US" dirty="0"/>
          </a:p>
        </p:txBody>
      </p:sp>
    </p:spTree>
    <p:extLst>
      <p:ext uri="{BB962C8B-B14F-4D97-AF65-F5344CB8AC3E}">
        <p14:creationId xmlns:p14="http://schemas.microsoft.com/office/powerpoint/2010/main" val="341865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541"/>
            <a:ext cx="8229600" cy="594630"/>
          </a:xfrm>
        </p:spPr>
        <p:txBody>
          <a:bodyPr>
            <a:normAutofit fontScale="90000"/>
          </a:bodyPr>
          <a:lstStyle/>
          <a:p>
            <a:r>
              <a:rPr lang="en-US" sz="4000" dirty="0" smtClean="0"/>
              <a:t>Performance Island</a:t>
            </a:r>
            <a:endParaRPr lang="en-US" sz="4000" dirty="0"/>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10</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11" name="Picture 10"/>
          <p:cNvPicPr>
            <a:picLocks noChangeAspect="1"/>
          </p:cNvPicPr>
          <p:nvPr/>
        </p:nvPicPr>
        <p:blipFill>
          <a:blip r:embed="rId3"/>
          <a:stretch>
            <a:fillRect/>
          </a:stretch>
        </p:blipFill>
        <p:spPr>
          <a:xfrm>
            <a:off x="1098329" y="247541"/>
            <a:ext cx="5869528" cy="5116272"/>
          </a:xfrm>
          <a:prstGeom prst="rect">
            <a:avLst/>
          </a:prstGeom>
        </p:spPr>
      </p:pic>
    </p:spTree>
    <p:extLst>
      <p:ext uri="{BB962C8B-B14F-4D97-AF65-F5344CB8AC3E}">
        <p14:creationId xmlns:p14="http://schemas.microsoft.com/office/powerpoint/2010/main" val="40073617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184"/>
            <a:ext cx="8229600" cy="594630"/>
          </a:xfrm>
        </p:spPr>
        <p:txBody>
          <a:bodyPr>
            <a:normAutofit fontScale="90000"/>
          </a:bodyPr>
          <a:lstStyle/>
          <a:p>
            <a:r>
              <a:rPr lang="en-US" sz="4000" dirty="0" smtClean="0"/>
              <a:t>Performance Coordination</a:t>
            </a:r>
            <a:endParaRPr lang="en-US" sz="4000" dirty="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11</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7" name="Picture 6" descr="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46" y="342900"/>
            <a:ext cx="5906779" cy="4800600"/>
          </a:xfrm>
          <a:prstGeom prst="rect">
            <a:avLst/>
          </a:prstGeom>
        </p:spPr>
      </p:pic>
    </p:spTree>
    <p:extLst>
      <p:ext uri="{BB962C8B-B14F-4D97-AF65-F5344CB8AC3E}">
        <p14:creationId xmlns:p14="http://schemas.microsoft.com/office/powerpoint/2010/main" val="10239606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t>Maddash</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Will go over a couple of things, more/alternative information available </a:t>
            </a:r>
            <a:r>
              <a:rPr lang="en-US" sz="2400" dirty="0"/>
              <a:t>here: </a:t>
            </a:r>
            <a:r>
              <a:rPr lang="en-US" sz="2400" dirty="0">
                <a:hlinkClick r:id="rId2"/>
              </a:rPr>
              <a:t>http://software.es.net/maddash</a:t>
            </a:r>
            <a:r>
              <a:rPr lang="en-US" sz="2400" dirty="0" smtClean="0">
                <a:hlinkClick r:id="rId2"/>
              </a:rPr>
              <a:t>/</a:t>
            </a:r>
            <a:r>
              <a:rPr lang="en-US" sz="2400" dirty="0" smtClean="0"/>
              <a:t> </a:t>
            </a:r>
          </a:p>
          <a:p>
            <a:r>
              <a:rPr lang="en-US" sz="2400" dirty="0" smtClean="0"/>
              <a:t>Things I will go over:</a:t>
            </a:r>
          </a:p>
          <a:p>
            <a:pPr lvl="1"/>
            <a:r>
              <a:rPr lang="en-US" sz="2000" dirty="0" smtClean="0"/>
              <a:t>The basics of what the mesh configuration looks like, and the tools used to create it</a:t>
            </a:r>
          </a:p>
          <a:p>
            <a:pPr lvl="1"/>
            <a:r>
              <a:rPr lang="en-US" sz="2000" dirty="0" smtClean="0"/>
              <a:t>How to installing </a:t>
            </a:r>
            <a:r>
              <a:rPr lang="en-US" sz="2000" dirty="0" err="1" smtClean="0"/>
              <a:t>maddash</a:t>
            </a:r>
            <a:r>
              <a:rPr lang="en-US" sz="2000" dirty="0" smtClean="0"/>
              <a:t> server components </a:t>
            </a:r>
          </a:p>
          <a:p>
            <a:pPr lvl="1"/>
            <a:r>
              <a:rPr lang="en-US" sz="2000" dirty="0" smtClean="0"/>
              <a:t>Installing an ‘agent’ on a node, so that it can participate in testing </a:t>
            </a:r>
          </a:p>
          <a:p>
            <a:r>
              <a:rPr lang="en-US" sz="2400" dirty="0" smtClean="0"/>
              <a:t>Examples assume a closed testbed</a:t>
            </a:r>
            <a:r>
              <a:rPr lang="en-US" sz="2400" dirty="0"/>
              <a:t> </a:t>
            </a:r>
            <a:r>
              <a:rPr lang="en-US" sz="2400" dirty="0" smtClean="0"/>
              <a:t>example, but can be used as a template for your own setup.  </a:t>
            </a:r>
            <a:endParaRPr lang="en-US" sz="2400" dirty="0"/>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12</a:t>
            </a:fld>
            <a:endParaRPr lang="en-US" dirty="0"/>
          </a:p>
        </p:txBody>
      </p:sp>
      <p:sp>
        <p:nvSpPr>
          <p:cNvPr id="7"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3490654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Mesh Configuration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Two main types of Meshes you can aim to configure:</a:t>
            </a:r>
          </a:p>
          <a:p>
            <a:pPr lvl="1"/>
            <a:r>
              <a:rPr lang="en-US" sz="2000" dirty="0" smtClean="0"/>
              <a:t>Disjoint: one host (or a set of hosts) testing against other nodes that are ‘beacons’ (e.g. they are not consuming the same specification.  Perfect for loose coordination activities</a:t>
            </a:r>
          </a:p>
          <a:p>
            <a:pPr lvl="1"/>
            <a:r>
              <a:rPr lang="en-US" sz="2000" dirty="0" smtClean="0"/>
              <a:t>Full: each host consumes the same measurement specification and you can get a full </a:t>
            </a:r>
            <a:r>
              <a:rPr lang="en-US" sz="2000" dirty="0" err="1" smtClean="0"/>
              <a:t>n:n</a:t>
            </a:r>
            <a:r>
              <a:rPr lang="en-US" sz="2000" dirty="0" smtClean="0"/>
              <a:t> set of tests.  Requires strong coordination efforts.  </a:t>
            </a:r>
            <a:endParaRPr lang="en-US" sz="2000" dirty="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8064619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Disjoint Mesh Configuration</a:t>
            </a:r>
            <a:endParaRPr lang="en-US" sz="4000" dirty="0"/>
          </a:p>
        </p:txBody>
      </p:sp>
      <p:sp>
        <p:nvSpPr>
          <p:cNvPr id="3" name="Content Placeholder 2"/>
          <p:cNvSpPr>
            <a:spLocks noGrp="1"/>
          </p:cNvSpPr>
          <p:nvPr>
            <p:ph idx="1"/>
          </p:nvPr>
        </p:nvSpPr>
        <p:spPr>
          <a:xfrm>
            <a:off x="457200" y="838201"/>
            <a:ext cx="8229600" cy="3390899"/>
          </a:xfrm>
        </p:spPr>
        <p:txBody>
          <a:bodyPr>
            <a:noAutofit/>
          </a:bodyPr>
          <a:lstStyle/>
          <a:p>
            <a:r>
              <a:rPr lang="en-US" sz="2400" dirty="0" smtClean="0"/>
              <a:t>File has 5 main stanzas:</a:t>
            </a:r>
            <a:endParaRPr lang="en-US" sz="1600" dirty="0"/>
          </a:p>
          <a:p>
            <a:pPr lvl="1"/>
            <a:r>
              <a:rPr lang="en-US" sz="2000" dirty="0" smtClean="0"/>
              <a:t>Administrative Info (name, who is the admin)</a:t>
            </a:r>
          </a:p>
          <a:p>
            <a:pPr lvl="1"/>
            <a:r>
              <a:rPr lang="en-US" sz="2000" dirty="0" smtClean="0"/>
              <a:t>Node definitions (who is being tested against, or who is making tests)</a:t>
            </a:r>
          </a:p>
          <a:p>
            <a:pPr lvl="1"/>
            <a:r>
              <a:rPr lang="en-US" sz="2000" dirty="0" smtClean="0"/>
              <a:t>Test specifications (type of test to run + parameters)</a:t>
            </a:r>
          </a:p>
          <a:p>
            <a:pPr lvl="1"/>
            <a:r>
              <a:rPr lang="en-US" sz="2000" dirty="0" smtClean="0"/>
              <a:t>Group definitions (defining which hosts are involved in a test set)</a:t>
            </a:r>
          </a:p>
          <a:p>
            <a:pPr lvl="1"/>
            <a:r>
              <a:rPr lang="en-US" sz="2000" dirty="0" smtClean="0"/>
              <a:t>Test definition – this is the glue between a specific test and a specific group</a:t>
            </a:r>
          </a:p>
          <a:p>
            <a:r>
              <a:rPr lang="en-US" sz="2400" dirty="0" smtClean="0"/>
              <a:t>Will go over the last 4 (the first is self explanatory)</a:t>
            </a:r>
          </a:p>
          <a:p>
            <a:r>
              <a:rPr lang="en-US" sz="2400" dirty="0" smtClean="0"/>
              <a:t>Detailed documentation on this is available here:</a:t>
            </a:r>
          </a:p>
          <a:p>
            <a:pPr lvl="1"/>
            <a:r>
              <a:rPr lang="en-US" sz="2000" dirty="0">
                <a:hlinkClick r:id="rId2"/>
              </a:rPr>
              <a:t>http://docs.perfsonar.net/</a:t>
            </a:r>
            <a:r>
              <a:rPr lang="en-US" sz="2000" dirty="0" smtClean="0">
                <a:hlinkClick r:id="rId2"/>
              </a:rPr>
              <a:t>multi_server_config.html</a:t>
            </a:r>
            <a:r>
              <a:rPr lang="en-US" sz="2000" dirty="0" smtClean="0"/>
              <a:t> </a:t>
            </a:r>
          </a:p>
          <a:p>
            <a:pPr lvl="1"/>
            <a:endParaRPr lang="en-US" sz="2000"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14</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7282570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6085"/>
          </a:xfrm>
        </p:spPr>
        <p:txBody>
          <a:bodyPr>
            <a:normAutofit fontScale="90000"/>
          </a:bodyPr>
          <a:lstStyle/>
          <a:p>
            <a:r>
              <a:rPr lang="en-US" sz="4000" dirty="0" smtClean="0"/>
              <a:t>Host Definition (3.4 Specific)</a:t>
            </a:r>
            <a:endParaRPr lang="en-US" sz="4000" dirty="0"/>
          </a:p>
        </p:txBody>
      </p:sp>
      <p:sp>
        <p:nvSpPr>
          <p:cNvPr id="3" name="Content Placeholder 2"/>
          <p:cNvSpPr>
            <a:spLocks noGrp="1"/>
          </p:cNvSpPr>
          <p:nvPr>
            <p:ph idx="1"/>
          </p:nvPr>
        </p:nvSpPr>
        <p:spPr>
          <a:xfrm>
            <a:off x="457200" y="586085"/>
            <a:ext cx="8229600" cy="4053749"/>
          </a:xfrm>
        </p:spPr>
        <p:txBody>
          <a:bodyPr>
            <a:noAutofit/>
          </a:bodyPr>
          <a:lstStyle/>
          <a:p>
            <a:pPr marL="400050" lvl="1" indent="0">
              <a:buNone/>
            </a:pPr>
            <a:r>
              <a:rPr lang="en-US" sz="900" dirty="0" smtClean="0">
                <a:latin typeface="Courier"/>
                <a:cs typeface="Courier"/>
              </a:rPr>
              <a:t>&lt;</a:t>
            </a:r>
            <a:r>
              <a:rPr lang="en-US" sz="900" dirty="0">
                <a:latin typeface="Courier"/>
                <a:cs typeface="Courier"/>
              </a:rPr>
              <a:t>organization&gt;</a:t>
            </a:r>
          </a:p>
          <a:p>
            <a:pPr marL="400050" lvl="1" indent="0">
              <a:buNone/>
            </a:pPr>
            <a:r>
              <a:rPr lang="en-US" sz="900" dirty="0">
                <a:latin typeface="Courier"/>
                <a:cs typeface="Courier"/>
              </a:rPr>
              <a:t>    description     Acme Examples, </a:t>
            </a:r>
            <a:r>
              <a:rPr lang="en-US" sz="900" dirty="0" err="1" smtClean="0">
                <a:latin typeface="Courier"/>
                <a:cs typeface="Courier"/>
              </a:rPr>
              <a:t>Inc</a:t>
            </a:r>
            <a:endParaRPr lang="en-US" sz="900" dirty="0">
              <a:latin typeface="Courier"/>
              <a:cs typeface="Courier"/>
            </a:endParaRPr>
          </a:p>
          <a:p>
            <a:pPr marL="400050" lvl="1" indent="0">
              <a:buNone/>
            </a:pPr>
            <a:r>
              <a:rPr lang="en-US" sz="900" dirty="0">
                <a:latin typeface="Courier"/>
                <a:cs typeface="Courier"/>
              </a:rPr>
              <a:t>    &lt;site&gt;</a:t>
            </a:r>
          </a:p>
          <a:p>
            <a:pPr marL="400050" lvl="1" indent="0">
              <a:buNone/>
            </a:pPr>
            <a:r>
              <a:rPr lang="en-US" sz="900" dirty="0">
                <a:latin typeface="Courier"/>
                <a:cs typeface="Courier"/>
              </a:rPr>
              <a:t>        &lt;host&gt;</a:t>
            </a:r>
          </a:p>
          <a:p>
            <a:pPr marL="400050" lvl="1" indent="0">
              <a:buNone/>
            </a:pPr>
            <a:r>
              <a:rPr lang="en-US" sz="900" dirty="0">
                <a:latin typeface="Courier"/>
                <a:cs typeface="Courier"/>
              </a:rPr>
              <a:t>              description Acme East</a:t>
            </a:r>
          </a:p>
          <a:p>
            <a:pPr marL="400050" lvl="1" indent="0">
              <a:buNone/>
            </a:pPr>
            <a:r>
              <a:rPr lang="en-US" sz="900" dirty="0">
                <a:latin typeface="Courier"/>
                <a:cs typeface="Courier"/>
              </a:rPr>
              <a:t>              address east-</a:t>
            </a:r>
            <a:r>
              <a:rPr lang="en-US" sz="900" dirty="0" err="1">
                <a:latin typeface="Courier"/>
                <a:cs typeface="Courier"/>
              </a:rPr>
              <a:t>bwctl.acme.local</a:t>
            </a:r>
            <a:endParaRPr lang="en-US" sz="900" dirty="0">
              <a:latin typeface="Courier"/>
              <a:cs typeface="Courier"/>
            </a:endParaRPr>
          </a:p>
          <a:p>
            <a:pPr marL="400050" lvl="1" indent="0">
              <a:buNone/>
            </a:pPr>
            <a:r>
              <a:rPr lang="en-US" sz="900" dirty="0">
                <a:latin typeface="Courier"/>
                <a:cs typeface="Courier"/>
              </a:rPr>
              <a:t>              address east-</a:t>
            </a:r>
            <a:r>
              <a:rPr lang="en-US" sz="900" dirty="0" err="1">
                <a:latin typeface="Courier"/>
                <a:cs typeface="Courier"/>
              </a:rPr>
              <a:t>owamp.acme.local</a:t>
            </a:r>
            <a:endParaRPr lang="en-US" sz="900" dirty="0">
              <a:latin typeface="Courier"/>
              <a:cs typeface="Courier"/>
            </a:endParaRPr>
          </a:p>
          <a:p>
            <a:pPr marL="400050" lvl="1" indent="0">
              <a:buNone/>
            </a:pPr>
            <a:r>
              <a:rPr lang="en-US" sz="900" dirty="0" smtClean="0">
                <a:latin typeface="Courier"/>
                <a:cs typeface="Courier"/>
              </a:rPr>
              <a:t>		 	   &lt;</a:t>
            </a:r>
            <a:r>
              <a:rPr lang="en-US" sz="900" dirty="0" err="1">
                <a:latin typeface="Courier"/>
                <a:cs typeface="Courier"/>
              </a:rPr>
              <a:t>measurement_archive</a:t>
            </a:r>
            <a:r>
              <a:rPr lang="en-US" sz="900" dirty="0">
                <a:latin typeface="Courier"/>
                <a:cs typeface="Courier"/>
              </a:rPr>
              <a:t>&gt;</a:t>
            </a:r>
          </a:p>
          <a:p>
            <a:pPr marL="0" indent="0">
              <a:buNone/>
            </a:pPr>
            <a:r>
              <a:rPr lang="en-US" sz="900" dirty="0">
                <a:latin typeface="Courier"/>
                <a:cs typeface="Courier"/>
              </a:rPr>
              <a:t>                 </a:t>
            </a:r>
            <a:r>
              <a:rPr lang="en-US" sz="900" dirty="0" smtClean="0">
                <a:latin typeface="Courier"/>
                <a:cs typeface="Courier"/>
              </a:rPr>
              <a:t>   </a:t>
            </a:r>
            <a:r>
              <a:rPr lang="en-US" sz="900" dirty="0">
                <a:latin typeface="Courier"/>
                <a:cs typeface="Courier"/>
              </a:rPr>
              <a:t>type        </a:t>
            </a:r>
            <a:r>
              <a:rPr lang="en-US" sz="900" dirty="0" err="1">
                <a:latin typeface="Courier"/>
                <a:cs typeface="Courier"/>
              </a:rPr>
              <a:t>perfsonarbuoy</a:t>
            </a:r>
            <a:r>
              <a:rPr lang="en-US" sz="900" dirty="0">
                <a:latin typeface="Courier"/>
                <a:cs typeface="Courier"/>
              </a:rPr>
              <a:t>/bwctl</a:t>
            </a:r>
          </a:p>
          <a:p>
            <a:pPr marL="0" indent="0">
              <a:buNone/>
            </a:pPr>
            <a:r>
              <a:rPr lang="en-US" sz="900" dirty="0">
                <a:latin typeface="Courier"/>
                <a:cs typeface="Courier"/>
              </a:rPr>
              <a:t>                 </a:t>
            </a:r>
            <a:r>
              <a:rPr lang="en-US" sz="900" dirty="0" smtClean="0">
                <a:latin typeface="Courier"/>
                <a:cs typeface="Courier"/>
              </a:rPr>
              <a:t>   </a:t>
            </a:r>
            <a:r>
              <a:rPr lang="en-US" sz="900" dirty="0" err="1">
                <a:latin typeface="Courier"/>
                <a:cs typeface="Courier"/>
              </a:rPr>
              <a:t>read_url</a:t>
            </a:r>
            <a:r>
              <a:rPr lang="en-US" sz="900" dirty="0">
                <a:latin typeface="Courier"/>
                <a:cs typeface="Courier"/>
              </a:rPr>
              <a:t>    http:/</a:t>
            </a:r>
            <a:r>
              <a:rPr lang="en-US" sz="900" dirty="0" smtClean="0">
                <a:latin typeface="Courier"/>
                <a:cs typeface="Courier"/>
              </a:rPr>
              <a:t>/</a:t>
            </a:r>
            <a:r>
              <a:rPr lang="en-US" sz="900" dirty="0" err="1" smtClean="0">
                <a:latin typeface="Courier"/>
                <a:cs typeface="Courier"/>
              </a:rPr>
              <a:t>localhost</a:t>
            </a:r>
            <a:r>
              <a:rPr lang="en-US" sz="900" dirty="0" smtClean="0">
                <a:latin typeface="Courier"/>
                <a:cs typeface="Courier"/>
              </a:rPr>
              <a:t>/</a:t>
            </a:r>
            <a:r>
              <a:rPr lang="en-US" sz="900" dirty="0" err="1">
                <a:latin typeface="Courier"/>
                <a:cs typeface="Courier"/>
              </a:rPr>
              <a:t>esmond</a:t>
            </a:r>
            <a:r>
              <a:rPr lang="en-US" sz="900" dirty="0">
                <a:latin typeface="Courier"/>
                <a:cs typeface="Courier"/>
              </a:rPr>
              <a:t>/</a:t>
            </a:r>
            <a:r>
              <a:rPr lang="en-US" sz="900" dirty="0" err="1">
                <a:latin typeface="Courier"/>
                <a:cs typeface="Courier"/>
              </a:rPr>
              <a:t>perfsonar</a:t>
            </a:r>
            <a:r>
              <a:rPr lang="en-US" sz="900" dirty="0">
                <a:latin typeface="Courier"/>
                <a:cs typeface="Courier"/>
              </a:rPr>
              <a:t>/archive</a:t>
            </a:r>
          </a:p>
          <a:p>
            <a:pPr marL="0" indent="0">
              <a:buNone/>
            </a:pPr>
            <a:r>
              <a:rPr lang="en-US" sz="900" dirty="0">
                <a:latin typeface="Courier"/>
                <a:cs typeface="Courier"/>
              </a:rPr>
              <a:t>                  </a:t>
            </a:r>
            <a:r>
              <a:rPr lang="en-US" sz="900" dirty="0" smtClean="0">
                <a:latin typeface="Courier"/>
                <a:cs typeface="Courier"/>
              </a:rPr>
              <a:t>  </a:t>
            </a:r>
            <a:r>
              <a:rPr lang="en-US" sz="900" dirty="0" err="1" smtClean="0">
                <a:latin typeface="Courier"/>
                <a:cs typeface="Courier"/>
              </a:rPr>
              <a:t>write_url</a:t>
            </a:r>
            <a:r>
              <a:rPr lang="en-US" sz="900" dirty="0" smtClean="0">
                <a:latin typeface="Courier"/>
                <a:cs typeface="Courier"/>
              </a:rPr>
              <a:t>   </a:t>
            </a:r>
            <a:r>
              <a:rPr lang="en-US" sz="900" dirty="0">
                <a:latin typeface="Courier"/>
                <a:cs typeface="Courier"/>
              </a:rPr>
              <a:t>http:/</a:t>
            </a:r>
            <a:r>
              <a:rPr lang="en-US" sz="900" dirty="0" smtClean="0">
                <a:latin typeface="Courier"/>
                <a:cs typeface="Courier"/>
              </a:rPr>
              <a:t>/</a:t>
            </a:r>
            <a:r>
              <a:rPr lang="en-US" sz="900" dirty="0" err="1" smtClean="0">
                <a:latin typeface="Courier"/>
                <a:cs typeface="Courier"/>
              </a:rPr>
              <a:t>localhost</a:t>
            </a:r>
            <a:r>
              <a:rPr lang="en-US" sz="900" dirty="0" smtClean="0">
                <a:latin typeface="Courier"/>
                <a:cs typeface="Courier"/>
              </a:rPr>
              <a:t>/</a:t>
            </a:r>
            <a:r>
              <a:rPr lang="en-US" sz="900" dirty="0" err="1">
                <a:latin typeface="Courier"/>
                <a:cs typeface="Courier"/>
              </a:rPr>
              <a:t>esmond</a:t>
            </a:r>
            <a:r>
              <a:rPr lang="en-US" sz="900" dirty="0">
                <a:latin typeface="Courier"/>
                <a:cs typeface="Courier"/>
              </a:rPr>
              <a:t>/</a:t>
            </a:r>
            <a:r>
              <a:rPr lang="en-US" sz="900" dirty="0" err="1">
                <a:latin typeface="Courier"/>
                <a:cs typeface="Courier"/>
              </a:rPr>
              <a:t>perfsonar</a:t>
            </a:r>
            <a:r>
              <a:rPr lang="en-US" sz="900" dirty="0">
                <a:latin typeface="Courier"/>
                <a:cs typeface="Courier"/>
              </a:rPr>
              <a:t>/archive</a:t>
            </a:r>
          </a:p>
          <a:p>
            <a:pPr marL="0" indent="0">
              <a:buNone/>
            </a:pPr>
            <a:r>
              <a:rPr lang="en-US" sz="900" dirty="0">
                <a:latin typeface="Courier"/>
                <a:cs typeface="Courier"/>
              </a:rPr>
              <a:t>              </a:t>
            </a:r>
            <a:r>
              <a:rPr lang="en-US" sz="900" dirty="0" smtClean="0">
                <a:latin typeface="Courier"/>
                <a:cs typeface="Courier"/>
              </a:rPr>
              <a:t>   &lt;</a:t>
            </a:r>
            <a:r>
              <a:rPr lang="en-US" sz="900" dirty="0">
                <a:latin typeface="Courier"/>
                <a:cs typeface="Courier"/>
              </a:rPr>
              <a:t>/</a:t>
            </a:r>
            <a:r>
              <a:rPr lang="en-US" sz="900" dirty="0" err="1">
                <a:latin typeface="Courier"/>
                <a:cs typeface="Courier"/>
              </a:rPr>
              <a:t>measurement_archive</a:t>
            </a:r>
            <a:r>
              <a:rPr lang="en-US" sz="900" dirty="0" smtClean="0">
                <a:latin typeface="Courier"/>
                <a:cs typeface="Courier"/>
              </a:rPr>
              <a:t>&gt;</a:t>
            </a:r>
          </a:p>
          <a:p>
            <a:pPr marL="400050" lvl="1" indent="0">
              <a:buNone/>
            </a:pPr>
            <a:r>
              <a:rPr lang="en-US" sz="900" dirty="0">
                <a:latin typeface="Courier"/>
                <a:cs typeface="Courier"/>
              </a:rPr>
              <a:t>		 	   &lt;</a:t>
            </a:r>
            <a:r>
              <a:rPr lang="en-US" sz="900" dirty="0" err="1">
                <a:latin typeface="Courier"/>
                <a:cs typeface="Courier"/>
              </a:rPr>
              <a:t>measurement_archive</a:t>
            </a:r>
            <a:r>
              <a:rPr lang="en-US" sz="900" dirty="0">
                <a:latin typeface="Courier"/>
                <a:cs typeface="Courier"/>
              </a:rPr>
              <a:t>&gt;</a:t>
            </a:r>
          </a:p>
          <a:p>
            <a:pPr marL="0" indent="0">
              <a:buNone/>
            </a:pPr>
            <a:r>
              <a:rPr lang="en-US" sz="900" dirty="0">
                <a:latin typeface="Courier"/>
                <a:cs typeface="Courier"/>
              </a:rPr>
              <a:t>                    type        </a:t>
            </a:r>
            <a:r>
              <a:rPr lang="en-US" sz="900" dirty="0" err="1">
                <a:latin typeface="Courier"/>
                <a:cs typeface="Courier"/>
              </a:rPr>
              <a:t>perfsonarbuoy</a:t>
            </a:r>
            <a:r>
              <a:rPr lang="en-US" sz="900" dirty="0" smtClean="0">
                <a:latin typeface="Courier"/>
                <a:cs typeface="Courier"/>
              </a:rPr>
              <a:t>/owamp</a:t>
            </a:r>
            <a:endParaRPr lang="en-US" sz="900" dirty="0">
              <a:latin typeface="Courier"/>
              <a:cs typeface="Courier"/>
            </a:endParaRPr>
          </a:p>
          <a:p>
            <a:pPr marL="0" indent="0">
              <a:buNone/>
            </a:pPr>
            <a:r>
              <a:rPr lang="en-US" sz="900" dirty="0">
                <a:latin typeface="Courier"/>
                <a:cs typeface="Courier"/>
              </a:rPr>
              <a:t>                    </a:t>
            </a:r>
            <a:r>
              <a:rPr lang="en-US" sz="900" dirty="0" err="1">
                <a:latin typeface="Courier"/>
                <a:cs typeface="Courier"/>
              </a:rPr>
              <a:t>read_url</a:t>
            </a:r>
            <a:r>
              <a:rPr lang="en-US" sz="900" dirty="0">
                <a:latin typeface="Courier"/>
                <a:cs typeface="Courier"/>
              </a:rPr>
              <a:t>    http://</a:t>
            </a:r>
            <a:r>
              <a:rPr lang="en-US" sz="900" dirty="0" err="1" smtClean="0">
                <a:latin typeface="Courier"/>
                <a:cs typeface="Courier"/>
              </a:rPr>
              <a:t>localhost</a:t>
            </a:r>
            <a:r>
              <a:rPr lang="en-US" sz="900" dirty="0" smtClean="0">
                <a:latin typeface="Courier"/>
                <a:cs typeface="Courier"/>
              </a:rPr>
              <a:t>/</a:t>
            </a:r>
            <a:r>
              <a:rPr lang="en-US" sz="900" dirty="0" err="1">
                <a:latin typeface="Courier"/>
                <a:cs typeface="Courier"/>
              </a:rPr>
              <a:t>esmond</a:t>
            </a:r>
            <a:r>
              <a:rPr lang="en-US" sz="900" dirty="0">
                <a:latin typeface="Courier"/>
                <a:cs typeface="Courier"/>
              </a:rPr>
              <a:t>/</a:t>
            </a:r>
            <a:r>
              <a:rPr lang="en-US" sz="900" dirty="0" err="1">
                <a:latin typeface="Courier"/>
                <a:cs typeface="Courier"/>
              </a:rPr>
              <a:t>perfsonar</a:t>
            </a:r>
            <a:r>
              <a:rPr lang="en-US" sz="900" dirty="0">
                <a:latin typeface="Courier"/>
                <a:cs typeface="Courier"/>
              </a:rPr>
              <a:t>/archive</a:t>
            </a:r>
          </a:p>
          <a:p>
            <a:pPr marL="0" indent="0">
              <a:buNone/>
            </a:pPr>
            <a:r>
              <a:rPr lang="en-US" sz="900" dirty="0">
                <a:latin typeface="Courier"/>
                <a:cs typeface="Courier"/>
              </a:rPr>
              <a:t>                    </a:t>
            </a:r>
            <a:r>
              <a:rPr lang="en-US" sz="900" dirty="0" err="1">
                <a:latin typeface="Courier"/>
                <a:cs typeface="Courier"/>
              </a:rPr>
              <a:t>write_url</a:t>
            </a:r>
            <a:r>
              <a:rPr lang="en-US" sz="900" dirty="0">
                <a:latin typeface="Courier"/>
                <a:cs typeface="Courier"/>
              </a:rPr>
              <a:t>   http://</a:t>
            </a:r>
            <a:r>
              <a:rPr lang="en-US" sz="900" dirty="0" err="1" smtClean="0">
                <a:latin typeface="Courier"/>
                <a:cs typeface="Courier"/>
              </a:rPr>
              <a:t>localhost</a:t>
            </a:r>
            <a:r>
              <a:rPr lang="en-US" sz="900" dirty="0" smtClean="0">
                <a:latin typeface="Courier"/>
                <a:cs typeface="Courier"/>
              </a:rPr>
              <a:t>/</a:t>
            </a:r>
            <a:r>
              <a:rPr lang="en-US" sz="900" dirty="0" err="1">
                <a:latin typeface="Courier"/>
                <a:cs typeface="Courier"/>
              </a:rPr>
              <a:t>esmond</a:t>
            </a:r>
            <a:r>
              <a:rPr lang="en-US" sz="900" dirty="0">
                <a:latin typeface="Courier"/>
                <a:cs typeface="Courier"/>
              </a:rPr>
              <a:t>/</a:t>
            </a:r>
            <a:r>
              <a:rPr lang="en-US" sz="900" dirty="0" err="1">
                <a:latin typeface="Courier"/>
                <a:cs typeface="Courier"/>
              </a:rPr>
              <a:t>perfsonar</a:t>
            </a:r>
            <a:r>
              <a:rPr lang="en-US" sz="900" dirty="0">
                <a:latin typeface="Courier"/>
                <a:cs typeface="Courier"/>
              </a:rPr>
              <a:t>/archive</a:t>
            </a:r>
          </a:p>
          <a:p>
            <a:pPr marL="0" indent="0">
              <a:buNone/>
            </a:pPr>
            <a:r>
              <a:rPr lang="en-US" sz="900" dirty="0">
                <a:latin typeface="Courier"/>
                <a:cs typeface="Courier"/>
              </a:rPr>
              <a:t>                 &lt;/</a:t>
            </a:r>
            <a:r>
              <a:rPr lang="en-US" sz="900" dirty="0" err="1">
                <a:latin typeface="Courier"/>
                <a:cs typeface="Courier"/>
              </a:rPr>
              <a:t>measurement_archive</a:t>
            </a:r>
            <a:r>
              <a:rPr lang="en-US" sz="900" dirty="0">
                <a:latin typeface="Courier"/>
                <a:cs typeface="Courier"/>
              </a:rPr>
              <a:t>&gt;</a:t>
            </a:r>
          </a:p>
          <a:p>
            <a:pPr marL="0" indent="0">
              <a:buNone/>
            </a:pPr>
            <a:r>
              <a:rPr lang="en-US" sz="900" dirty="0">
                <a:latin typeface="Courier"/>
                <a:cs typeface="Courier"/>
              </a:rPr>
              <a:t>              </a:t>
            </a:r>
            <a:r>
              <a:rPr lang="en-US" sz="900" dirty="0" smtClean="0">
                <a:latin typeface="Courier"/>
                <a:cs typeface="Courier"/>
              </a:rPr>
              <a:t>   &lt;</a:t>
            </a:r>
            <a:r>
              <a:rPr lang="en-US" sz="900" dirty="0" err="1">
                <a:latin typeface="Courier"/>
                <a:cs typeface="Courier"/>
              </a:rPr>
              <a:t>measurement_archive</a:t>
            </a:r>
            <a:r>
              <a:rPr lang="en-US" sz="900" dirty="0">
                <a:latin typeface="Courier"/>
                <a:cs typeface="Courier"/>
              </a:rPr>
              <a:t>&gt;</a:t>
            </a:r>
          </a:p>
          <a:p>
            <a:pPr marL="0" indent="0">
              <a:buNone/>
            </a:pPr>
            <a:r>
              <a:rPr lang="fr-FR" sz="900" dirty="0">
                <a:latin typeface="Courier"/>
                <a:cs typeface="Courier"/>
              </a:rPr>
              <a:t>                 </a:t>
            </a:r>
            <a:r>
              <a:rPr lang="fr-FR" sz="900" dirty="0" smtClean="0">
                <a:latin typeface="Courier"/>
                <a:cs typeface="Courier"/>
              </a:rPr>
              <a:t>   </a:t>
            </a:r>
            <a:r>
              <a:rPr lang="fr-FR" sz="900" dirty="0">
                <a:latin typeface="Courier"/>
                <a:cs typeface="Courier"/>
              </a:rPr>
              <a:t>type        traceroute</a:t>
            </a:r>
          </a:p>
          <a:p>
            <a:pPr marL="0" indent="0">
              <a:buNone/>
            </a:pPr>
            <a:r>
              <a:rPr lang="fr-FR" sz="900" dirty="0">
                <a:latin typeface="Courier"/>
                <a:cs typeface="Courier"/>
              </a:rPr>
              <a:t>                 </a:t>
            </a:r>
            <a:r>
              <a:rPr lang="fr-FR" sz="900" dirty="0" smtClean="0">
                <a:latin typeface="Courier"/>
                <a:cs typeface="Courier"/>
              </a:rPr>
              <a:t>   </a:t>
            </a:r>
            <a:r>
              <a:rPr lang="fr-FR" sz="900" dirty="0" err="1">
                <a:latin typeface="Courier"/>
                <a:cs typeface="Courier"/>
              </a:rPr>
              <a:t>read_url</a:t>
            </a:r>
            <a:r>
              <a:rPr lang="fr-FR" sz="900" dirty="0">
                <a:latin typeface="Courier"/>
                <a:cs typeface="Courier"/>
              </a:rPr>
              <a:t>    http:/</a:t>
            </a:r>
            <a:r>
              <a:rPr lang="fr-FR" sz="900" dirty="0" smtClean="0">
                <a:latin typeface="Courier"/>
                <a:cs typeface="Courier"/>
              </a:rPr>
              <a:t>/</a:t>
            </a:r>
            <a:r>
              <a:rPr lang="en-US" sz="900" dirty="0" err="1" smtClean="0">
                <a:latin typeface="Courier"/>
                <a:cs typeface="Courier"/>
              </a:rPr>
              <a:t>localhost</a:t>
            </a:r>
            <a:r>
              <a:rPr lang="fr-FR" sz="900" dirty="0" smtClean="0">
                <a:latin typeface="Courier"/>
                <a:cs typeface="Courier"/>
              </a:rPr>
              <a:t>/</a:t>
            </a:r>
            <a:r>
              <a:rPr lang="fr-FR" sz="900" dirty="0" err="1">
                <a:latin typeface="Courier"/>
                <a:cs typeface="Courier"/>
              </a:rPr>
              <a:t>esmond</a:t>
            </a:r>
            <a:r>
              <a:rPr lang="fr-FR" sz="900" dirty="0">
                <a:latin typeface="Courier"/>
                <a:cs typeface="Courier"/>
              </a:rPr>
              <a:t>/</a:t>
            </a:r>
            <a:r>
              <a:rPr lang="fr-FR" sz="900" dirty="0" err="1">
                <a:latin typeface="Courier"/>
                <a:cs typeface="Courier"/>
              </a:rPr>
              <a:t>perfsonar</a:t>
            </a:r>
            <a:r>
              <a:rPr lang="fr-FR" sz="900" dirty="0">
                <a:latin typeface="Courier"/>
                <a:cs typeface="Courier"/>
              </a:rPr>
              <a:t>/archive</a:t>
            </a:r>
          </a:p>
          <a:p>
            <a:pPr marL="0" indent="0">
              <a:buNone/>
            </a:pPr>
            <a:r>
              <a:rPr lang="fr-FR" sz="900" dirty="0">
                <a:latin typeface="Courier"/>
                <a:cs typeface="Courier"/>
              </a:rPr>
              <a:t>                 </a:t>
            </a:r>
            <a:r>
              <a:rPr lang="fr-FR" sz="900" dirty="0" smtClean="0">
                <a:latin typeface="Courier"/>
                <a:cs typeface="Courier"/>
              </a:rPr>
              <a:t>   </a:t>
            </a:r>
            <a:r>
              <a:rPr lang="fr-FR" sz="900" dirty="0" err="1">
                <a:latin typeface="Courier"/>
                <a:cs typeface="Courier"/>
              </a:rPr>
              <a:t>write_url</a:t>
            </a:r>
            <a:r>
              <a:rPr lang="fr-FR" sz="900" dirty="0">
                <a:latin typeface="Courier"/>
                <a:cs typeface="Courier"/>
              </a:rPr>
              <a:t>   http:/</a:t>
            </a:r>
            <a:r>
              <a:rPr lang="fr-FR" sz="900" dirty="0" smtClean="0">
                <a:latin typeface="Courier"/>
                <a:cs typeface="Courier"/>
              </a:rPr>
              <a:t>/</a:t>
            </a:r>
            <a:r>
              <a:rPr lang="en-US" sz="900" dirty="0" err="1" smtClean="0">
                <a:latin typeface="Courier"/>
                <a:cs typeface="Courier"/>
              </a:rPr>
              <a:t>localhost</a:t>
            </a:r>
            <a:r>
              <a:rPr lang="fr-FR" sz="900" dirty="0" smtClean="0">
                <a:latin typeface="Courier"/>
                <a:cs typeface="Courier"/>
              </a:rPr>
              <a:t>/</a:t>
            </a:r>
            <a:r>
              <a:rPr lang="fr-FR" sz="900" dirty="0" err="1">
                <a:latin typeface="Courier"/>
                <a:cs typeface="Courier"/>
              </a:rPr>
              <a:t>esmond</a:t>
            </a:r>
            <a:r>
              <a:rPr lang="fr-FR" sz="900" dirty="0">
                <a:latin typeface="Courier"/>
                <a:cs typeface="Courier"/>
              </a:rPr>
              <a:t>/</a:t>
            </a:r>
            <a:r>
              <a:rPr lang="fr-FR" sz="900" dirty="0" err="1">
                <a:latin typeface="Courier"/>
                <a:cs typeface="Courier"/>
              </a:rPr>
              <a:t>perfsonar</a:t>
            </a:r>
            <a:r>
              <a:rPr lang="fr-FR" sz="900" dirty="0">
                <a:latin typeface="Courier"/>
                <a:cs typeface="Courier"/>
              </a:rPr>
              <a:t>/archive</a:t>
            </a:r>
          </a:p>
          <a:p>
            <a:pPr marL="0" indent="0">
              <a:buNone/>
            </a:pPr>
            <a:r>
              <a:rPr lang="en-US" sz="900" dirty="0">
                <a:latin typeface="Courier"/>
                <a:cs typeface="Courier"/>
              </a:rPr>
              <a:t>              </a:t>
            </a:r>
            <a:r>
              <a:rPr lang="en-US" sz="900" dirty="0" smtClean="0">
                <a:latin typeface="Courier"/>
                <a:cs typeface="Courier"/>
              </a:rPr>
              <a:t>   &lt;</a:t>
            </a:r>
            <a:r>
              <a:rPr lang="en-US" sz="900" dirty="0">
                <a:latin typeface="Courier"/>
                <a:cs typeface="Courier"/>
              </a:rPr>
              <a:t>/</a:t>
            </a:r>
            <a:r>
              <a:rPr lang="en-US" sz="900" dirty="0" err="1">
                <a:latin typeface="Courier"/>
                <a:cs typeface="Courier"/>
              </a:rPr>
              <a:t>measurement_archive</a:t>
            </a:r>
            <a:r>
              <a:rPr lang="en-US" sz="900" dirty="0" smtClean="0">
                <a:latin typeface="Courier"/>
                <a:cs typeface="Courier"/>
              </a:rPr>
              <a:t>&gt;</a:t>
            </a:r>
          </a:p>
          <a:p>
            <a:pPr marL="0" indent="0">
              <a:buNone/>
            </a:pPr>
            <a:r>
              <a:rPr lang="en-US" sz="900" dirty="0" smtClean="0">
                <a:latin typeface="Courier"/>
                <a:cs typeface="Courier"/>
              </a:rPr>
              <a:t>              </a:t>
            </a:r>
            <a:r>
              <a:rPr lang="en-US" sz="900" dirty="0">
                <a:latin typeface="Courier"/>
                <a:cs typeface="Courier"/>
              </a:rPr>
              <a:t>&lt;/host&gt;</a:t>
            </a:r>
          </a:p>
          <a:p>
            <a:pPr marL="400050" lvl="1" indent="0">
              <a:buNone/>
            </a:pPr>
            <a:r>
              <a:rPr lang="en-US" sz="900" dirty="0">
                <a:latin typeface="Courier"/>
                <a:cs typeface="Courier"/>
              </a:rPr>
              <a:t>    </a:t>
            </a:r>
            <a:r>
              <a:rPr lang="en-US" sz="900" dirty="0" smtClean="0">
                <a:latin typeface="Courier"/>
                <a:cs typeface="Courier"/>
              </a:rPr>
              <a:t>&lt;</a:t>
            </a:r>
            <a:r>
              <a:rPr lang="en-US" sz="900" dirty="0">
                <a:latin typeface="Courier"/>
                <a:cs typeface="Courier"/>
              </a:rPr>
              <a:t>site&gt;</a:t>
            </a:r>
          </a:p>
          <a:p>
            <a:pPr marL="400050" lvl="1" indent="0">
              <a:buNone/>
            </a:pPr>
            <a:r>
              <a:rPr lang="en-US" sz="900" dirty="0" smtClean="0">
                <a:latin typeface="Courier"/>
                <a:cs typeface="Courier"/>
              </a:rPr>
              <a:t>&lt;</a:t>
            </a:r>
            <a:r>
              <a:rPr lang="en-US" sz="900" dirty="0">
                <a:latin typeface="Courier"/>
                <a:cs typeface="Courier"/>
              </a:rPr>
              <a:t>/organization&gt;</a:t>
            </a:r>
          </a:p>
          <a:p>
            <a:pPr marL="857250" lvl="2" indent="0">
              <a:buNone/>
            </a:pPr>
            <a:endParaRPr lang="en-US" sz="900" dirty="0" smtClean="0">
              <a:latin typeface="Courier"/>
              <a:cs typeface="Courier"/>
            </a:endParaRP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15</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720806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Host Definition</a:t>
            </a:r>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Organization:</a:t>
            </a:r>
          </a:p>
          <a:p>
            <a:pPr lvl="1"/>
            <a:r>
              <a:rPr lang="en-US" sz="2000" dirty="0" smtClean="0"/>
              <a:t>Reserved for broad category (e.g. ESnet is an org that has multiple sites, and multiple hosts per site)</a:t>
            </a:r>
          </a:p>
          <a:p>
            <a:r>
              <a:rPr lang="en-US" sz="2400" dirty="0" smtClean="0"/>
              <a:t>Site:</a:t>
            </a:r>
          </a:p>
          <a:p>
            <a:pPr lvl="1"/>
            <a:r>
              <a:rPr lang="en-US" sz="2000" dirty="0" smtClean="0"/>
              <a:t>Slightly more focused (e.g. ‘Denver’ may have 4 hosts)</a:t>
            </a:r>
          </a:p>
          <a:p>
            <a:r>
              <a:rPr lang="en-US" sz="2400" dirty="0" smtClean="0"/>
              <a:t>Host:</a:t>
            </a:r>
          </a:p>
          <a:p>
            <a:pPr lvl="1"/>
            <a:r>
              <a:rPr lang="en-US" sz="2000" dirty="0" smtClean="0"/>
              <a:t>Specific host running a measurement tool (or more than 1)</a:t>
            </a: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16</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7074702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Test Specification</a:t>
            </a:r>
            <a:endParaRPr lang="en-US" sz="4000" dirty="0"/>
          </a:p>
        </p:txBody>
      </p:sp>
      <p:sp>
        <p:nvSpPr>
          <p:cNvPr id="3" name="Content Placeholder 2"/>
          <p:cNvSpPr>
            <a:spLocks noGrp="1"/>
          </p:cNvSpPr>
          <p:nvPr>
            <p:ph idx="1"/>
          </p:nvPr>
        </p:nvSpPr>
        <p:spPr>
          <a:xfrm>
            <a:off x="457200" y="939801"/>
            <a:ext cx="8481248" cy="3590143"/>
          </a:xfrm>
        </p:spPr>
        <p:txBody>
          <a:bodyPr>
            <a:noAutofit/>
          </a:bodyPr>
          <a:lstStyle/>
          <a:p>
            <a:pPr marL="0" indent="0">
              <a:buNone/>
            </a:pPr>
            <a:r>
              <a:rPr lang="en-US" sz="1800" dirty="0">
                <a:latin typeface="Courier"/>
                <a:cs typeface="Courier"/>
              </a:rPr>
              <a:t>&lt;</a:t>
            </a:r>
            <a:r>
              <a:rPr lang="en-US" sz="1800" dirty="0" err="1">
                <a:latin typeface="Courier"/>
                <a:cs typeface="Courier"/>
              </a:rPr>
              <a:t>test_spec</a:t>
            </a:r>
            <a:r>
              <a:rPr lang="en-US" sz="1800" dirty="0">
                <a:latin typeface="Courier"/>
                <a:cs typeface="Courier"/>
              </a:rPr>
              <a:t> </a:t>
            </a:r>
            <a:r>
              <a:rPr lang="en-US" sz="1800" dirty="0" smtClean="0">
                <a:latin typeface="Courier"/>
                <a:cs typeface="Courier"/>
              </a:rPr>
              <a:t>bwctl_test_iperf_30min&gt;</a:t>
            </a:r>
            <a:endParaRPr lang="en-US" sz="1800" dirty="0">
              <a:latin typeface="Courier"/>
              <a:cs typeface="Courier"/>
            </a:endParaRPr>
          </a:p>
          <a:p>
            <a:pPr marL="0" indent="0">
              <a:buNone/>
            </a:pPr>
            <a:r>
              <a:rPr lang="en-US" sz="1800" dirty="0">
                <a:latin typeface="Courier"/>
                <a:cs typeface="Courier"/>
              </a:rPr>
              <a:t>  type              </a:t>
            </a:r>
            <a:r>
              <a:rPr lang="en-US" sz="1800" dirty="0" err="1">
                <a:latin typeface="Courier"/>
                <a:cs typeface="Courier"/>
              </a:rPr>
              <a:t>perfsonarbuoy</a:t>
            </a:r>
            <a:r>
              <a:rPr lang="en-US" sz="1800" dirty="0" smtClean="0">
                <a:latin typeface="Courier"/>
                <a:cs typeface="Courier"/>
              </a:rPr>
              <a:t>/</a:t>
            </a:r>
          </a:p>
          <a:p>
            <a:pPr marL="0" indent="0">
              <a:buNone/>
            </a:pPr>
            <a:r>
              <a:rPr lang="en-US" sz="1800" dirty="0" smtClean="0">
                <a:latin typeface="Courier"/>
                <a:cs typeface="Courier"/>
              </a:rPr>
              <a:t>  </a:t>
            </a:r>
            <a:r>
              <a:rPr lang="en-US" sz="1800" dirty="0">
                <a:latin typeface="Courier"/>
                <a:cs typeface="Courier"/>
              </a:rPr>
              <a:t>tool              bwctl/iperf3         # Use '</a:t>
            </a:r>
            <a:r>
              <a:rPr lang="en-US" sz="1800" dirty="0" smtClean="0">
                <a:latin typeface="Courier"/>
                <a:cs typeface="Courier"/>
              </a:rPr>
              <a:t>iperf3’     </a:t>
            </a:r>
          </a:p>
          <a:p>
            <a:pPr marL="0" indent="0">
              <a:buNone/>
            </a:pPr>
            <a:r>
              <a:rPr lang="en-US" sz="1800" dirty="0">
                <a:latin typeface="Courier"/>
                <a:cs typeface="Courier"/>
              </a:rPr>
              <a:t> </a:t>
            </a:r>
            <a:r>
              <a:rPr lang="en-US" sz="1800" dirty="0" smtClean="0">
                <a:latin typeface="Courier"/>
                <a:cs typeface="Courier"/>
              </a:rPr>
              <a:t> protocol          </a:t>
            </a:r>
            <a:r>
              <a:rPr lang="en-US" sz="1800" dirty="0" err="1">
                <a:latin typeface="Courier"/>
                <a:cs typeface="Courier"/>
              </a:rPr>
              <a:t>tcp</a:t>
            </a:r>
            <a:r>
              <a:rPr lang="en-US" sz="1800" dirty="0">
                <a:latin typeface="Courier"/>
                <a:cs typeface="Courier"/>
              </a:rPr>
              <a:t>             </a:t>
            </a:r>
            <a:r>
              <a:rPr lang="en-US" sz="1800" dirty="0" smtClean="0">
                <a:latin typeface="Courier"/>
                <a:cs typeface="Courier"/>
              </a:rPr>
              <a:t> </a:t>
            </a:r>
            <a:r>
              <a:rPr lang="en-US" sz="1800" dirty="0">
                <a:latin typeface="Courier"/>
                <a:cs typeface="Courier"/>
              </a:rPr>
              <a:t># Run a TCP </a:t>
            </a:r>
            <a:r>
              <a:rPr lang="en-US" sz="1800" dirty="0" smtClean="0">
                <a:latin typeface="Courier"/>
                <a:cs typeface="Courier"/>
              </a:rPr>
              <a:t>test</a:t>
            </a:r>
            <a:endParaRPr lang="en-US" sz="1800" dirty="0">
              <a:latin typeface="Courier"/>
              <a:cs typeface="Courier"/>
            </a:endParaRPr>
          </a:p>
          <a:p>
            <a:pPr marL="0" indent="0">
              <a:buNone/>
            </a:pPr>
            <a:r>
              <a:rPr lang="en-US" sz="1800" dirty="0">
                <a:latin typeface="Courier"/>
                <a:cs typeface="Courier"/>
              </a:rPr>
              <a:t>  interval          </a:t>
            </a:r>
            <a:r>
              <a:rPr lang="en-US" sz="1800" dirty="0" smtClean="0">
                <a:latin typeface="Courier"/>
                <a:cs typeface="Courier"/>
              </a:rPr>
              <a:t>1800				# run every 30 min</a:t>
            </a:r>
            <a:endParaRPr lang="en-US" sz="1800" dirty="0">
              <a:latin typeface="Courier"/>
              <a:cs typeface="Courier"/>
            </a:endParaRPr>
          </a:p>
          <a:p>
            <a:pPr marL="0" indent="0">
              <a:buNone/>
            </a:pPr>
            <a:r>
              <a:rPr lang="en-US" sz="1800" dirty="0">
                <a:latin typeface="Courier"/>
                <a:cs typeface="Courier"/>
              </a:rPr>
              <a:t>  duration          20               </a:t>
            </a:r>
            <a:r>
              <a:rPr lang="en-US" sz="1800" dirty="0" smtClean="0">
                <a:latin typeface="Courier"/>
                <a:cs typeface="Courier"/>
              </a:rPr>
              <a:t># </a:t>
            </a:r>
            <a:r>
              <a:rPr lang="en-US" sz="1800" dirty="0">
                <a:latin typeface="Courier"/>
                <a:cs typeface="Courier"/>
              </a:rPr>
              <a:t>Perform a </a:t>
            </a:r>
            <a:r>
              <a:rPr lang="en-US" sz="1800" dirty="0" smtClean="0">
                <a:latin typeface="Courier"/>
                <a:cs typeface="Courier"/>
              </a:rPr>
              <a:t>20sec test</a:t>
            </a:r>
            <a:endParaRPr lang="en-US" sz="1800" dirty="0">
              <a:latin typeface="Courier"/>
              <a:cs typeface="Courier"/>
            </a:endParaRPr>
          </a:p>
          <a:p>
            <a:pPr marL="0" indent="0">
              <a:buNone/>
            </a:pPr>
            <a:r>
              <a:rPr lang="en-US" sz="1800" dirty="0">
                <a:latin typeface="Courier"/>
                <a:cs typeface="Courier"/>
              </a:rPr>
              <a:t>  </a:t>
            </a:r>
            <a:r>
              <a:rPr lang="en-US" sz="1800" dirty="0" err="1">
                <a:latin typeface="Courier"/>
                <a:cs typeface="Courier"/>
              </a:rPr>
              <a:t>force_bidirectional</a:t>
            </a:r>
            <a:r>
              <a:rPr lang="en-US" sz="1800" dirty="0">
                <a:latin typeface="Courier"/>
                <a:cs typeface="Courier"/>
              </a:rPr>
              <a:t> 1              </a:t>
            </a:r>
            <a:r>
              <a:rPr lang="en-US" sz="1800" dirty="0" smtClean="0">
                <a:latin typeface="Courier"/>
                <a:cs typeface="Courier"/>
              </a:rPr>
              <a:t># </a:t>
            </a:r>
            <a:r>
              <a:rPr lang="en-US" sz="1800" dirty="0">
                <a:latin typeface="Courier"/>
                <a:cs typeface="Courier"/>
              </a:rPr>
              <a:t>do bidirectional test</a:t>
            </a:r>
          </a:p>
          <a:p>
            <a:pPr marL="0" indent="0">
              <a:buNone/>
            </a:pPr>
            <a:r>
              <a:rPr lang="en-US" sz="1800" dirty="0">
                <a:latin typeface="Courier"/>
                <a:cs typeface="Courier"/>
              </a:rPr>
              <a:t>  </a:t>
            </a:r>
            <a:r>
              <a:rPr lang="en-US" sz="1800" dirty="0" err="1">
                <a:latin typeface="Courier"/>
                <a:cs typeface="Courier"/>
              </a:rPr>
              <a:t>random_start_percentage</a:t>
            </a:r>
            <a:r>
              <a:rPr lang="en-US" sz="1800" dirty="0">
                <a:latin typeface="Courier"/>
                <a:cs typeface="Courier"/>
              </a:rPr>
              <a:t> 10          </a:t>
            </a:r>
            <a:r>
              <a:rPr lang="en-US" sz="1800" dirty="0" smtClean="0">
                <a:latin typeface="Courier"/>
                <a:cs typeface="Courier"/>
              </a:rPr>
              <a:t># </a:t>
            </a:r>
            <a:r>
              <a:rPr lang="en-US" sz="1800" dirty="0">
                <a:latin typeface="Courier"/>
                <a:cs typeface="Courier"/>
              </a:rPr>
              <a:t>randomize start time</a:t>
            </a:r>
          </a:p>
          <a:p>
            <a:pPr marL="0" indent="0">
              <a:buNone/>
            </a:pPr>
            <a:r>
              <a:rPr lang="en-US" sz="1800" dirty="0">
                <a:latin typeface="Courier"/>
                <a:cs typeface="Courier"/>
              </a:rPr>
              <a:t>  </a:t>
            </a:r>
            <a:r>
              <a:rPr lang="en-US" sz="1800" dirty="0" err="1">
                <a:latin typeface="Courier"/>
                <a:cs typeface="Courier"/>
              </a:rPr>
              <a:t>omit_interval</a:t>
            </a:r>
            <a:r>
              <a:rPr lang="en-US" sz="1800" dirty="0">
                <a:latin typeface="Courier"/>
                <a:cs typeface="Courier"/>
              </a:rPr>
              <a:t>     5                 </a:t>
            </a:r>
            <a:r>
              <a:rPr lang="en-US" sz="1800" dirty="0" smtClean="0">
                <a:latin typeface="Courier"/>
                <a:cs typeface="Courier"/>
              </a:rPr>
              <a:t># </a:t>
            </a:r>
            <a:r>
              <a:rPr lang="en-US" sz="1800" dirty="0">
                <a:latin typeface="Courier"/>
                <a:cs typeface="Courier"/>
              </a:rPr>
              <a:t>ignore first </a:t>
            </a:r>
            <a:r>
              <a:rPr lang="en-US" sz="1800" dirty="0" smtClean="0">
                <a:latin typeface="Courier"/>
                <a:cs typeface="Courier"/>
              </a:rPr>
              <a:t>5 sec</a:t>
            </a:r>
            <a:endParaRPr lang="en-US" sz="1800" dirty="0">
              <a:latin typeface="Courier"/>
              <a:cs typeface="Courier"/>
            </a:endParaRPr>
          </a:p>
          <a:p>
            <a:pPr marL="0" indent="0">
              <a:buNone/>
            </a:pPr>
            <a:r>
              <a:rPr lang="en-US" sz="1800" dirty="0">
                <a:latin typeface="Courier"/>
                <a:cs typeface="Courier"/>
              </a:rPr>
              <a:t>&lt;/</a:t>
            </a:r>
            <a:r>
              <a:rPr lang="en-US" sz="1800" dirty="0" err="1">
                <a:latin typeface="Courier"/>
                <a:cs typeface="Courier"/>
              </a:rPr>
              <a:t>test_spec</a:t>
            </a:r>
            <a:r>
              <a:rPr lang="en-US" sz="1800" dirty="0">
                <a:latin typeface="Courier"/>
                <a:cs typeface="Courier"/>
              </a:rPr>
              <a:t>&gt;</a:t>
            </a:r>
          </a:p>
          <a:p>
            <a:pPr marL="457200" lvl="1" indent="0">
              <a:buNone/>
            </a:pPr>
            <a:endParaRPr lang="en-US" sz="1800" dirty="0" smtClean="0">
              <a:latin typeface="Courier"/>
              <a:cs typeface="Courier"/>
            </a:endParaRP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17</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544128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Test Specification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BWCTL/OWAMP/</a:t>
            </a:r>
            <a:r>
              <a:rPr lang="en-US" sz="2400" dirty="0" err="1" smtClean="0"/>
              <a:t>Traceroute</a:t>
            </a:r>
            <a:r>
              <a:rPr lang="en-US" sz="2400" dirty="0" smtClean="0"/>
              <a:t> specification</a:t>
            </a:r>
          </a:p>
          <a:p>
            <a:r>
              <a:rPr lang="en-US" sz="2400" dirty="0" smtClean="0"/>
              <a:t>Tells how often, how long, any other special parameters</a:t>
            </a:r>
          </a:p>
          <a:p>
            <a:r>
              <a:rPr lang="en-US" sz="2400" dirty="0" smtClean="0"/>
              <a:t>Its common to have many of these – allows you to run more specific tests for different groups of hosts</a:t>
            </a:r>
          </a:p>
          <a:p>
            <a:endParaRPr lang="en-US" sz="2400" dirty="0"/>
          </a:p>
          <a:p>
            <a:r>
              <a:rPr lang="en-US" sz="2400" dirty="0"/>
              <a:t>See: </a:t>
            </a:r>
            <a:r>
              <a:rPr lang="en-US" sz="2400" dirty="0">
                <a:hlinkClick r:id="rId2"/>
              </a:rPr>
              <a:t>http://docs.perfsonar.net/</a:t>
            </a:r>
            <a:r>
              <a:rPr lang="en-US" sz="2400" dirty="0" smtClean="0">
                <a:hlinkClick r:id="rId2"/>
              </a:rPr>
              <a:t>multi_server_config.html</a:t>
            </a:r>
            <a:r>
              <a:rPr lang="en-US" sz="2400" dirty="0" smtClean="0"/>
              <a:t> </a:t>
            </a:r>
            <a:endParaRPr lang="en-US" sz="2000" dirty="0" smtClean="0"/>
          </a:p>
          <a:p>
            <a:pPr lvl="1"/>
            <a:endParaRPr lang="en-US" sz="2000"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18</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7422014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Group Definition</a:t>
            </a:r>
            <a:endParaRPr lang="en-US" sz="4000" dirty="0"/>
          </a:p>
        </p:txBody>
      </p:sp>
      <p:sp>
        <p:nvSpPr>
          <p:cNvPr id="3" name="Content Placeholder 2"/>
          <p:cNvSpPr>
            <a:spLocks noGrp="1"/>
          </p:cNvSpPr>
          <p:nvPr>
            <p:ph idx="1"/>
          </p:nvPr>
        </p:nvSpPr>
        <p:spPr>
          <a:xfrm>
            <a:off x="457200" y="927101"/>
            <a:ext cx="8229600" cy="3390899"/>
          </a:xfrm>
        </p:spPr>
        <p:txBody>
          <a:bodyPr>
            <a:noAutofit/>
          </a:bodyPr>
          <a:lstStyle/>
          <a:p>
            <a:pPr marL="0" indent="0">
              <a:buNone/>
            </a:pPr>
            <a:r>
              <a:rPr lang="en-US" sz="1800" dirty="0" smtClean="0">
                <a:latin typeface="Courier"/>
                <a:cs typeface="Courier"/>
              </a:rPr>
              <a:t>&lt;</a:t>
            </a:r>
            <a:r>
              <a:rPr lang="en-US" sz="1800" dirty="0">
                <a:latin typeface="Courier"/>
                <a:cs typeface="Courier"/>
              </a:rPr>
              <a:t>group </a:t>
            </a:r>
            <a:r>
              <a:rPr lang="en-US" sz="1800" dirty="0" err="1">
                <a:latin typeface="Courier"/>
                <a:cs typeface="Courier"/>
              </a:rPr>
              <a:t>oin_bwctl_disjoint</a:t>
            </a:r>
            <a:r>
              <a:rPr lang="en-US" sz="1800" dirty="0">
                <a:latin typeface="Courier"/>
                <a:cs typeface="Courier"/>
              </a:rPr>
              <a:t>&gt;</a:t>
            </a:r>
          </a:p>
          <a:p>
            <a:pPr marL="0" indent="0">
              <a:buNone/>
            </a:pPr>
            <a:r>
              <a:rPr lang="en-US" sz="1800" b="1" dirty="0">
                <a:solidFill>
                  <a:srgbClr val="FF0000"/>
                </a:solidFill>
                <a:latin typeface="Courier"/>
                <a:cs typeface="Courier"/>
              </a:rPr>
              <a:t>    type       disjoint</a:t>
            </a:r>
          </a:p>
          <a:p>
            <a:pPr marL="0" indent="0">
              <a:buNone/>
            </a:pPr>
            <a:endParaRPr lang="en-US" sz="1800" dirty="0">
              <a:latin typeface="Courier"/>
              <a:cs typeface="Courier"/>
            </a:endParaRPr>
          </a:p>
          <a:p>
            <a:pPr marL="0" indent="0">
              <a:buNone/>
            </a:pPr>
            <a:r>
              <a:rPr lang="en-US" sz="1800" b="1" dirty="0">
                <a:solidFill>
                  <a:srgbClr val="FF0000"/>
                </a:solidFill>
                <a:latin typeface="Courier"/>
                <a:cs typeface="Courier"/>
              </a:rPr>
              <a:t>    </a:t>
            </a:r>
            <a:r>
              <a:rPr lang="en-US" sz="1800" b="1" dirty="0" err="1">
                <a:solidFill>
                  <a:srgbClr val="FF0000"/>
                </a:solidFill>
                <a:latin typeface="Courier"/>
                <a:cs typeface="Courier"/>
              </a:rPr>
              <a:t>b_member</a:t>
            </a:r>
            <a:r>
              <a:rPr lang="en-US" sz="1800" b="1" dirty="0">
                <a:solidFill>
                  <a:srgbClr val="FF0000"/>
                </a:solidFill>
                <a:latin typeface="Courier"/>
                <a:cs typeface="Courier"/>
              </a:rPr>
              <a:t>   172.31.1.21</a:t>
            </a:r>
          </a:p>
          <a:p>
            <a:pPr marL="0" indent="0">
              <a:buNone/>
            </a:pPr>
            <a:endParaRPr lang="en-US" sz="1800" b="1" dirty="0">
              <a:solidFill>
                <a:srgbClr val="FF0000"/>
              </a:solidFill>
              <a:latin typeface="Courier"/>
              <a:cs typeface="Courier"/>
            </a:endParaRPr>
          </a:p>
          <a:p>
            <a:pPr marL="0" indent="0">
              <a:buNone/>
            </a:pPr>
            <a:r>
              <a:rPr lang="en-US" sz="1800" b="1" dirty="0">
                <a:solidFill>
                  <a:srgbClr val="FF0000"/>
                </a:solidFill>
                <a:latin typeface="Courier"/>
                <a:cs typeface="Courier"/>
              </a:rPr>
              <a:t>    </a:t>
            </a:r>
            <a:r>
              <a:rPr lang="en-US" sz="1800" b="1" dirty="0" err="1">
                <a:solidFill>
                  <a:srgbClr val="FF0000"/>
                </a:solidFill>
                <a:latin typeface="Courier"/>
                <a:cs typeface="Courier"/>
              </a:rPr>
              <a:t>a_member</a:t>
            </a:r>
            <a:r>
              <a:rPr lang="en-US" sz="1800" b="1" dirty="0">
                <a:solidFill>
                  <a:srgbClr val="FF0000"/>
                </a:solidFill>
                <a:latin typeface="Courier"/>
                <a:cs typeface="Courier"/>
              </a:rPr>
              <a:t>   172.31.2.21</a:t>
            </a:r>
          </a:p>
          <a:p>
            <a:pPr marL="0" indent="0">
              <a:buNone/>
            </a:pPr>
            <a:r>
              <a:rPr lang="en-US" sz="1800" dirty="0">
                <a:latin typeface="Courier"/>
                <a:cs typeface="Courier"/>
              </a:rPr>
              <a:t>    </a:t>
            </a:r>
            <a:r>
              <a:rPr lang="en-US" sz="1800" dirty="0" err="1">
                <a:latin typeface="Courier"/>
                <a:cs typeface="Courier"/>
              </a:rPr>
              <a:t>a_member</a:t>
            </a:r>
            <a:r>
              <a:rPr lang="en-US" sz="1800" dirty="0">
                <a:latin typeface="Courier"/>
                <a:cs typeface="Courier"/>
              </a:rPr>
              <a:t>   </a:t>
            </a:r>
            <a:r>
              <a:rPr lang="en-US" sz="1800" dirty="0" smtClean="0">
                <a:latin typeface="Courier"/>
                <a:cs typeface="Courier"/>
              </a:rPr>
              <a:t>172.31.3.21</a:t>
            </a:r>
          </a:p>
          <a:p>
            <a:pPr marL="0" indent="0">
              <a:buNone/>
            </a:pPr>
            <a:r>
              <a:rPr lang="en-US" sz="1800" dirty="0">
                <a:latin typeface="Courier"/>
                <a:cs typeface="Courier"/>
              </a:rPr>
              <a:t> </a:t>
            </a:r>
            <a:r>
              <a:rPr lang="en-US" sz="1800" dirty="0" smtClean="0">
                <a:latin typeface="Courier"/>
                <a:cs typeface="Courier"/>
              </a:rPr>
              <a:t>   …</a:t>
            </a:r>
          </a:p>
          <a:p>
            <a:pPr marL="0" indent="0">
              <a:buNone/>
            </a:pPr>
            <a:r>
              <a:rPr lang="en-US" sz="1800" dirty="0">
                <a:latin typeface="Courier"/>
                <a:cs typeface="Courier"/>
              </a:rPr>
              <a:t>  </a:t>
            </a:r>
            <a:r>
              <a:rPr lang="en-US" sz="1800" dirty="0" smtClean="0">
                <a:latin typeface="Courier"/>
                <a:cs typeface="Courier"/>
              </a:rPr>
              <a:t>  </a:t>
            </a:r>
            <a:r>
              <a:rPr lang="en-US" sz="1800" dirty="0" err="1" smtClean="0">
                <a:latin typeface="Courier"/>
                <a:cs typeface="Courier"/>
              </a:rPr>
              <a:t>a_member</a:t>
            </a:r>
            <a:r>
              <a:rPr lang="en-US" sz="1800" dirty="0" smtClean="0">
                <a:latin typeface="Courier"/>
                <a:cs typeface="Courier"/>
              </a:rPr>
              <a:t>   </a:t>
            </a:r>
            <a:r>
              <a:rPr lang="en-US" sz="1800" dirty="0">
                <a:latin typeface="Courier"/>
                <a:cs typeface="Courier"/>
              </a:rPr>
              <a:t>172.31.40.21</a:t>
            </a:r>
          </a:p>
          <a:p>
            <a:pPr marL="0" indent="0">
              <a:buNone/>
            </a:pPr>
            <a:endParaRPr lang="en-US" sz="1800" dirty="0">
              <a:latin typeface="Courier"/>
              <a:cs typeface="Courier"/>
            </a:endParaRPr>
          </a:p>
          <a:p>
            <a:pPr marL="0" indent="0">
              <a:buNone/>
            </a:pPr>
            <a:r>
              <a:rPr lang="en-US" sz="1800" dirty="0">
                <a:latin typeface="Courier"/>
                <a:cs typeface="Courier"/>
              </a:rPr>
              <a:t>&lt;/group&gt;</a:t>
            </a:r>
            <a:endParaRPr lang="en-US" sz="1800" dirty="0" smtClean="0">
              <a:latin typeface="Courier"/>
              <a:cs typeface="Courier"/>
            </a:endParaRP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19</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8387861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fontScale="70000" lnSpcReduction="20000"/>
          </a:bodyPr>
          <a:lstStyle/>
          <a:p>
            <a:r>
              <a:rPr lang="en-US" dirty="0"/>
              <a:t>We can’t wait for users to report problems and then fix them (soft failures can go unreported for years!)</a:t>
            </a:r>
          </a:p>
          <a:p>
            <a:pPr>
              <a:defRPr/>
            </a:pPr>
            <a:r>
              <a:rPr lang="en-US" dirty="0" smtClean="0"/>
              <a:t>Things just break sometimes</a:t>
            </a:r>
          </a:p>
          <a:p>
            <a:pPr lvl="1">
              <a:defRPr/>
            </a:pPr>
            <a:r>
              <a:rPr lang="en-US" dirty="0" smtClean="0"/>
              <a:t>Failing optics</a:t>
            </a:r>
          </a:p>
          <a:p>
            <a:pPr lvl="1">
              <a:defRPr/>
            </a:pPr>
            <a:r>
              <a:rPr lang="en-US" dirty="0" smtClean="0"/>
              <a:t>Somebody messed around in a patch panel and kinked a fiber</a:t>
            </a:r>
          </a:p>
          <a:p>
            <a:pPr lvl="1">
              <a:defRPr/>
            </a:pPr>
            <a:r>
              <a:rPr lang="en-US" dirty="0" smtClean="0"/>
              <a:t>Hardware goes bad</a:t>
            </a:r>
          </a:p>
          <a:p>
            <a:pPr>
              <a:defRPr/>
            </a:pPr>
            <a:r>
              <a:rPr lang="en-US" dirty="0" smtClean="0"/>
              <a:t>Problems that get fixed have a way of coming back</a:t>
            </a:r>
          </a:p>
          <a:p>
            <a:pPr lvl="1">
              <a:defRPr/>
            </a:pPr>
            <a:r>
              <a:rPr lang="en-US" dirty="0" smtClean="0"/>
              <a:t>System defaults come back after hardware/software upgrades</a:t>
            </a:r>
          </a:p>
          <a:p>
            <a:pPr lvl="1">
              <a:defRPr/>
            </a:pPr>
            <a:r>
              <a:rPr lang="en-US" dirty="0" smtClean="0"/>
              <a:t>New employees may not know why the previous employee set things up a certain way and back out fixes</a:t>
            </a:r>
          </a:p>
          <a:p>
            <a:pPr>
              <a:defRPr/>
            </a:pPr>
            <a:r>
              <a:rPr lang="en-US" dirty="0" smtClean="0"/>
              <a:t>Important to continually collect, archive, and alert on active throughput test results</a:t>
            </a:r>
          </a:p>
        </p:txBody>
      </p:sp>
      <p:sp>
        <p:nvSpPr>
          <p:cNvPr id="7" name="Title 1"/>
          <p:cNvSpPr>
            <a:spLocks noGrp="1"/>
          </p:cNvSpPr>
          <p:nvPr>
            <p:ph type="title"/>
          </p:nvPr>
        </p:nvSpPr>
        <p:spPr>
          <a:xfrm>
            <a:off x="0" y="205979"/>
            <a:ext cx="9144000" cy="857250"/>
          </a:xfrm>
        </p:spPr>
        <p:txBody>
          <a:bodyPr>
            <a:normAutofit/>
          </a:bodyPr>
          <a:lstStyle/>
          <a:p>
            <a:r>
              <a:rPr lang="en-US" sz="4000" dirty="0" smtClean="0"/>
              <a:t>Importance of Regular Testing</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2175159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Group Definition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Groups a set of hosts into a logical unit.</a:t>
            </a:r>
          </a:p>
          <a:p>
            <a:r>
              <a:rPr lang="en-US" sz="2400" dirty="0" smtClean="0"/>
              <a:t>Does not tie them to a test set (yet)</a:t>
            </a:r>
          </a:p>
          <a:p>
            <a:r>
              <a:rPr lang="en-US" sz="2400" dirty="0" smtClean="0"/>
              <a:t>In the disjoint mesh, you have </a:t>
            </a:r>
            <a:r>
              <a:rPr lang="en-US" sz="2400" dirty="0" err="1" smtClean="0"/>
              <a:t>a_members</a:t>
            </a:r>
            <a:r>
              <a:rPr lang="en-US" sz="2400" dirty="0" smtClean="0"/>
              <a:t> (hosts that are not running the mesh – e.g. beacons) and </a:t>
            </a:r>
            <a:r>
              <a:rPr lang="en-US" sz="2400" dirty="0" err="1" smtClean="0"/>
              <a:t>b_members</a:t>
            </a:r>
            <a:r>
              <a:rPr lang="en-US" sz="2400" dirty="0" smtClean="0"/>
              <a:t> (hosts that are running the mesh configuration) </a:t>
            </a:r>
          </a:p>
          <a:p>
            <a:r>
              <a:rPr lang="en-US" sz="2400" dirty="0" smtClean="0"/>
              <a:t>Common to have many groups for different purposes.  </a:t>
            </a:r>
            <a:endParaRPr lang="en-US" sz="2000" dirty="0" smtClean="0"/>
          </a:p>
          <a:p>
            <a:pPr lvl="1"/>
            <a:endParaRPr lang="en-US" sz="2000" dirty="0" smtClean="0"/>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20</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4402938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Test Definition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pPr marL="0" indent="0">
              <a:buNone/>
            </a:pPr>
            <a:r>
              <a:rPr lang="en-US" sz="1800" dirty="0">
                <a:latin typeface="Courier"/>
                <a:cs typeface="Courier"/>
              </a:rPr>
              <a:t>&lt;test&gt;</a:t>
            </a:r>
          </a:p>
          <a:p>
            <a:pPr marL="0" indent="0">
              <a:buNone/>
            </a:pPr>
            <a:r>
              <a:rPr lang="en-US" sz="1800" dirty="0">
                <a:latin typeface="Courier"/>
                <a:cs typeface="Courier"/>
              </a:rPr>
              <a:t>  description		OIN Disjoint Packet Loss Testing </a:t>
            </a:r>
          </a:p>
          <a:p>
            <a:pPr marL="0" indent="0">
              <a:buNone/>
            </a:pPr>
            <a:r>
              <a:rPr lang="en-US" sz="1800" b="1" dirty="0">
                <a:solidFill>
                  <a:srgbClr val="FF0000"/>
                </a:solidFill>
                <a:latin typeface="Courier"/>
                <a:cs typeface="Courier"/>
              </a:rPr>
              <a:t>  group			</a:t>
            </a:r>
            <a:r>
              <a:rPr lang="en-US" sz="1800" b="1" dirty="0" smtClean="0">
                <a:solidFill>
                  <a:srgbClr val="FF0000"/>
                </a:solidFill>
                <a:latin typeface="Courier"/>
                <a:cs typeface="Courier"/>
              </a:rPr>
              <a:t>	</a:t>
            </a:r>
            <a:r>
              <a:rPr lang="en-US" sz="1800" b="1" dirty="0" err="1" smtClean="0">
                <a:solidFill>
                  <a:srgbClr val="FF0000"/>
                </a:solidFill>
                <a:latin typeface="Courier"/>
                <a:cs typeface="Courier"/>
              </a:rPr>
              <a:t>oin_owamp_disjoint</a:t>
            </a:r>
            <a:endParaRPr lang="en-US" sz="1800" b="1" dirty="0">
              <a:solidFill>
                <a:srgbClr val="FF0000"/>
              </a:solidFill>
              <a:latin typeface="Courier"/>
              <a:cs typeface="Courier"/>
            </a:endParaRPr>
          </a:p>
          <a:p>
            <a:pPr marL="0" indent="0">
              <a:buNone/>
            </a:pPr>
            <a:r>
              <a:rPr lang="en-US" sz="1800" b="1" dirty="0">
                <a:solidFill>
                  <a:srgbClr val="FF0000"/>
                </a:solidFill>
                <a:latin typeface="Courier"/>
                <a:cs typeface="Courier"/>
              </a:rPr>
              <a:t>  </a:t>
            </a:r>
            <a:r>
              <a:rPr lang="en-US" sz="1800" b="1" dirty="0" err="1">
                <a:solidFill>
                  <a:srgbClr val="FF0000"/>
                </a:solidFill>
                <a:latin typeface="Courier"/>
                <a:cs typeface="Courier"/>
              </a:rPr>
              <a:t>test_spec</a:t>
            </a:r>
            <a:r>
              <a:rPr lang="en-US" sz="1800" b="1" dirty="0">
                <a:solidFill>
                  <a:srgbClr val="FF0000"/>
                </a:solidFill>
                <a:latin typeface="Courier"/>
                <a:cs typeface="Courier"/>
              </a:rPr>
              <a:t>		</a:t>
            </a:r>
            <a:r>
              <a:rPr lang="en-US" sz="1800" b="1" dirty="0" smtClean="0">
                <a:solidFill>
                  <a:srgbClr val="FF0000"/>
                </a:solidFill>
                <a:latin typeface="Courier"/>
                <a:cs typeface="Courier"/>
              </a:rPr>
              <a:t>	</a:t>
            </a:r>
            <a:r>
              <a:rPr lang="en-US" sz="1800" b="1" dirty="0" err="1" smtClean="0">
                <a:solidFill>
                  <a:srgbClr val="FF0000"/>
                </a:solidFill>
                <a:latin typeface="Courier"/>
                <a:cs typeface="Courier"/>
              </a:rPr>
              <a:t>owamp_test</a:t>
            </a:r>
            <a:endParaRPr lang="en-US" sz="1800" b="1" dirty="0">
              <a:solidFill>
                <a:srgbClr val="FF0000"/>
              </a:solidFill>
              <a:latin typeface="Courier"/>
              <a:cs typeface="Courier"/>
            </a:endParaRPr>
          </a:p>
          <a:p>
            <a:pPr marL="0" indent="0">
              <a:buNone/>
            </a:pPr>
            <a:r>
              <a:rPr lang="en-US" sz="1800" dirty="0">
                <a:latin typeface="Courier"/>
                <a:cs typeface="Courier"/>
              </a:rPr>
              <a:t>&lt;/test&gt;</a:t>
            </a:r>
          </a:p>
          <a:p>
            <a:pPr marL="0" indent="0">
              <a:buNone/>
            </a:pPr>
            <a:endParaRPr lang="en-US" sz="1800" dirty="0">
              <a:latin typeface="Courier"/>
              <a:cs typeface="Courier"/>
            </a:endParaRPr>
          </a:p>
          <a:p>
            <a:pPr marL="0" indent="0">
              <a:buNone/>
            </a:pPr>
            <a:r>
              <a:rPr lang="en-US" sz="1800" dirty="0">
                <a:latin typeface="Courier"/>
                <a:cs typeface="Courier"/>
              </a:rPr>
              <a:t>&lt;test&gt;</a:t>
            </a:r>
          </a:p>
          <a:p>
            <a:pPr marL="0" indent="0">
              <a:buNone/>
            </a:pPr>
            <a:r>
              <a:rPr lang="en-US" sz="1800" dirty="0">
                <a:latin typeface="Courier"/>
                <a:cs typeface="Courier"/>
              </a:rPr>
              <a:t>  description		OIN Disjoint Throughput Testing </a:t>
            </a:r>
          </a:p>
          <a:p>
            <a:pPr marL="0" indent="0">
              <a:buNone/>
            </a:pPr>
            <a:r>
              <a:rPr lang="en-US" sz="1800" b="1" dirty="0">
                <a:solidFill>
                  <a:srgbClr val="FF0000"/>
                </a:solidFill>
                <a:latin typeface="Courier"/>
                <a:cs typeface="Courier"/>
              </a:rPr>
              <a:t>  group			</a:t>
            </a:r>
            <a:r>
              <a:rPr lang="en-US" sz="1800" b="1" dirty="0" smtClean="0">
                <a:solidFill>
                  <a:srgbClr val="FF0000"/>
                </a:solidFill>
                <a:latin typeface="Courier"/>
                <a:cs typeface="Courier"/>
              </a:rPr>
              <a:t>	</a:t>
            </a:r>
            <a:r>
              <a:rPr lang="en-US" sz="1800" b="1" dirty="0" err="1" smtClean="0">
                <a:solidFill>
                  <a:srgbClr val="FF0000"/>
                </a:solidFill>
                <a:latin typeface="Courier"/>
                <a:cs typeface="Courier"/>
              </a:rPr>
              <a:t>oin_bwctl_disjoint</a:t>
            </a:r>
            <a:endParaRPr lang="en-US" sz="1800" b="1" dirty="0">
              <a:solidFill>
                <a:srgbClr val="FF0000"/>
              </a:solidFill>
              <a:latin typeface="Courier"/>
              <a:cs typeface="Courier"/>
            </a:endParaRPr>
          </a:p>
          <a:p>
            <a:pPr marL="0" indent="0">
              <a:buNone/>
            </a:pPr>
            <a:r>
              <a:rPr lang="en-US" sz="1800" b="1" dirty="0">
                <a:solidFill>
                  <a:srgbClr val="FF0000"/>
                </a:solidFill>
                <a:latin typeface="Courier"/>
                <a:cs typeface="Courier"/>
              </a:rPr>
              <a:t>  </a:t>
            </a:r>
            <a:r>
              <a:rPr lang="en-US" sz="1800" b="1" dirty="0" err="1">
                <a:solidFill>
                  <a:srgbClr val="FF0000"/>
                </a:solidFill>
                <a:latin typeface="Courier"/>
                <a:cs typeface="Courier"/>
              </a:rPr>
              <a:t>test_spec</a:t>
            </a:r>
            <a:r>
              <a:rPr lang="en-US" sz="1800" b="1" dirty="0">
                <a:solidFill>
                  <a:srgbClr val="FF0000"/>
                </a:solidFill>
                <a:latin typeface="Courier"/>
                <a:cs typeface="Courier"/>
              </a:rPr>
              <a:t>		</a:t>
            </a:r>
            <a:r>
              <a:rPr lang="en-US" sz="1800" b="1" dirty="0" smtClean="0">
                <a:solidFill>
                  <a:srgbClr val="FF0000"/>
                </a:solidFill>
                <a:latin typeface="Courier"/>
                <a:cs typeface="Courier"/>
              </a:rPr>
              <a:t>	</a:t>
            </a:r>
            <a:r>
              <a:rPr lang="en-US" sz="1800" b="1" dirty="0" err="1" smtClean="0">
                <a:solidFill>
                  <a:srgbClr val="FF0000"/>
                </a:solidFill>
                <a:latin typeface="Courier"/>
                <a:cs typeface="Courier"/>
              </a:rPr>
              <a:t>bwctl_halfhour_tcp_test</a:t>
            </a:r>
            <a:endParaRPr lang="en-US" sz="1800" b="1" dirty="0">
              <a:solidFill>
                <a:srgbClr val="FF0000"/>
              </a:solidFill>
              <a:latin typeface="Courier"/>
              <a:cs typeface="Courier"/>
            </a:endParaRPr>
          </a:p>
          <a:p>
            <a:pPr marL="0" indent="0">
              <a:buNone/>
            </a:pPr>
            <a:r>
              <a:rPr lang="en-US" sz="1800" dirty="0">
                <a:latin typeface="Courier"/>
                <a:cs typeface="Courier"/>
              </a:rPr>
              <a:t>&lt;/test&gt;</a:t>
            </a:r>
            <a:endParaRPr lang="en-US" sz="1800" dirty="0" smtClean="0">
              <a:latin typeface="Courier"/>
              <a:cs typeface="Courier"/>
            </a:endParaRPr>
          </a:p>
          <a:p>
            <a:pPr lvl="1"/>
            <a:endParaRPr lang="en-US" sz="1800"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21</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2982018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Full Mesh Configuration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Same basic layout</a:t>
            </a:r>
          </a:p>
          <a:p>
            <a:r>
              <a:rPr lang="en-US" sz="2400" dirty="0" smtClean="0"/>
              <a:t>Things the same:</a:t>
            </a:r>
          </a:p>
          <a:p>
            <a:pPr lvl="1"/>
            <a:r>
              <a:rPr lang="en-US" sz="2000" dirty="0" smtClean="0"/>
              <a:t>Hosts</a:t>
            </a:r>
          </a:p>
          <a:p>
            <a:pPr lvl="1"/>
            <a:r>
              <a:rPr lang="en-US" sz="2000" dirty="0" smtClean="0"/>
              <a:t>Test specifications are the same</a:t>
            </a:r>
          </a:p>
          <a:p>
            <a:pPr lvl="1"/>
            <a:r>
              <a:rPr lang="en-US" sz="2000" dirty="0" smtClean="0"/>
              <a:t>Test definitions are the same</a:t>
            </a:r>
          </a:p>
          <a:p>
            <a:pPr lvl="1"/>
            <a:endParaRPr lang="en-US" sz="2000"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7724926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Full Mesh Configuration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Things different:</a:t>
            </a:r>
          </a:p>
          <a:p>
            <a:pPr lvl="1"/>
            <a:r>
              <a:rPr lang="en-US" sz="2000" dirty="0" smtClean="0"/>
              <a:t>Groups (different type, different member </a:t>
            </a:r>
            <a:r>
              <a:rPr lang="en-US" sz="2000" dirty="0" err="1" smtClean="0"/>
              <a:t>defn</a:t>
            </a:r>
            <a:r>
              <a:rPr lang="en-US" sz="2000" dirty="0" smtClean="0"/>
              <a:t>):</a:t>
            </a:r>
          </a:p>
          <a:p>
            <a:pPr marL="457200" lvl="1" indent="0">
              <a:buNone/>
            </a:pPr>
            <a:endParaRPr lang="en-US" sz="2000" dirty="0" smtClean="0"/>
          </a:p>
          <a:p>
            <a:pPr marL="0" indent="0">
              <a:buNone/>
            </a:pPr>
            <a:r>
              <a:rPr lang="en-US" sz="1600" dirty="0">
                <a:latin typeface="Courier"/>
                <a:cs typeface="Courier"/>
              </a:rPr>
              <a:t>&lt;group </a:t>
            </a:r>
            <a:r>
              <a:rPr lang="en-US" sz="1600" dirty="0" err="1">
                <a:latin typeface="Courier"/>
                <a:cs typeface="Courier"/>
              </a:rPr>
              <a:t>oin_bwctl_disjoint</a:t>
            </a:r>
            <a:r>
              <a:rPr lang="en-US" sz="1600" dirty="0">
                <a:latin typeface="Courier"/>
                <a:cs typeface="Courier"/>
              </a:rPr>
              <a:t>&gt;</a:t>
            </a:r>
          </a:p>
          <a:p>
            <a:pPr marL="0" indent="0">
              <a:buNone/>
            </a:pPr>
            <a:r>
              <a:rPr lang="en-US" sz="1600" b="1" dirty="0">
                <a:solidFill>
                  <a:srgbClr val="FF0000"/>
                </a:solidFill>
                <a:latin typeface="Courier"/>
                <a:cs typeface="Courier"/>
              </a:rPr>
              <a:t>    type       </a:t>
            </a:r>
            <a:r>
              <a:rPr lang="en-US" sz="1600" b="1" dirty="0" smtClean="0">
                <a:solidFill>
                  <a:srgbClr val="FF0000"/>
                </a:solidFill>
                <a:latin typeface="Courier"/>
                <a:cs typeface="Courier"/>
              </a:rPr>
              <a:t>mesh</a:t>
            </a:r>
            <a:endParaRPr lang="en-US" sz="1600" b="1" dirty="0">
              <a:solidFill>
                <a:srgbClr val="FF0000"/>
              </a:solidFill>
              <a:latin typeface="Courier"/>
              <a:cs typeface="Courier"/>
            </a:endParaRPr>
          </a:p>
          <a:p>
            <a:pPr marL="0" indent="0">
              <a:buNone/>
            </a:pPr>
            <a:endParaRPr lang="en-US" sz="1600" dirty="0">
              <a:latin typeface="Courier"/>
              <a:cs typeface="Courier"/>
            </a:endParaRPr>
          </a:p>
          <a:p>
            <a:pPr marL="0" indent="0">
              <a:buNone/>
            </a:pPr>
            <a:r>
              <a:rPr lang="en-US" sz="1600" dirty="0">
                <a:solidFill>
                  <a:srgbClr val="FF0000"/>
                </a:solidFill>
                <a:latin typeface="Courier"/>
                <a:cs typeface="Courier"/>
              </a:rPr>
              <a:t>    </a:t>
            </a:r>
            <a:r>
              <a:rPr lang="en-US" sz="1600" dirty="0" smtClean="0">
                <a:solidFill>
                  <a:srgbClr val="FF0000"/>
                </a:solidFill>
                <a:latin typeface="Courier"/>
                <a:cs typeface="Courier"/>
              </a:rPr>
              <a:t>member   172.31.1.21</a:t>
            </a:r>
            <a:endParaRPr lang="en-US" sz="1600" dirty="0">
              <a:solidFill>
                <a:srgbClr val="FF0000"/>
              </a:solidFill>
              <a:latin typeface="Courier"/>
              <a:cs typeface="Courier"/>
            </a:endParaRPr>
          </a:p>
          <a:p>
            <a:pPr marL="0" indent="0">
              <a:buNone/>
            </a:pPr>
            <a:r>
              <a:rPr lang="en-US" sz="1600" dirty="0">
                <a:solidFill>
                  <a:srgbClr val="FF0000"/>
                </a:solidFill>
                <a:latin typeface="Courier"/>
                <a:cs typeface="Courier"/>
              </a:rPr>
              <a:t>    </a:t>
            </a:r>
            <a:r>
              <a:rPr lang="en-US" sz="1600" dirty="0" smtClean="0">
                <a:solidFill>
                  <a:srgbClr val="FF0000"/>
                </a:solidFill>
                <a:latin typeface="Courier"/>
                <a:cs typeface="Courier"/>
              </a:rPr>
              <a:t>member   </a:t>
            </a:r>
            <a:r>
              <a:rPr lang="en-US" sz="1600" dirty="0">
                <a:solidFill>
                  <a:srgbClr val="FF0000"/>
                </a:solidFill>
                <a:latin typeface="Courier"/>
                <a:cs typeface="Courier"/>
              </a:rPr>
              <a:t>172.31.2.21</a:t>
            </a:r>
          </a:p>
          <a:p>
            <a:pPr marL="0" indent="0">
              <a:buNone/>
            </a:pPr>
            <a:r>
              <a:rPr lang="en-US" sz="1600" dirty="0">
                <a:latin typeface="Courier"/>
                <a:cs typeface="Courier"/>
              </a:rPr>
              <a:t>    </a:t>
            </a:r>
            <a:r>
              <a:rPr lang="en-US" sz="1600" dirty="0" smtClean="0">
                <a:latin typeface="Courier"/>
                <a:cs typeface="Courier"/>
              </a:rPr>
              <a:t>member   </a:t>
            </a:r>
            <a:r>
              <a:rPr lang="en-US" sz="1600" dirty="0">
                <a:latin typeface="Courier"/>
                <a:cs typeface="Courier"/>
              </a:rPr>
              <a:t>172.31.3.21</a:t>
            </a:r>
          </a:p>
          <a:p>
            <a:pPr marL="0" indent="0">
              <a:buNone/>
            </a:pPr>
            <a:r>
              <a:rPr lang="en-US" sz="1600" dirty="0">
                <a:latin typeface="Courier"/>
                <a:cs typeface="Courier"/>
              </a:rPr>
              <a:t>    …</a:t>
            </a:r>
          </a:p>
          <a:p>
            <a:pPr marL="0" indent="0">
              <a:buNone/>
            </a:pPr>
            <a:r>
              <a:rPr lang="en-US" sz="1600" dirty="0">
                <a:latin typeface="Courier"/>
                <a:cs typeface="Courier"/>
              </a:rPr>
              <a:t>    </a:t>
            </a:r>
            <a:r>
              <a:rPr lang="en-US" sz="1600" dirty="0" smtClean="0">
                <a:latin typeface="Courier"/>
                <a:cs typeface="Courier"/>
              </a:rPr>
              <a:t>member   172.31.40.21</a:t>
            </a:r>
            <a:endParaRPr lang="en-US" sz="1600" dirty="0">
              <a:latin typeface="Courier"/>
              <a:cs typeface="Courier"/>
            </a:endParaRPr>
          </a:p>
          <a:p>
            <a:pPr marL="0" indent="0">
              <a:buNone/>
            </a:pPr>
            <a:r>
              <a:rPr lang="en-US" sz="1600" dirty="0">
                <a:latin typeface="Courier"/>
                <a:cs typeface="Courier"/>
              </a:rPr>
              <a:t>&lt;/group</a:t>
            </a:r>
            <a:r>
              <a:rPr lang="en-US" sz="1600" dirty="0" smtClean="0">
                <a:latin typeface="Courier"/>
                <a:cs typeface="Courier"/>
              </a:rPr>
              <a:t>&gt;</a:t>
            </a:r>
            <a:endParaRPr lang="en-US" sz="1600"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128315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Configuration Conversion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The formats we have seen before are more for humans to better enter in info</a:t>
            </a:r>
          </a:p>
          <a:p>
            <a:r>
              <a:rPr lang="en-US" sz="2400" dirty="0" smtClean="0"/>
              <a:t>The software uses a different format (JSON) to either make the tests, or to display info in the server UI.  </a:t>
            </a:r>
          </a:p>
          <a:p>
            <a:r>
              <a:rPr lang="en-US" sz="2400" dirty="0" smtClean="0"/>
              <a:t>Next couple of slides detail how we can convert to JSON, and then publish the files </a:t>
            </a:r>
            <a:endParaRPr lang="en-US" sz="2000" dirty="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24</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8306583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27"/>
            <a:ext cx="8229600" cy="594630"/>
          </a:xfrm>
        </p:spPr>
        <p:txBody>
          <a:bodyPr>
            <a:normAutofit fontScale="90000"/>
          </a:bodyPr>
          <a:lstStyle/>
          <a:p>
            <a:r>
              <a:rPr lang="en-US" sz="4000" dirty="0" smtClean="0"/>
              <a:t>Configuration Conversion</a:t>
            </a:r>
            <a:endParaRPr lang="en-US" sz="4000" dirty="0"/>
          </a:p>
        </p:txBody>
      </p:sp>
      <p:sp>
        <p:nvSpPr>
          <p:cNvPr id="3" name="Content Placeholder 2"/>
          <p:cNvSpPr>
            <a:spLocks noGrp="1"/>
          </p:cNvSpPr>
          <p:nvPr>
            <p:ph idx="1"/>
          </p:nvPr>
        </p:nvSpPr>
        <p:spPr>
          <a:xfrm>
            <a:off x="457200" y="829471"/>
            <a:ext cx="8469086" cy="3833243"/>
          </a:xfrm>
        </p:spPr>
        <p:txBody>
          <a:bodyPr>
            <a:noAutofit/>
          </a:bodyPr>
          <a:lstStyle/>
          <a:p>
            <a:r>
              <a:rPr lang="en-US" sz="2000" dirty="0" smtClean="0"/>
              <a:t>Install the JSON builder software:</a:t>
            </a:r>
          </a:p>
          <a:p>
            <a:pPr lvl="1"/>
            <a:r>
              <a:rPr lang="en-US" sz="1400" dirty="0" err="1">
                <a:latin typeface="Courier"/>
                <a:cs typeface="Courier"/>
              </a:rPr>
              <a:t>sudo</a:t>
            </a:r>
            <a:r>
              <a:rPr lang="en-US" sz="1400" dirty="0">
                <a:latin typeface="Courier"/>
                <a:cs typeface="Courier"/>
              </a:rPr>
              <a:t> yum install </a:t>
            </a:r>
            <a:r>
              <a:rPr lang="en-US" sz="1400" dirty="0" err="1">
                <a:latin typeface="Courier"/>
                <a:cs typeface="Courier"/>
              </a:rPr>
              <a:t>perl-perfSONAR_PS-MeshConfig-JSONBuilder</a:t>
            </a:r>
            <a:r>
              <a:rPr lang="en-US" sz="1400" dirty="0">
                <a:latin typeface="Courier"/>
                <a:cs typeface="Courier"/>
              </a:rPr>
              <a:t> </a:t>
            </a:r>
            <a:endParaRPr lang="en-US" sz="1400" dirty="0" smtClean="0">
              <a:latin typeface="Courier"/>
              <a:cs typeface="Courier"/>
            </a:endParaRPr>
          </a:p>
          <a:p>
            <a:r>
              <a:rPr lang="en-US" sz="2000" dirty="0" smtClean="0"/>
              <a:t>We get a piece of software to make the conversion, we just need to point it to the </a:t>
            </a:r>
            <a:r>
              <a:rPr lang="en-US" sz="2000" dirty="0" err="1" smtClean="0"/>
              <a:t>conf</a:t>
            </a:r>
            <a:r>
              <a:rPr lang="en-US" sz="2000" dirty="0" smtClean="0"/>
              <a:t> file:</a:t>
            </a:r>
          </a:p>
          <a:p>
            <a:pPr lvl="1"/>
            <a:r>
              <a:rPr lang="en-US" sz="1400" dirty="0">
                <a:latin typeface="Courier"/>
                <a:cs typeface="Courier"/>
              </a:rPr>
              <a:t>/opt/</a:t>
            </a:r>
            <a:r>
              <a:rPr lang="en-US" sz="1400" dirty="0" err="1">
                <a:latin typeface="Courier"/>
                <a:cs typeface="Courier"/>
              </a:rPr>
              <a:t>perfsonar_ps</a:t>
            </a:r>
            <a:r>
              <a:rPr lang="en-US" sz="1400" dirty="0">
                <a:latin typeface="Courier"/>
                <a:cs typeface="Courier"/>
              </a:rPr>
              <a:t>/</a:t>
            </a:r>
            <a:r>
              <a:rPr lang="en-US" sz="1400" dirty="0" err="1">
                <a:latin typeface="Courier"/>
                <a:cs typeface="Courier"/>
              </a:rPr>
              <a:t>mesh_config</a:t>
            </a:r>
            <a:r>
              <a:rPr lang="en-US" sz="1400" dirty="0">
                <a:latin typeface="Courier"/>
                <a:cs typeface="Courier"/>
              </a:rPr>
              <a:t>/bin/</a:t>
            </a:r>
            <a:r>
              <a:rPr lang="en-US" sz="1400" dirty="0" err="1" smtClean="0">
                <a:latin typeface="Courier"/>
                <a:cs typeface="Courier"/>
              </a:rPr>
              <a:t>build_json</a:t>
            </a:r>
            <a:r>
              <a:rPr lang="en-US" sz="1400" dirty="0" smtClean="0">
                <a:latin typeface="Courier"/>
                <a:cs typeface="Courier"/>
              </a:rPr>
              <a:t> </a:t>
            </a:r>
            <a:r>
              <a:rPr lang="en-US" sz="1400" dirty="0" err="1" smtClean="0">
                <a:latin typeface="Courier"/>
                <a:cs typeface="Courier"/>
              </a:rPr>
              <a:t>FILE.conf</a:t>
            </a:r>
            <a:r>
              <a:rPr lang="en-US" sz="1400" dirty="0" smtClean="0">
                <a:latin typeface="Courier"/>
                <a:cs typeface="Courier"/>
              </a:rPr>
              <a:t> &gt; </a:t>
            </a:r>
            <a:r>
              <a:rPr lang="en-US" sz="1400" dirty="0" err="1" smtClean="0">
                <a:latin typeface="Courier"/>
                <a:cs typeface="Courier"/>
              </a:rPr>
              <a:t>FILE.json</a:t>
            </a:r>
            <a:endParaRPr lang="en-US" sz="1400" dirty="0" smtClean="0">
              <a:latin typeface="Courier"/>
              <a:cs typeface="Courier"/>
            </a:endParaRPr>
          </a:p>
          <a:p>
            <a:r>
              <a:rPr lang="en-US" sz="2000" dirty="0" smtClean="0"/>
              <a:t>There may be errors, if so correct them in the </a:t>
            </a:r>
            <a:r>
              <a:rPr lang="en-US" sz="2000" dirty="0" err="1" smtClean="0"/>
              <a:t>conf</a:t>
            </a:r>
            <a:r>
              <a:rPr lang="en-US" sz="2000" dirty="0" smtClean="0"/>
              <a:t> file</a:t>
            </a:r>
          </a:p>
          <a:p>
            <a:r>
              <a:rPr lang="en-US" sz="2000" dirty="0" smtClean="0"/>
              <a:t>If you are doing this on your own – it helps to publish the JSON in a public location.  </a:t>
            </a:r>
          </a:p>
          <a:p>
            <a:r>
              <a:rPr lang="en-US" sz="2000" dirty="0" smtClean="0"/>
              <a:t>Version for testing against URLs:</a:t>
            </a:r>
          </a:p>
          <a:p>
            <a:pPr lvl="1"/>
            <a:r>
              <a:rPr lang="en-US" sz="1400" dirty="0" smtClean="0">
                <a:latin typeface="Courier"/>
                <a:cs typeface="Courier"/>
              </a:rPr>
              <a:t>/opt/</a:t>
            </a:r>
            <a:r>
              <a:rPr lang="en-US" sz="1400" dirty="0" err="1" smtClean="0">
                <a:latin typeface="Courier"/>
                <a:cs typeface="Courier"/>
              </a:rPr>
              <a:t>perfsonar_ps</a:t>
            </a:r>
            <a:r>
              <a:rPr lang="en-US" sz="1400" dirty="0" smtClean="0">
                <a:latin typeface="Courier"/>
                <a:cs typeface="Courier"/>
              </a:rPr>
              <a:t>/</a:t>
            </a:r>
            <a:r>
              <a:rPr lang="en-US" sz="1400" dirty="0" err="1" smtClean="0">
                <a:latin typeface="Courier"/>
                <a:cs typeface="Courier"/>
              </a:rPr>
              <a:t>mesh_config</a:t>
            </a:r>
            <a:r>
              <a:rPr lang="en-US" sz="1400" dirty="0" smtClean="0">
                <a:latin typeface="Courier"/>
                <a:cs typeface="Courier"/>
              </a:rPr>
              <a:t>/bin/</a:t>
            </a:r>
            <a:r>
              <a:rPr lang="en-US" sz="1400" dirty="0" err="1" smtClean="0">
                <a:latin typeface="Courier"/>
                <a:cs typeface="Courier"/>
              </a:rPr>
              <a:t>validate_json</a:t>
            </a:r>
            <a:r>
              <a:rPr lang="en-US" sz="1400" dirty="0" smtClean="0">
                <a:latin typeface="Courier"/>
                <a:cs typeface="Courier"/>
              </a:rPr>
              <a:t> --</a:t>
            </a:r>
            <a:r>
              <a:rPr lang="en-US" sz="1400" dirty="0" err="1" smtClean="0">
                <a:latin typeface="Courier"/>
                <a:cs typeface="Courier"/>
              </a:rPr>
              <a:t>config_url</a:t>
            </a:r>
            <a:r>
              <a:rPr lang="en-US" sz="1400" dirty="0">
                <a:latin typeface="Courier"/>
                <a:cs typeface="Courier"/>
              </a:rPr>
              <a:t>=https:/</a:t>
            </a:r>
            <a:r>
              <a:rPr lang="en-US" sz="1400" dirty="0" smtClean="0">
                <a:latin typeface="Courier"/>
                <a:cs typeface="Courier"/>
              </a:rPr>
              <a:t>/HOST/</a:t>
            </a:r>
            <a:r>
              <a:rPr lang="en-US" sz="1400" dirty="0" err="1" smtClean="0">
                <a:latin typeface="Courier"/>
                <a:cs typeface="Courier"/>
              </a:rPr>
              <a:t>FILE.json</a:t>
            </a:r>
            <a:endParaRPr lang="en-US" sz="2400" dirty="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25</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1291493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55"/>
            <a:ext cx="8229600" cy="594630"/>
          </a:xfrm>
        </p:spPr>
        <p:txBody>
          <a:bodyPr>
            <a:normAutofit fontScale="90000"/>
          </a:bodyPr>
          <a:lstStyle/>
          <a:p>
            <a:r>
              <a:rPr lang="en-US" sz="4000" dirty="0" err="1" smtClean="0"/>
              <a:t>Maddash</a:t>
            </a:r>
            <a:r>
              <a:rPr lang="en-US" sz="4000" dirty="0" smtClean="0"/>
              <a:t> Server Installation</a:t>
            </a:r>
            <a:br>
              <a:rPr lang="en-US" sz="4000" dirty="0" smtClean="0"/>
            </a:br>
            <a:r>
              <a:rPr lang="en-US" sz="3600" dirty="0"/>
              <a:t>(</a:t>
            </a:r>
            <a:r>
              <a:rPr lang="en-US" sz="3600" dirty="0">
                <a:hlinkClick r:id="rId2"/>
              </a:rPr>
              <a:t>http://software.es.net/maddash/</a:t>
            </a:r>
            <a:r>
              <a:rPr lang="en-US" sz="3600" dirty="0" smtClean="0">
                <a:hlinkClick r:id="rId2"/>
              </a:rPr>
              <a:t>install.html</a:t>
            </a:r>
            <a:r>
              <a:rPr lang="en-US" sz="3600" dirty="0" smtClean="0"/>
              <a:t>)</a:t>
            </a:r>
            <a:endParaRPr lang="en-US" sz="3600" dirty="0"/>
          </a:p>
        </p:txBody>
      </p:sp>
      <p:sp>
        <p:nvSpPr>
          <p:cNvPr id="3" name="Content Placeholder 2"/>
          <p:cNvSpPr>
            <a:spLocks noGrp="1"/>
          </p:cNvSpPr>
          <p:nvPr>
            <p:ph idx="1"/>
          </p:nvPr>
        </p:nvSpPr>
        <p:spPr>
          <a:xfrm>
            <a:off x="457200" y="939801"/>
            <a:ext cx="8229600" cy="3821014"/>
          </a:xfrm>
        </p:spPr>
        <p:txBody>
          <a:bodyPr>
            <a:noAutofit/>
          </a:bodyPr>
          <a:lstStyle/>
          <a:p>
            <a:r>
              <a:rPr lang="en-US" sz="2000" dirty="0" smtClean="0"/>
              <a:t>Start with installing the software (this command will pull down about 20 packages):</a:t>
            </a:r>
          </a:p>
          <a:p>
            <a:pPr lvl="1"/>
            <a:r>
              <a:rPr lang="en-US" sz="1200" dirty="0" err="1">
                <a:latin typeface="Courier"/>
                <a:cs typeface="Courier"/>
              </a:rPr>
              <a:t>sudo</a:t>
            </a:r>
            <a:r>
              <a:rPr lang="en-US" sz="1200" dirty="0">
                <a:latin typeface="Courier"/>
                <a:cs typeface="Courier"/>
              </a:rPr>
              <a:t> yum install </a:t>
            </a:r>
            <a:r>
              <a:rPr lang="en-US" sz="1200" dirty="0" err="1" smtClean="0">
                <a:latin typeface="Courier"/>
                <a:cs typeface="Courier"/>
              </a:rPr>
              <a:t>maddash</a:t>
            </a:r>
            <a:r>
              <a:rPr lang="en-US" sz="1200" dirty="0" smtClean="0">
                <a:latin typeface="Courier"/>
                <a:cs typeface="Courier"/>
              </a:rPr>
              <a:t> </a:t>
            </a:r>
            <a:r>
              <a:rPr lang="en-US" sz="1200" dirty="0" err="1">
                <a:latin typeface="Courier"/>
                <a:cs typeface="Courier"/>
              </a:rPr>
              <a:t>perl-perfSONAR_PS-MeshConfig-GUIAgent</a:t>
            </a:r>
            <a:endParaRPr lang="en-US" sz="1200" dirty="0" smtClean="0">
              <a:latin typeface="Courier"/>
              <a:cs typeface="Courier"/>
            </a:endParaRPr>
          </a:p>
          <a:p>
            <a:r>
              <a:rPr lang="en-US" sz="2000" dirty="0" smtClean="0"/>
              <a:t>make a backup of </a:t>
            </a:r>
            <a:r>
              <a:rPr lang="en-US" sz="2000" dirty="0"/>
              <a:t>this file: </a:t>
            </a:r>
            <a:endParaRPr lang="en-US" sz="2000" dirty="0" smtClean="0"/>
          </a:p>
          <a:p>
            <a:pPr lvl="1"/>
            <a:r>
              <a:rPr lang="en-US" sz="1200" dirty="0" smtClean="0">
                <a:latin typeface="Courier"/>
                <a:cs typeface="Courier"/>
              </a:rPr>
              <a:t>/</a:t>
            </a:r>
            <a:r>
              <a:rPr lang="en-US" sz="1200" dirty="0" err="1">
                <a:latin typeface="Courier"/>
                <a:cs typeface="Courier"/>
              </a:rPr>
              <a:t>etc</a:t>
            </a:r>
            <a:r>
              <a:rPr lang="en-US" sz="1200" dirty="0">
                <a:latin typeface="Courier"/>
                <a:cs typeface="Courier"/>
              </a:rPr>
              <a:t>/</a:t>
            </a:r>
            <a:r>
              <a:rPr lang="en-US" sz="1200" dirty="0" err="1">
                <a:latin typeface="Courier"/>
                <a:cs typeface="Courier"/>
              </a:rPr>
              <a:t>maddash</a:t>
            </a:r>
            <a:r>
              <a:rPr lang="en-US" sz="1200" dirty="0">
                <a:latin typeface="Courier"/>
                <a:cs typeface="Courier"/>
              </a:rPr>
              <a:t>/</a:t>
            </a:r>
            <a:r>
              <a:rPr lang="en-US" sz="1200" dirty="0" err="1">
                <a:latin typeface="Courier"/>
                <a:cs typeface="Courier"/>
              </a:rPr>
              <a:t>maddash</a:t>
            </a:r>
            <a:r>
              <a:rPr lang="en-US" sz="1200" dirty="0">
                <a:latin typeface="Courier"/>
                <a:cs typeface="Courier"/>
              </a:rPr>
              <a:t>-server/</a:t>
            </a:r>
            <a:r>
              <a:rPr lang="en-US" sz="1200" dirty="0" err="1" smtClean="0">
                <a:latin typeface="Courier"/>
                <a:cs typeface="Courier"/>
              </a:rPr>
              <a:t>maddash.yaml</a:t>
            </a:r>
            <a:endParaRPr lang="en-US" sz="1200" dirty="0" smtClean="0"/>
          </a:p>
          <a:p>
            <a:r>
              <a:rPr lang="en-US" sz="2000" dirty="0" smtClean="0"/>
              <a:t>After that, replace the content with this:</a:t>
            </a:r>
            <a:endParaRPr lang="en-US" sz="2000" dirty="0" smtClean="0">
              <a:latin typeface="Courier"/>
              <a:cs typeface="Courier"/>
            </a:endParaRPr>
          </a:p>
          <a:p>
            <a:pPr marL="400050" lvl="1" indent="0">
              <a:buNone/>
            </a:pPr>
            <a:r>
              <a:rPr lang="en-US" sz="1200" dirty="0" smtClean="0">
                <a:latin typeface="Courier"/>
                <a:cs typeface="Courier"/>
              </a:rPr>
              <a:t># </a:t>
            </a:r>
            <a:r>
              <a:rPr lang="en-US" sz="1200" dirty="0">
                <a:latin typeface="Courier"/>
                <a:cs typeface="Courier"/>
              </a:rPr>
              <a:t>Set the directory where the database will be stored</a:t>
            </a:r>
          </a:p>
          <a:p>
            <a:pPr marL="400050" lvl="1" indent="0">
              <a:buNone/>
            </a:pPr>
            <a:r>
              <a:rPr lang="en-US" sz="1200" dirty="0">
                <a:latin typeface="Courier"/>
                <a:cs typeface="Courier"/>
              </a:rPr>
              <a:t>database: /</a:t>
            </a:r>
            <a:r>
              <a:rPr lang="en-US" sz="1200" dirty="0" err="1">
                <a:latin typeface="Courier"/>
                <a:cs typeface="Courier"/>
              </a:rPr>
              <a:t>var</a:t>
            </a:r>
            <a:r>
              <a:rPr lang="en-US" sz="1200" dirty="0">
                <a:latin typeface="Courier"/>
                <a:cs typeface="Courier"/>
              </a:rPr>
              <a:t>/lib/</a:t>
            </a:r>
            <a:r>
              <a:rPr lang="en-US" sz="1200" dirty="0" err="1">
                <a:latin typeface="Courier"/>
                <a:cs typeface="Courier"/>
              </a:rPr>
              <a:t>maddash</a:t>
            </a:r>
            <a:r>
              <a:rPr lang="en-US" sz="1200" dirty="0" smtClean="0">
                <a:latin typeface="Courier"/>
                <a:cs typeface="Courier"/>
              </a:rPr>
              <a:t>/</a:t>
            </a:r>
            <a:endParaRPr lang="en-US" sz="1200" dirty="0">
              <a:latin typeface="Courier"/>
              <a:cs typeface="Courier"/>
            </a:endParaRPr>
          </a:p>
          <a:p>
            <a:pPr marL="400050" lvl="1" indent="0">
              <a:buNone/>
            </a:pPr>
            <a:r>
              <a:rPr lang="en-US" sz="1200" dirty="0">
                <a:latin typeface="Courier"/>
                <a:cs typeface="Courier"/>
              </a:rPr>
              <a:t>##</a:t>
            </a:r>
          </a:p>
          <a:p>
            <a:pPr marL="400050" lvl="1" indent="0">
              <a:buNone/>
            </a:pPr>
            <a:r>
              <a:rPr lang="en-US" sz="1200" dirty="0">
                <a:latin typeface="Courier"/>
                <a:cs typeface="Courier"/>
              </a:rPr>
              <a:t># Set the host where the REST server listens</a:t>
            </a:r>
          </a:p>
          <a:p>
            <a:pPr marL="400050" lvl="1" indent="0">
              <a:buNone/>
            </a:pPr>
            <a:r>
              <a:rPr lang="en-US" sz="1200" dirty="0" err="1">
                <a:latin typeface="Courier"/>
                <a:cs typeface="Courier"/>
              </a:rPr>
              <a:t>serverHost</a:t>
            </a:r>
            <a:r>
              <a:rPr lang="en-US" sz="1200" dirty="0">
                <a:latin typeface="Courier"/>
                <a:cs typeface="Courier"/>
              </a:rPr>
              <a:t>: "</a:t>
            </a:r>
            <a:r>
              <a:rPr lang="en-US" sz="1200" dirty="0" err="1" smtClean="0">
                <a:latin typeface="Courier"/>
                <a:cs typeface="Courier"/>
              </a:rPr>
              <a:t>localhost</a:t>
            </a:r>
            <a:r>
              <a:rPr lang="en-US" sz="1200" dirty="0" smtClean="0">
                <a:latin typeface="Courier"/>
                <a:cs typeface="Courier"/>
              </a:rPr>
              <a:t>”</a:t>
            </a:r>
            <a:endParaRPr lang="en-US" sz="1200" dirty="0">
              <a:latin typeface="Courier"/>
              <a:cs typeface="Courier"/>
            </a:endParaRPr>
          </a:p>
          <a:p>
            <a:pPr marL="400050" lvl="1" indent="0">
              <a:buNone/>
            </a:pPr>
            <a:r>
              <a:rPr lang="en-US" sz="1200" dirty="0">
                <a:latin typeface="Courier"/>
                <a:cs typeface="Courier"/>
              </a:rPr>
              <a:t>##</a:t>
            </a:r>
          </a:p>
          <a:p>
            <a:pPr marL="400050" lvl="1" indent="0">
              <a:buNone/>
            </a:pPr>
            <a:r>
              <a:rPr lang="en-US" sz="1200" dirty="0">
                <a:latin typeface="Courier"/>
                <a:cs typeface="Courier"/>
              </a:rPr>
              <a:t># Activate http and set the port where it listens</a:t>
            </a:r>
          </a:p>
          <a:p>
            <a:pPr marL="400050" lvl="1" indent="0">
              <a:buNone/>
            </a:pPr>
            <a:r>
              <a:rPr lang="en-US" sz="1200" dirty="0">
                <a:latin typeface="Courier"/>
                <a:cs typeface="Courier"/>
              </a:rPr>
              <a:t>http: </a:t>
            </a:r>
          </a:p>
          <a:p>
            <a:pPr marL="400050" lvl="1" indent="0">
              <a:buNone/>
            </a:pPr>
            <a:r>
              <a:rPr lang="en-US" sz="1200" dirty="0">
                <a:latin typeface="Courier"/>
                <a:cs typeface="Courier"/>
              </a:rPr>
              <a:t>    port: 8881</a:t>
            </a: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26</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0927969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27"/>
            <a:ext cx="8229600" cy="594630"/>
          </a:xfrm>
        </p:spPr>
        <p:txBody>
          <a:bodyPr>
            <a:normAutofit fontScale="90000"/>
          </a:bodyPr>
          <a:lstStyle/>
          <a:p>
            <a:r>
              <a:rPr lang="en-US" sz="4000" dirty="0" err="1" smtClean="0"/>
              <a:t>Maddash</a:t>
            </a:r>
            <a:r>
              <a:rPr lang="en-US" sz="4000" dirty="0" smtClean="0"/>
              <a:t> Server Installation</a:t>
            </a:r>
            <a:endParaRPr lang="en-US" sz="4000" dirty="0"/>
          </a:p>
        </p:txBody>
      </p:sp>
      <p:sp>
        <p:nvSpPr>
          <p:cNvPr id="3" name="Content Placeholder 2"/>
          <p:cNvSpPr>
            <a:spLocks noGrp="1"/>
          </p:cNvSpPr>
          <p:nvPr>
            <p:ph idx="1"/>
          </p:nvPr>
        </p:nvSpPr>
        <p:spPr>
          <a:xfrm>
            <a:off x="457200" y="939801"/>
            <a:ext cx="8601012" cy="3390899"/>
          </a:xfrm>
        </p:spPr>
        <p:txBody>
          <a:bodyPr>
            <a:noAutofit/>
          </a:bodyPr>
          <a:lstStyle/>
          <a:p>
            <a:r>
              <a:rPr lang="en-US" sz="2400" dirty="0" smtClean="0"/>
              <a:t>We need to tell the </a:t>
            </a:r>
            <a:r>
              <a:rPr lang="en-US" sz="2400" dirty="0" err="1" smtClean="0"/>
              <a:t>maddash</a:t>
            </a:r>
            <a:r>
              <a:rPr lang="en-US" sz="2400" dirty="0" smtClean="0"/>
              <a:t> instance about the JSON file we created, edit this file: </a:t>
            </a:r>
          </a:p>
          <a:p>
            <a:pPr lvl="1"/>
            <a:r>
              <a:rPr lang="en-US" sz="1600" dirty="0" smtClean="0">
                <a:latin typeface="Courier"/>
                <a:cs typeface="Courier"/>
              </a:rPr>
              <a:t>/</a:t>
            </a:r>
            <a:r>
              <a:rPr lang="en-US" sz="1600" dirty="0">
                <a:latin typeface="Courier"/>
                <a:cs typeface="Courier"/>
              </a:rPr>
              <a:t>opt/</a:t>
            </a:r>
            <a:r>
              <a:rPr lang="en-US" sz="1600" dirty="0" err="1">
                <a:latin typeface="Courier"/>
                <a:cs typeface="Courier"/>
              </a:rPr>
              <a:t>perfsonar_ps</a:t>
            </a:r>
            <a:r>
              <a:rPr lang="en-US" sz="1600" dirty="0">
                <a:latin typeface="Courier"/>
                <a:cs typeface="Courier"/>
              </a:rPr>
              <a:t>/</a:t>
            </a:r>
            <a:r>
              <a:rPr lang="en-US" sz="1600" dirty="0" err="1">
                <a:latin typeface="Courier"/>
                <a:cs typeface="Courier"/>
              </a:rPr>
              <a:t>mesh_config</a:t>
            </a:r>
            <a:r>
              <a:rPr lang="en-US" sz="1600" dirty="0">
                <a:latin typeface="Courier"/>
                <a:cs typeface="Courier"/>
              </a:rPr>
              <a:t>/</a:t>
            </a:r>
            <a:r>
              <a:rPr lang="en-US" sz="1600" dirty="0" err="1">
                <a:latin typeface="Courier"/>
                <a:cs typeface="Courier"/>
              </a:rPr>
              <a:t>etc</a:t>
            </a:r>
            <a:r>
              <a:rPr lang="en-US" sz="1600" dirty="0">
                <a:latin typeface="Courier"/>
                <a:cs typeface="Courier"/>
              </a:rPr>
              <a:t>/</a:t>
            </a:r>
            <a:r>
              <a:rPr lang="en-US" sz="1600" dirty="0" err="1" smtClean="0">
                <a:latin typeface="Courier"/>
                <a:cs typeface="Courier"/>
              </a:rPr>
              <a:t>gui_agent_configuration.conf</a:t>
            </a:r>
            <a:endParaRPr lang="en-US" sz="1600" dirty="0" smtClean="0">
              <a:latin typeface="Courier"/>
              <a:cs typeface="Courier"/>
            </a:endParaRPr>
          </a:p>
          <a:p>
            <a:r>
              <a:rPr lang="en-US" sz="2400" dirty="0"/>
              <a:t>Add the </a:t>
            </a:r>
            <a:r>
              <a:rPr lang="en-US" sz="2400" dirty="0" smtClean="0"/>
              <a:t>following:</a:t>
            </a:r>
          </a:p>
          <a:p>
            <a:pPr marL="0" indent="0">
              <a:buNone/>
            </a:pPr>
            <a:endParaRPr lang="en-US" sz="800" dirty="0">
              <a:latin typeface="Courier"/>
              <a:cs typeface="Courier"/>
            </a:endParaRPr>
          </a:p>
          <a:p>
            <a:pPr marL="400050" lvl="1" indent="0">
              <a:buNone/>
            </a:pPr>
            <a:r>
              <a:rPr lang="en-US" sz="1200" dirty="0">
                <a:latin typeface="Courier"/>
                <a:cs typeface="Courier"/>
              </a:rPr>
              <a:t>&lt;mesh&gt;</a:t>
            </a:r>
          </a:p>
          <a:p>
            <a:pPr marL="400050" lvl="2" indent="0">
              <a:buNone/>
            </a:pPr>
            <a:r>
              <a:rPr lang="en-US" sz="1200" dirty="0">
                <a:latin typeface="Courier"/>
                <a:cs typeface="Courier"/>
              </a:rPr>
              <a:t>    </a:t>
            </a:r>
            <a:r>
              <a:rPr lang="en-US" sz="1200" dirty="0" err="1" smtClean="0">
                <a:latin typeface="Courier"/>
                <a:cs typeface="Courier"/>
              </a:rPr>
              <a:t>configuration_url</a:t>
            </a:r>
            <a:r>
              <a:rPr lang="en-US" sz="1200" dirty="0">
                <a:latin typeface="Courier"/>
                <a:cs typeface="Courier"/>
              </a:rPr>
              <a:t>	</a:t>
            </a:r>
            <a:r>
              <a:rPr lang="en-US" sz="1200" dirty="0">
                <a:latin typeface="Courier"/>
                <a:cs typeface="Courier"/>
                <a:hlinkClick r:id="rId2"/>
              </a:rPr>
              <a:t>http://maddash-uon.kenet.or.ke/kenet-</a:t>
            </a:r>
            <a:r>
              <a:rPr lang="en-US" sz="1200" dirty="0" smtClean="0">
                <a:latin typeface="Courier"/>
                <a:cs typeface="Courier"/>
                <a:hlinkClick r:id="rId2"/>
              </a:rPr>
              <a:t>mesh.json</a:t>
            </a:r>
            <a:r>
              <a:rPr lang="en-US" sz="1200" dirty="0" smtClean="0">
                <a:latin typeface="Courier"/>
                <a:cs typeface="Courier"/>
              </a:rPr>
              <a:t> </a:t>
            </a:r>
          </a:p>
          <a:p>
            <a:pPr marL="400050" lvl="2" indent="0">
              <a:buNone/>
            </a:pPr>
            <a:r>
              <a:rPr lang="en-US" sz="1200" dirty="0" smtClean="0">
                <a:latin typeface="Courier"/>
                <a:cs typeface="Courier"/>
              </a:rPr>
              <a:t>&lt;</a:t>
            </a:r>
            <a:r>
              <a:rPr lang="en-US" sz="1200" dirty="0">
                <a:latin typeface="Courier"/>
                <a:cs typeface="Courier"/>
              </a:rPr>
              <a:t>/mesh</a:t>
            </a:r>
            <a:r>
              <a:rPr lang="en-US" sz="1200" dirty="0" smtClean="0">
                <a:latin typeface="Courier"/>
                <a:cs typeface="Courier"/>
              </a:rPr>
              <a:t>&gt;</a:t>
            </a:r>
            <a:endParaRPr lang="en-US" sz="1200"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27</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0622674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t>Maddash</a:t>
            </a:r>
            <a:r>
              <a:rPr lang="en-US" sz="4000" dirty="0" smtClean="0"/>
              <a:t> Server Installation</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Run </a:t>
            </a:r>
            <a:r>
              <a:rPr lang="en-US" sz="2400" dirty="0"/>
              <a:t>the following script</a:t>
            </a:r>
            <a:r>
              <a:rPr lang="en-US" sz="2000" dirty="0"/>
              <a:t>:</a:t>
            </a:r>
            <a:endParaRPr lang="en-US" sz="2000" dirty="0">
              <a:latin typeface="Courier"/>
              <a:cs typeface="Courier"/>
            </a:endParaRPr>
          </a:p>
          <a:p>
            <a:pPr marL="0" indent="0">
              <a:buNone/>
            </a:pPr>
            <a:r>
              <a:rPr lang="en-US" sz="2000" dirty="0">
                <a:latin typeface="Courier"/>
                <a:cs typeface="Courier"/>
              </a:rPr>
              <a:t>/opt/</a:t>
            </a:r>
            <a:r>
              <a:rPr lang="en-US" sz="2000" dirty="0" err="1">
                <a:latin typeface="Courier"/>
                <a:cs typeface="Courier"/>
              </a:rPr>
              <a:t>perfsonar_ps</a:t>
            </a:r>
            <a:r>
              <a:rPr lang="en-US" sz="2000" dirty="0">
                <a:latin typeface="Courier"/>
                <a:cs typeface="Courier"/>
              </a:rPr>
              <a:t>/</a:t>
            </a:r>
            <a:r>
              <a:rPr lang="en-US" sz="2000" dirty="0" err="1">
                <a:latin typeface="Courier"/>
                <a:cs typeface="Courier"/>
              </a:rPr>
              <a:t>mesh_config</a:t>
            </a:r>
            <a:r>
              <a:rPr lang="en-US" sz="2000" dirty="0">
                <a:latin typeface="Courier"/>
                <a:cs typeface="Courier"/>
              </a:rPr>
              <a:t>/bin/</a:t>
            </a:r>
            <a:r>
              <a:rPr lang="en-US" sz="2000" dirty="0" err="1" smtClean="0">
                <a:latin typeface="Courier"/>
                <a:cs typeface="Courier"/>
              </a:rPr>
              <a:t>generate_gui_configuration</a:t>
            </a:r>
            <a:endParaRPr lang="en-US" sz="2000" dirty="0" smtClean="0">
              <a:latin typeface="Courier"/>
              <a:cs typeface="Courier"/>
            </a:endParaRPr>
          </a:p>
          <a:p>
            <a:pPr marL="0" indent="0">
              <a:buNone/>
            </a:pPr>
            <a:endParaRPr lang="en-US" sz="2000" dirty="0">
              <a:latin typeface="Courier"/>
              <a:cs typeface="Courier"/>
            </a:endParaRPr>
          </a:p>
          <a:p>
            <a:pPr marL="0" indent="0">
              <a:buNone/>
            </a:pPr>
            <a:endParaRPr lang="en-US" sz="2000" dirty="0" smtClean="0"/>
          </a:p>
          <a:p>
            <a:r>
              <a:rPr lang="en-US" sz="2400" dirty="0" smtClean="0"/>
              <a:t>And restart the server:</a:t>
            </a:r>
            <a:endParaRPr lang="en-US" sz="2400" dirty="0">
              <a:latin typeface="Courier"/>
              <a:cs typeface="Courier"/>
            </a:endParaRPr>
          </a:p>
          <a:p>
            <a:pPr marL="0" indent="0">
              <a:buNone/>
            </a:pPr>
            <a:r>
              <a:rPr lang="en-US" sz="2000" dirty="0" err="1">
                <a:latin typeface="Courier"/>
                <a:cs typeface="Courier"/>
              </a:rPr>
              <a:t>sudo</a:t>
            </a:r>
            <a:r>
              <a:rPr lang="en-US" sz="2000" dirty="0">
                <a:latin typeface="Courier"/>
                <a:cs typeface="Courier"/>
              </a:rPr>
              <a:t> /</a:t>
            </a:r>
            <a:r>
              <a:rPr lang="en-US" sz="2000" dirty="0" err="1">
                <a:latin typeface="Courier"/>
                <a:cs typeface="Courier"/>
              </a:rPr>
              <a:t>etc</a:t>
            </a:r>
            <a:r>
              <a:rPr lang="en-US" sz="2000" dirty="0">
                <a:latin typeface="Courier"/>
                <a:cs typeface="Courier"/>
              </a:rPr>
              <a:t>/</a:t>
            </a:r>
            <a:r>
              <a:rPr lang="en-US" sz="2000" dirty="0" err="1">
                <a:latin typeface="Courier"/>
                <a:cs typeface="Courier"/>
              </a:rPr>
              <a:t>init.d</a:t>
            </a:r>
            <a:r>
              <a:rPr lang="en-US" sz="2000" dirty="0">
                <a:latin typeface="Courier"/>
                <a:cs typeface="Courier"/>
              </a:rPr>
              <a:t>/</a:t>
            </a:r>
            <a:r>
              <a:rPr lang="en-US" sz="2000" dirty="0" err="1">
                <a:latin typeface="Courier"/>
                <a:cs typeface="Courier"/>
              </a:rPr>
              <a:t>maddash</a:t>
            </a:r>
            <a:r>
              <a:rPr lang="en-US" sz="2000" dirty="0">
                <a:latin typeface="Courier"/>
                <a:cs typeface="Courier"/>
              </a:rPr>
              <a:t>-server restart</a:t>
            </a:r>
            <a:endParaRPr lang="en-US" sz="2000" dirty="0" smtClean="0">
              <a:latin typeface="Courier"/>
              <a:cs typeface="Courier"/>
            </a:endParaRP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28</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3765848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55"/>
            <a:ext cx="8229600" cy="866096"/>
          </a:xfrm>
        </p:spPr>
        <p:txBody>
          <a:bodyPr>
            <a:normAutofit/>
          </a:bodyPr>
          <a:lstStyle/>
          <a:p>
            <a:r>
              <a:rPr lang="en-US" sz="2800" dirty="0" err="1" smtClean="0"/>
              <a:t>Maddash</a:t>
            </a:r>
            <a:r>
              <a:rPr lang="en-US" sz="2800" dirty="0" smtClean="0"/>
              <a:t> Server </a:t>
            </a:r>
            <a:r>
              <a:rPr lang="en-US" sz="2800" dirty="0"/>
              <a:t>Installation</a:t>
            </a:r>
            <a:br>
              <a:rPr lang="en-US" sz="2800" dirty="0"/>
            </a:br>
            <a:endParaRPr lang="en-US" sz="1800" dirty="0"/>
          </a:p>
        </p:txBody>
      </p:sp>
      <p:sp>
        <p:nvSpPr>
          <p:cNvPr id="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29</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3" name="Picture 2" descr="Screen Shot 2015-06-16 at 11.01.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31" y="729016"/>
            <a:ext cx="7225905" cy="3855684"/>
          </a:xfrm>
          <a:prstGeom prst="rect">
            <a:avLst/>
          </a:prstGeom>
        </p:spPr>
      </p:pic>
    </p:spTree>
    <p:extLst>
      <p:ext uri="{BB962C8B-B14F-4D97-AF65-F5344CB8AC3E}">
        <p14:creationId xmlns:p14="http://schemas.microsoft.com/office/powerpoint/2010/main" val="4231676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148015"/>
            <a:ext cx="9144000" cy="4897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pPr algn="ctr"/>
            <a:r>
              <a:rPr lang="en-US" dirty="0" smtClean="0"/>
              <a:t>A </a:t>
            </a:r>
            <a:r>
              <a:rPr lang="en-US" dirty="0" err="1" smtClean="0"/>
              <a:t>perfSONAR</a:t>
            </a:r>
            <a:r>
              <a:rPr lang="en-US" dirty="0" smtClean="0"/>
              <a:t> Dashboard: </a:t>
            </a:r>
            <a:r>
              <a:rPr lang="en-US" dirty="0" smtClean="0">
                <a:hlinkClick r:id="rId2"/>
              </a:rPr>
              <a:t>http://ps-dashboard.es.net</a:t>
            </a:r>
            <a:r>
              <a:rPr lang="en-US" dirty="0" smtClean="0"/>
              <a:t> </a:t>
            </a:r>
            <a:endParaRPr lang="en-US" dirty="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a:t>
            </a:fld>
            <a:endParaRPr lang="en-US" dirty="0"/>
          </a:p>
        </p:txBody>
      </p:sp>
      <p:sp>
        <p:nvSpPr>
          <p:cNvPr id="7"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8" name="Picture 7" descr="Screen Shot 2013-07-01 at 8.27.0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913" y="942347"/>
            <a:ext cx="4294299" cy="3613717"/>
          </a:xfrm>
          <a:prstGeom prst="rect">
            <a:avLst/>
          </a:prstGeom>
        </p:spPr>
      </p:pic>
      <p:pic>
        <p:nvPicPr>
          <p:cNvPr id="10" name="Picture 9" descr="dilbertdoesdashboard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33" y="637722"/>
            <a:ext cx="5096934" cy="1758442"/>
          </a:xfrm>
          <a:prstGeom prst="rect">
            <a:avLst/>
          </a:prstGeom>
        </p:spPr>
      </p:pic>
    </p:spTree>
    <p:extLst>
      <p:ext uri="{BB962C8B-B14F-4D97-AF65-F5344CB8AC3E}">
        <p14:creationId xmlns:p14="http://schemas.microsoft.com/office/powerpoint/2010/main" val="14719779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214800"/>
            <a:ext cx="8777030" cy="483700"/>
          </a:xfrm>
        </p:spPr>
        <p:txBody>
          <a:bodyPr>
            <a:normAutofit fontScale="90000"/>
          </a:bodyPr>
          <a:lstStyle/>
          <a:p>
            <a:r>
              <a:rPr lang="en-US" sz="4000" dirty="0" smtClean="0"/>
              <a:t>Configuring Measurement Agents</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The final step is getting the agents running, that should be running an agent with the mesh </a:t>
            </a:r>
            <a:r>
              <a:rPr lang="en-US" sz="2400" dirty="0" err="1" smtClean="0"/>
              <a:t>config</a:t>
            </a:r>
            <a:endParaRPr lang="en-US" sz="2400" dirty="0" smtClean="0"/>
          </a:p>
          <a:p>
            <a:r>
              <a:rPr lang="en-US" sz="2400" dirty="0" smtClean="0"/>
              <a:t>Install the following package:</a:t>
            </a:r>
          </a:p>
          <a:p>
            <a:pPr lvl="1"/>
            <a:r>
              <a:rPr lang="en-US" sz="2000" b="1" dirty="0" err="1">
                <a:latin typeface="Courier"/>
                <a:cs typeface="Courier"/>
              </a:rPr>
              <a:t>sudo</a:t>
            </a:r>
            <a:r>
              <a:rPr lang="en-US" sz="2000" b="1" dirty="0">
                <a:latin typeface="Courier"/>
                <a:cs typeface="Courier"/>
              </a:rPr>
              <a:t> yum install </a:t>
            </a:r>
            <a:r>
              <a:rPr lang="en-US" sz="2000" b="1" dirty="0" err="1">
                <a:latin typeface="Courier"/>
                <a:cs typeface="Courier"/>
              </a:rPr>
              <a:t>perl</a:t>
            </a:r>
            <a:r>
              <a:rPr lang="en-US" sz="2000" b="1" dirty="0">
                <a:latin typeface="Courier"/>
                <a:cs typeface="Courier"/>
              </a:rPr>
              <a:t>-</a:t>
            </a:r>
            <a:r>
              <a:rPr lang="en-US" sz="2000" b="1" dirty="0" err="1">
                <a:latin typeface="Courier"/>
                <a:cs typeface="Courier"/>
              </a:rPr>
              <a:t>perfSONAR_PS</a:t>
            </a:r>
            <a:r>
              <a:rPr lang="en-US" sz="2000" b="1" dirty="0">
                <a:latin typeface="Courier"/>
                <a:cs typeface="Courier"/>
              </a:rPr>
              <a:t>-</a:t>
            </a:r>
            <a:r>
              <a:rPr lang="en-US" sz="2000" b="1" dirty="0" err="1">
                <a:latin typeface="Courier"/>
                <a:cs typeface="Courier"/>
              </a:rPr>
              <a:t>MeshConfig</a:t>
            </a:r>
            <a:r>
              <a:rPr lang="en-US" sz="2000" b="1" dirty="0">
                <a:latin typeface="Courier"/>
                <a:cs typeface="Courier"/>
              </a:rPr>
              <a:t>-Agent</a:t>
            </a:r>
            <a:endParaRPr lang="en-US" sz="2000" b="1" dirty="0" smtClean="0">
              <a:latin typeface="Courier"/>
              <a:cs typeface="Courier"/>
            </a:endParaRPr>
          </a:p>
          <a:p>
            <a:r>
              <a:rPr lang="en-US" sz="2400" dirty="0" smtClean="0"/>
              <a:t>Make an edit to this file:</a:t>
            </a:r>
          </a:p>
          <a:p>
            <a:pPr lvl="1"/>
            <a:r>
              <a:rPr lang="en-US" sz="2000" b="1" dirty="0">
                <a:latin typeface="Courier"/>
                <a:cs typeface="Courier"/>
              </a:rPr>
              <a:t>/opt/</a:t>
            </a:r>
            <a:r>
              <a:rPr lang="en-US" sz="2000" b="1" dirty="0" err="1">
                <a:latin typeface="Courier"/>
                <a:cs typeface="Courier"/>
              </a:rPr>
              <a:t>perfsonar_ps</a:t>
            </a:r>
            <a:r>
              <a:rPr lang="en-US" sz="2000" b="1" dirty="0">
                <a:latin typeface="Courier"/>
                <a:cs typeface="Courier"/>
              </a:rPr>
              <a:t>/</a:t>
            </a:r>
            <a:r>
              <a:rPr lang="en-US" sz="2000" b="1" dirty="0" err="1">
                <a:latin typeface="Courier"/>
                <a:cs typeface="Courier"/>
              </a:rPr>
              <a:t>mesh_config</a:t>
            </a:r>
            <a:r>
              <a:rPr lang="en-US" sz="2000" b="1" dirty="0">
                <a:latin typeface="Courier"/>
                <a:cs typeface="Courier"/>
              </a:rPr>
              <a:t>/</a:t>
            </a:r>
            <a:r>
              <a:rPr lang="en-US" sz="2000" b="1" dirty="0" err="1">
                <a:latin typeface="Courier"/>
                <a:cs typeface="Courier"/>
              </a:rPr>
              <a:t>etc</a:t>
            </a:r>
            <a:r>
              <a:rPr lang="en-US" sz="2000" b="1" dirty="0">
                <a:latin typeface="Courier"/>
                <a:cs typeface="Courier"/>
              </a:rPr>
              <a:t>/</a:t>
            </a:r>
            <a:r>
              <a:rPr lang="en-US" sz="2000" b="1" dirty="0" err="1" smtClean="0">
                <a:latin typeface="Courier"/>
                <a:cs typeface="Courier"/>
              </a:rPr>
              <a:t>agent_configuration.conf</a:t>
            </a:r>
            <a:endParaRPr lang="en-US" sz="2000" b="1" dirty="0" smtClean="0">
              <a:latin typeface="Courier"/>
              <a:cs typeface="Courier"/>
            </a:endParaRP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30</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5544849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4"/>
            <a:ext cx="8229600" cy="560608"/>
          </a:xfrm>
        </p:spPr>
        <p:txBody>
          <a:bodyPr>
            <a:normAutofit fontScale="90000"/>
          </a:bodyPr>
          <a:lstStyle/>
          <a:p>
            <a:r>
              <a:rPr lang="en-US" sz="4000" dirty="0" smtClean="0"/>
              <a:t>Configuring Measurement Agents</a:t>
            </a:r>
            <a:endParaRPr lang="en-US" sz="4000" dirty="0"/>
          </a:p>
        </p:txBody>
      </p:sp>
      <p:sp>
        <p:nvSpPr>
          <p:cNvPr id="3" name="Content Placeholder 2"/>
          <p:cNvSpPr>
            <a:spLocks noGrp="1"/>
          </p:cNvSpPr>
          <p:nvPr>
            <p:ph idx="1"/>
          </p:nvPr>
        </p:nvSpPr>
        <p:spPr>
          <a:xfrm>
            <a:off x="457200" y="1063229"/>
            <a:ext cx="8229600" cy="3390899"/>
          </a:xfrm>
        </p:spPr>
        <p:txBody>
          <a:bodyPr>
            <a:noAutofit/>
          </a:bodyPr>
          <a:lstStyle/>
          <a:p>
            <a:r>
              <a:rPr lang="en-US" sz="1800" dirty="0" smtClean="0"/>
              <a:t>Add this to </a:t>
            </a:r>
            <a:r>
              <a:rPr lang="en-US" sz="1800" dirty="0"/>
              <a:t>the </a:t>
            </a:r>
            <a:r>
              <a:rPr lang="en-US" sz="1800" dirty="0" smtClean="0"/>
              <a:t>end (or edit an existing mesh stanza):</a:t>
            </a:r>
          </a:p>
          <a:p>
            <a:pPr marL="0" indent="0">
              <a:buNone/>
            </a:pPr>
            <a:endParaRPr lang="en-US" sz="2400" dirty="0" smtClean="0"/>
          </a:p>
          <a:p>
            <a:pPr marL="0" indent="0">
              <a:buNone/>
            </a:pPr>
            <a:r>
              <a:rPr lang="en-US" sz="1400" b="1" dirty="0">
                <a:latin typeface="Courier"/>
                <a:cs typeface="Courier"/>
              </a:rPr>
              <a:t>&lt;mesh&gt;</a:t>
            </a:r>
          </a:p>
          <a:p>
            <a:pPr marL="0" lvl="1" indent="0">
              <a:buNone/>
            </a:pPr>
            <a:r>
              <a:rPr lang="en-US" sz="1400" b="1" dirty="0">
                <a:latin typeface="Courier"/>
                <a:cs typeface="Courier"/>
              </a:rPr>
              <a:t>    </a:t>
            </a:r>
            <a:r>
              <a:rPr lang="en-US" sz="1400" b="1" dirty="0" err="1">
                <a:latin typeface="Courier"/>
                <a:cs typeface="Courier"/>
              </a:rPr>
              <a:t>configuration_url</a:t>
            </a:r>
            <a:r>
              <a:rPr lang="en-US" sz="1400" b="1" dirty="0">
                <a:latin typeface="Courier"/>
                <a:cs typeface="Courier"/>
              </a:rPr>
              <a:t>		</a:t>
            </a:r>
            <a:r>
              <a:rPr lang="en-US" sz="1400" dirty="0">
                <a:latin typeface="Courier"/>
                <a:cs typeface="Courier"/>
                <a:hlinkClick r:id="rId2"/>
              </a:rPr>
              <a:t>http://maddash-uon.kenet.or.ke/kenet-mesh.json</a:t>
            </a:r>
            <a:r>
              <a:rPr lang="en-US" sz="1400" dirty="0">
                <a:latin typeface="Courier"/>
                <a:cs typeface="Courier"/>
              </a:rPr>
              <a:t> </a:t>
            </a:r>
            <a:endParaRPr lang="en-US" sz="1400" dirty="0" smtClean="0">
              <a:latin typeface="Courier"/>
              <a:cs typeface="Courier"/>
            </a:endParaRPr>
          </a:p>
          <a:p>
            <a:pPr marL="0" lvl="1" indent="0">
              <a:buNone/>
            </a:pPr>
            <a:r>
              <a:rPr lang="en-US" sz="1400" b="1" dirty="0" smtClean="0">
                <a:latin typeface="Courier"/>
                <a:cs typeface="Courier"/>
              </a:rPr>
              <a:t>    </a:t>
            </a:r>
            <a:r>
              <a:rPr lang="en-US" sz="1400" b="1" dirty="0" err="1" smtClean="0">
                <a:latin typeface="Courier"/>
                <a:cs typeface="Courier"/>
              </a:rPr>
              <a:t>validate_certificate</a:t>
            </a:r>
            <a:r>
              <a:rPr lang="en-US" sz="1400" b="1" dirty="0" smtClean="0">
                <a:latin typeface="Courier"/>
                <a:cs typeface="Courier"/>
              </a:rPr>
              <a:t>		0</a:t>
            </a:r>
          </a:p>
          <a:p>
            <a:pPr marL="0" indent="0">
              <a:buNone/>
            </a:pPr>
            <a:r>
              <a:rPr lang="en-US" sz="1400" b="1" dirty="0" smtClean="0">
                <a:latin typeface="Courier"/>
                <a:cs typeface="Courier"/>
              </a:rPr>
              <a:t>&lt;</a:t>
            </a:r>
            <a:r>
              <a:rPr lang="en-US" sz="1400" b="1" dirty="0">
                <a:latin typeface="Courier"/>
                <a:cs typeface="Courier"/>
              </a:rPr>
              <a:t>/mesh</a:t>
            </a:r>
            <a:r>
              <a:rPr lang="en-US" sz="1400" b="1" dirty="0" smtClean="0">
                <a:latin typeface="Courier"/>
                <a:cs typeface="Courier"/>
              </a:rPr>
              <a:t>&gt;</a:t>
            </a:r>
          </a:p>
          <a:p>
            <a:pPr marL="0" indent="0">
              <a:buNone/>
            </a:pPr>
            <a:endParaRPr lang="en-US" sz="2000" b="1" dirty="0" smtClean="0">
              <a:latin typeface="Courier"/>
              <a:cs typeface="Courier"/>
            </a:endParaRPr>
          </a:p>
          <a:p>
            <a:r>
              <a:rPr lang="en-US" sz="1800" b="1" i="1" dirty="0" err="1"/>
              <a:t>s</a:t>
            </a:r>
            <a:r>
              <a:rPr lang="en-US" sz="1800" b="1" i="1" dirty="0" err="1" smtClean="0"/>
              <a:t>udo</a:t>
            </a:r>
            <a:r>
              <a:rPr lang="en-US" sz="1800" b="1" i="1" dirty="0" smtClean="0"/>
              <a:t> –u </a:t>
            </a:r>
            <a:r>
              <a:rPr lang="en-US" sz="1800" b="1" i="1" dirty="0" err="1" smtClean="0"/>
              <a:t>perfsonar</a:t>
            </a:r>
            <a:r>
              <a:rPr lang="en-US" sz="1800" b="1" i="1" dirty="0" smtClean="0"/>
              <a:t> /</a:t>
            </a:r>
            <a:r>
              <a:rPr lang="en-US" sz="1800" b="1" i="1" dirty="0"/>
              <a:t>opt/</a:t>
            </a:r>
            <a:r>
              <a:rPr lang="en-US" sz="1800" b="1" i="1" dirty="0" err="1"/>
              <a:t>perfsonar_ps</a:t>
            </a:r>
            <a:r>
              <a:rPr lang="en-US" sz="1800" b="1" i="1" dirty="0"/>
              <a:t>/</a:t>
            </a:r>
            <a:r>
              <a:rPr lang="en-US" sz="1800" b="1" i="1" dirty="0" err="1"/>
              <a:t>mesh_config</a:t>
            </a:r>
            <a:r>
              <a:rPr lang="en-US" sz="1800" b="1" i="1" dirty="0"/>
              <a:t>/bin/</a:t>
            </a:r>
            <a:r>
              <a:rPr lang="en-US" sz="1800" b="1" i="1" dirty="0" err="1"/>
              <a:t>generate_configuration</a:t>
            </a:r>
            <a:endParaRPr lang="en-US" sz="1800" b="1" i="1" dirty="0" smtClean="0"/>
          </a:p>
          <a:p>
            <a:r>
              <a:rPr lang="en-US" sz="1800" dirty="0" smtClean="0"/>
              <a:t>A reboot is recommended to get things running</a:t>
            </a:r>
          </a:p>
          <a:p>
            <a:r>
              <a:rPr lang="en-US" sz="1800" dirty="0" smtClean="0"/>
              <a:t>There is a </a:t>
            </a:r>
            <a:r>
              <a:rPr lang="en-US" sz="1800" dirty="0" err="1" smtClean="0"/>
              <a:t>cron</a:t>
            </a:r>
            <a:r>
              <a:rPr lang="en-US" sz="1800" dirty="0" smtClean="0"/>
              <a:t> entry that will suck down the JSON file once a day (in the event that someone makes a change)</a:t>
            </a: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31</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8855715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Final Result</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Over the course of the day, if you configured your agent properly, data will show up in this dashboard</a:t>
            </a:r>
          </a:p>
          <a:p>
            <a:pPr lvl="1"/>
            <a:r>
              <a:rPr lang="en-US" sz="2000" dirty="0" smtClean="0"/>
              <a:t>Note that the checks take time to run – its not instant.  </a:t>
            </a: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32</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0074313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Final Result</a:t>
            </a:r>
            <a:endParaRPr lang="en-US" sz="4000" dirty="0"/>
          </a:p>
        </p:txBody>
      </p:sp>
      <p:sp>
        <p:nvSpPr>
          <p:cNvPr id="3" name="Content Placeholder 2"/>
          <p:cNvSpPr>
            <a:spLocks noGrp="1"/>
          </p:cNvSpPr>
          <p:nvPr>
            <p:ph idx="1"/>
          </p:nvPr>
        </p:nvSpPr>
        <p:spPr>
          <a:xfrm>
            <a:off x="457200" y="939801"/>
            <a:ext cx="8229600" cy="3390899"/>
          </a:xfrm>
        </p:spPr>
        <p:txBody>
          <a:bodyPr>
            <a:noAutofit/>
          </a:bodyPr>
          <a:lstStyle/>
          <a:p>
            <a:r>
              <a:rPr lang="en-US" sz="2400" dirty="0" smtClean="0"/>
              <a:t>If you set up at your home institution:</a:t>
            </a:r>
          </a:p>
          <a:p>
            <a:pPr lvl="1"/>
            <a:r>
              <a:rPr lang="en-US" sz="2000" dirty="0" smtClean="0"/>
              <a:t>Decide what hosts will be in it, and decide if you want to do mainly disjoint or mesh testing</a:t>
            </a:r>
          </a:p>
          <a:p>
            <a:pPr lvl="1"/>
            <a:r>
              <a:rPr lang="en-US" sz="2000" dirty="0" smtClean="0"/>
              <a:t>Get the dashboard up first, along with the full mesh </a:t>
            </a:r>
            <a:r>
              <a:rPr lang="en-US" sz="2000" dirty="0" err="1" smtClean="0"/>
              <a:t>config</a:t>
            </a:r>
            <a:endParaRPr lang="en-US" sz="2000" dirty="0" smtClean="0"/>
          </a:p>
          <a:p>
            <a:pPr lvl="1"/>
            <a:r>
              <a:rPr lang="en-US" sz="2000" dirty="0" smtClean="0"/>
              <a:t>Get the remote sites to configure the mesh, and start to review the colors of the dashboard</a:t>
            </a:r>
          </a:p>
          <a:p>
            <a:pPr lvl="2"/>
            <a:r>
              <a:rPr lang="en-US" sz="1600" dirty="0" smtClean="0"/>
              <a:t>Could take weeks to get ‘right’</a:t>
            </a:r>
          </a:p>
          <a:p>
            <a:r>
              <a:rPr lang="en-US" sz="2400" dirty="0" smtClean="0"/>
              <a:t>Example:</a:t>
            </a:r>
          </a:p>
          <a:p>
            <a:pPr lvl="1"/>
            <a:r>
              <a:rPr lang="en-US" sz="2000" dirty="0" smtClean="0">
                <a:hlinkClick r:id="rId2"/>
              </a:rPr>
              <a:t>http://ps-dashboard.es.net</a:t>
            </a:r>
            <a:r>
              <a:rPr lang="en-US" sz="2000" dirty="0" smtClean="0"/>
              <a:t> </a:t>
            </a:r>
          </a:p>
          <a:p>
            <a:pPr lvl="1"/>
            <a:r>
              <a:rPr lang="en-US" sz="2000" dirty="0">
                <a:hlinkClick r:id="rId3"/>
              </a:rPr>
              <a:t>http://dps11.ucsc.edu/maddash-webui</a:t>
            </a:r>
            <a:r>
              <a:rPr lang="en-US" sz="2000" dirty="0" smtClean="0">
                <a:hlinkClick r:id="rId3"/>
              </a:rPr>
              <a:t>/</a:t>
            </a:r>
            <a:r>
              <a:rPr lang="en-US" sz="2000" dirty="0" smtClean="0"/>
              <a:t> </a:t>
            </a:r>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561000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Deployment &amp; Advanced Regular Testing Strategies</a:t>
            </a:r>
            <a:endParaRPr lang="en-US" b="1"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5"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KENET Workshop</a:t>
            </a:r>
          </a:p>
          <a:p>
            <a:pPr algn="r"/>
            <a:endParaRPr lang="en-US" b="1" i="1" dirty="0" smtClean="0"/>
          </a:p>
          <a:p>
            <a:pPr algn="r"/>
            <a:r>
              <a:rPr lang="en-US" dirty="0" smtClean="0"/>
              <a:t>NSRC/IU</a:t>
            </a:r>
          </a:p>
          <a:p>
            <a:pPr algn="r"/>
            <a:r>
              <a:rPr lang="en-US" dirty="0" smtClean="0"/>
              <a:t>September 2015</a:t>
            </a:r>
          </a:p>
          <a:p>
            <a:pPr algn="r"/>
            <a:endParaRPr lang="en-US" dirty="0"/>
          </a:p>
        </p:txBody>
      </p:sp>
    </p:spTree>
    <p:extLst>
      <p:ext uri="{BB962C8B-B14F-4D97-AF65-F5344CB8AC3E}">
        <p14:creationId xmlns:p14="http://schemas.microsoft.com/office/powerpoint/2010/main" val="310183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Regular perfSONAR Tests</a:t>
            </a:r>
            <a:endParaRPr lang="en-US" sz="4000" dirty="0"/>
          </a:p>
        </p:txBody>
      </p:sp>
      <p:sp>
        <p:nvSpPr>
          <p:cNvPr id="3" name="Content Placeholder 2"/>
          <p:cNvSpPr>
            <a:spLocks noGrp="1"/>
          </p:cNvSpPr>
          <p:nvPr>
            <p:ph idx="1"/>
          </p:nvPr>
        </p:nvSpPr>
        <p:spPr>
          <a:xfrm>
            <a:off x="457200" y="1063229"/>
            <a:ext cx="8229600" cy="3394472"/>
          </a:xfrm>
        </p:spPr>
        <p:txBody>
          <a:bodyPr>
            <a:normAutofit fontScale="92500" lnSpcReduction="20000"/>
          </a:bodyPr>
          <a:lstStyle/>
          <a:p>
            <a:r>
              <a:rPr lang="en-US" sz="1900" dirty="0" smtClean="0"/>
              <a:t>We run regular tests to check for three things</a:t>
            </a:r>
          </a:p>
          <a:p>
            <a:pPr lvl="1"/>
            <a:r>
              <a:rPr lang="en-US" sz="1800" dirty="0" smtClean="0"/>
              <a:t>TCP throughput</a:t>
            </a:r>
          </a:p>
          <a:p>
            <a:pPr lvl="1"/>
            <a:r>
              <a:rPr lang="en-US" sz="1800" dirty="0" smtClean="0"/>
              <a:t>One way packet loss and delay</a:t>
            </a:r>
          </a:p>
          <a:p>
            <a:pPr lvl="1"/>
            <a:r>
              <a:rPr lang="en-US" sz="1800" dirty="0" smtClean="0"/>
              <a:t>traceroute</a:t>
            </a:r>
          </a:p>
          <a:p>
            <a:r>
              <a:rPr lang="en-US" sz="1900" dirty="0" smtClean="0"/>
              <a:t>perfSONAR has mechanisms for managing regular testing between perfSONAR hosts</a:t>
            </a:r>
          </a:p>
          <a:p>
            <a:pPr lvl="1"/>
            <a:r>
              <a:rPr lang="en-US" sz="1800" dirty="0" smtClean="0"/>
              <a:t>Statistics collection and archiving</a:t>
            </a:r>
          </a:p>
          <a:p>
            <a:pPr lvl="1"/>
            <a:r>
              <a:rPr lang="en-US" sz="1800" dirty="0" smtClean="0"/>
              <a:t>Graphs</a:t>
            </a:r>
          </a:p>
          <a:p>
            <a:pPr lvl="1"/>
            <a:r>
              <a:rPr lang="en-US" sz="1800" dirty="0" smtClean="0"/>
              <a:t>Dashboard display</a:t>
            </a:r>
          </a:p>
          <a:p>
            <a:pPr lvl="1"/>
            <a:r>
              <a:rPr lang="en-US" sz="1800" dirty="0" smtClean="0"/>
              <a:t>Integration with NAGIOS</a:t>
            </a:r>
          </a:p>
          <a:p>
            <a:r>
              <a:rPr lang="en-US" sz="1900" dirty="0" smtClean="0"/>
              <a:t>This infrastructure is deployed now – perfSONAR hosts at facilities can take advantage of it</a:t>
            </a:r>
          </a:p>
          <a:p>
            <a:r>
              <a:rPr lang="en-US" sz="1900" dirty="0" smtClean="0"/>
              <a:t>At-a-glance health check for data infrastructure</a:t>
            </a:r>
            <a:endParaRPr lang="en-US" sz="19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3760274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457200" y="933450"/>
            <a:ext cx="8229600" cy="3661172"/>
          </a:xfrm>
        </p:spPr>
        <p:txBody>
          <a:bodyPr>
            <a:normAutofit fontScale="62500" lnSpcReduction="20000"/>
          </a:bodyPr>
          <a:lstStyle/>
          <a:p>
            <a:pPr>
              <a:defRPr/>
            </a:pPr>
            <a:r>
              <a:rPr lang="en-US" dirty="0" smtClean="0"/>
              <a:t>What are you going to measure?</a:t>
            </a:r>
          </a:p>
          <a:p>
            <a:pPr lvl="1">
              <a:defRPr/>
            </a:pPr>
            <a:r>
              <a:rPr lang="en-US" dirty="0" smtClean="0"/>
              <a:t>Achievable bandwidth</a:t>
            </a:r>
          </a:p>
          <a:p>
            <a:pPr lvl="2">
              <a:defRPr/>
            </a:pPr>
            <a:r>
              <a:rPr lang="en-US" b="1" i="1" dirty="0" smtClean="0"/>
              <a:t>2-3 regional destinations</a:t>
            </a:r>
          </a:p>
          <a:p>
            <a:pPr lvl="2">
              <a:defRPr/>
            </a:pPr>
            <a:r>
              <a:rPr lang="en-US" dirty="0" smtClean="0"/>
              <a:t>4-8 important collaborators</a:t>
            </a:r>
          </a:p>
          <a:p>
            <a:pPr lvl="2">
              <a:defRPr/>
            </a:pPr>
            <a:r>
              <a:rPr lang="en-US" dirty="0" smtClean="0"/>
              <a:t>4-8 times per day to each destination</a:t>
            </a:r>
          </a:p>
          <a:p>
            <a:pPr lvl="2">
              <a:defRPr/>
            </a:pPr>
            <a:r>
              <a:rPr lang="en-US" dirty="0" smtClean="0"/>
              <a:t>20 second tests within a region, longer across </a:t>
            </a:r>
            <a:r>
              <a:rPr lang="en-US" dirty="0"/>
              <a:t>o</a:t>
            </a:r>
            <a:r>
              <a:rPr lang="en-US" dirty="0" smtClean="0"/>
              <a:t>ceans and continents </a:t>
            </a:r>
          </a:p>
          <a:p>
            <a:pPr lvl="1">
              <a:defRPr/>
            </a:pPr>
            <a:r>
              <a:rPr lang="en-US" dirty="0" smtClean="0"/>
              <a:t>Loss/Availability/Latency</a:t>
            </a:r>
          </a:p>
          <a:p>
            <a:pPr lvl="2">
              <a:defRPr/>
            </a:pPr>
            <a:r>
              <a:rPr lang="en-US" dirty="0" smtClean="0"/>
              <a:t>OWAMP:  ~10-20 collaborators over diverse paths</a:t>
            </a:r>
          </a:p>
          <a:p>
            <a:pPr lvl="1">
              <a:defRPr/>
            </a:pPr>
            <a:r>
              <a:rPr lang="en-US" dirty="0" smtClean="0"/>
              <a:t>Interface Utilization &amp; Errors (via SNMP)</a:t>
            </a:r>
          </a:p>
          <a:p>
            <a:pPr>
              <a:defRPr/>
            </a:pPr>
            <a:r>
              <a:rPr lang="en-US" dirty="0" smtClean="0"/>
              <a:t>What are you going to do with the results?</a:t>
            </a:r>
          </a:p>
          <a:p>
            <a:pPr lvl="1">
              <a:defRPr/>
            </a:pPr>
            <a:r>
              <a:rPr lang="en-US" dirty="0" smtClean="0"/>
              <a:t>NAGIOS Alerts</a:t>
            </a:r>
          </a:p>
          <a:p>
            <a:pPr lvl="1">
              <a:defRPr/>
            </a:pPr>
            <a:r>
              <a:rPr lang="en-US" dirty="0" smtClean="0"/>
              <a:t>Reports to user community</a:t>
            </a:r>
          </a:p>
          <a:p>
            <a:pPr lvl="1">
              <a:defRPr/>
            </a:pPr>
            <a:r>
              <a:rPr lang="en-US" dirty="0"/>
              <a:t>D</a:t>
            </a:r>
            <a:r>
              <a:rPr lang="en-US" dirty="0" smtClean="0"/>
              <a:t>ashboard</a:t>
            </a:r>
          </a:p>
        </p:txBody>
      </p:sp>
      <p:sp>
        <p:nvSpPr>
          <p:cNvPr id="7" name="Title 1"/>
          <p:cNvSpPr>
            <a:spLocks noGrp="1"/>
          </p:cNvSpPr>
          <p:nvPr>
            <p:ph type="title"/>
          </p:nvPr>
        </p:nvSpPr>
        <p:spPr>
          <a:xfrm>
            <a:off x="0" y="205979"/>
            <a:ext cx="9144000" cy="501356"/>
          </a:xfrm>
        </p:spPr>
        <p:txBody>
          <a:bodyPr>
            <a:normAutofit fontScale="90000"/>
          </a:bodyPr>
          <a:lstStyle/>
          <a:p>
            <a:r>
              <a:rPr lang="en-US" dirty="0" smtClean="0"/>
              <a:t>Develop a Test Plan</a:t>
            </a:r>
            <a:endParaRPr lang="en-US"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021020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perfSONAR Deployment Locations</a:t>
            </a:r>
            <a:endParaRPr lang="en-US" dirty="0"/>
          </a:p>
        </p:txBody>
      </p:sp>
      <p:sp>
        <p:nvSpPr>
          <p:cNvPr id="3" name="Content Placeholder 2"/>
          <p:cNvSpPr>
            <a:spLocks noGrp="1"/>
          </p:cNvSpPr>
          <p:nvPr>
            <p:ph idx="1"/>
          </p:nvPr>
        </p:nvSpPr>
        <p:spPr>
          <a:xfrm>
            <a:off x="457200" y="1063229"/>
            <a:ext cx="8229600" cy="3801665"/>
          </a:xfrm>
        </p:spPr>
        <p:txBody>
          <a:bodyPr>
            <a:normAutofit fontScale="62500" lnSpcReduction="20000"/>
          </a:bodyPr>
          <a:lstStyle/>
          <a:p>
            <a:r>
              <a:rPr lang="en-US" dirty="0" smtClean="0"/>
              <a:t>Critical to deploy near key resources such as DTNs</a:t>
            </a:r>
          </a:p>
          <a:p>
            <a:r>
              <a:rPr lang="en-US" dirty="0" smtClean="0"/>
              <a:t>More perfSONAR </a:t>
            </a:r>
            <a:r>
              <a:rPr lang="en-US" dirty="0"/>
              <a:t>hosts allow </a:t>
            </a:r>
            <a:r>
              <a:rPr lang="en-US" dirty="0" smtClean="0"/>
              <a:t>segments of </a:t>
            </a:r>
            <a:r>
              <a:rPr lang="en-US" dirty="0"/>
              <a:t>the path to be tested separately</a:t>
            </a:r>
          </a:p>
          <a:p>
            <a:pPr lvl="1"/>
            <a:r>
              <a:rPr lang="en-US" dirty="0" smtClean="0"/>
              <a:t>Reduced visibility for devices between </a:t>
            </a:r>
            <a:r>
              <a:rPr lang="en-US" dirty="0"/>
              <a:t>perfSONAR </a:t>
            </a:r>
            <a:r>
              <a:rPr lang="en-US" dirty="0" smtClean="0"/>
              <a:t>hosts</a:t>
            </a:r>
            <a:endParaRPr lang="en-US" dirty="0"/>
          </a:p>
          <a:p>
            <a:pPr lvl="1"/>
            <a:r>
              <a:rPr lang="en-US" dirty="0" smtClean="0"/>
              <a:t>Must rely on counters or other means where perfSONAR can’t go</a:t>
            </a:r>
          </a:p>
          <a:p>
            <a:r>
              <a:rPr lang="en-US" dirty="0" smtClean="0"/>
              <a:t>Effective test methodology derived from protocol behavior</a:t>
            </a:r>
          </a:p>
          <a:p>
            <a:pPr lvl="1"/>
            <a:r>
              <a:rPr lang="en-US" dirty="0" smtClean="0"/>
              <a:t>TCP suffers much more from packet loss as latency increases</a:t>
            </a:r>
          </a:p>
          <a:p>
            <a:pPr lvl="1"/>
            <a:r>
              <a:rPr lang="en-US" dirty="0" smtClean="0"/>
              <a:t>TCP is more likely to cause loss as latency increases</a:t>
            </a:r>
          </a:p>
          <a:p>
            <a:pPr lvl="1"/>
            <a:r>
              <a:rPr lang="en-US" dirty="0" smtClean="0"/>
              <a:t>Testing should leverage this in two ways</a:t>
            </a:r>
          </a:p>
          <a:p>
            <a:pPr lvl="2"/>
            <a:r>
              <a:rPr lang="en-US" dirty="0" smtClean="0"/>
              <a:t>Design tests so that they are likely to fail if there is a problem</a:t>
            </a:r>
          </a:p>
          <a:p>
            <a:pPr lvl="2"/>
            <a:r>
              <a:rPr lang="en-US" dirty="0" smtClean="0"/>
              <a:t>Mimic the behavior of production traffic as much as possible</a:t>
            </a:r>
          </a:p>
          <a:p>
            <a:pPr lvl="1"/>
            <a:r>
              <a:rPr lang="en-US" dirty="0" smtClean="0"/>
              <a:t>Note: don’t design your tests to succeed</a:t>
            </a:r>
          </a:p>
          <a:p>
            <a:pPr lvl="2"/>
            <a:r>
              <a:rPr lang="en-US" dirty="0" smtClean="0"/>
              <a:t>The point is not to “be green” even if there are problems</a:t>
            </a:r>
          </a:p>
          <a:p>
            <a:pPr lvl="2"/>
            <a:r>
              <a:rPr lang="en-US" dirty="0" smtClean="0"/>
              <a:t>The point is to find problems when they come up so that the problems are fixed quickly</a:t>
            </a:r>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4845710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15050"/>
            <a:ext cx="9144000" cy="604838"/>
          </a:xfrm>
        </p:spPr>
        <p:txBody>
          <a:bodyPr>
            <a:normAutofit fontScale="90000"/>
          </a:bodyPr>
          <a:lstStyle/>
          <a:p>
            <a:r>
              <a:rPr lang="en-US" sz="4000" dirty="0" smtClean="0"/>
              <a:t>Sample Site Deployment</a:t>
            </a:r>
            <a:endParaRPr lang="en-US" sz="4000" dirty="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7</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819888"/>
            <a:ext cx="6311900" cy="370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1488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8206743" cy="1021556"/>
          </a:xfrm>
        </p:spPr>
        <p:txBody>
          <a:bodyPr/>
          <a:lstStyle/>
          <a:p>
            <a:r>
              <a:rPr lang="en-US" dirty="0" err="1"/>
              <a:t>Maddash</a:t>
            </a:r>
            <a:r>
              <a:rPr lang="en-US" dirty="0"/>
              <a:t> Installation &amp; Use</a:t>
            </a:r>
          </a:p>
        </p:txBody>
      </p:sp>
      <p:sp>
        <p:nvSpPr>
          <p:cNvPr id="4" name="Date Placeholder 3"/>
          <p:cNvSpPr>
            <a:spLocks noGrp="1"/>
          </p:cNvSpPr>
          <p:nvPr>
            <p:ph type="dt" sz="half" idx="10"/>
          </p:nvPr>
        </p:nvSpPr>
        <p:spPr>
          <a:xfrm>
            <a:off x="7296270" y="4765113"/>
            <a:ext cx="1279362" cy="273844"/>
          </a:xfrm>
        </p:spPr>
        <p:txBody>
          <a:bodyPr/>
          <a:lstStyle/>
          <a:p>
            <a:fld id="{E6E32C40-988E-A444-8E8A-8658EA9E7168}" type="datetime4">
              <a:rPr lang="en-US" smtClean="0"/>
              <a:t>September 8, 2015</a:t>
            </a:fld>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8</a:t>
            </a:fld>
            <a:endParaRPr lang="en-US"/>
          </a:p>
        </p:txBody>
      </p:sp>
      <p:sp>
        <p:nvSpPr>
          <p:cNvPr id="7"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93487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t>Maddash</a:t>
            </a:r>
            <a:r>
              <a:rPr lang="en-US" sz="4000" dirty="0" smtClean="0"/>
              <a:t> &amp; The Mesh </a:t>
            </a:r>
            <a:r>
              <a:rPr lang="en-US" sz="4000" dirty="0" err="1" smtClean="0"/>
              <a:t>Config</a:t>
            </a:r>
            <a:endParaRPr lang="en-US" sz="4000" dirty="0"/>
          </a:p>
        </p:txBody>
      </p:sp>
      <p:sp>
        <p:nvSpPr>
          <p:cNvPr id="3" name="Content Placeholder 2"/>
          <p:cNvSpPr>
            <a:spLocks noGrp="1"/>
          </p:cNvSpPr>
          <p:nvPr>
            <p:ph idx="1"/>
          </p:nvPr>
        </p:nvSpPr>
        <p:spPr>
          <a:xfrm>
            <a:off x="457200" y="850901"/>
            <a:ext cx="8229600" cy="3390899"/>
          </a:xfrm>
        </p:spPr>
        <p:txBody>
          <a:bodyPr>
            <a:noAutofit/>
          </a:bodyPr>
          <a:lstStyle/>
          <a:p>
            <a:r>
              <a:rPr lang="en-US" sz="2000" dirty="0" smtClean="0"/>
              <a:t>Measurement results are more useful when they can be “seen”, because this implies they will be acted on.  </a:t>
            </a:r>
          </a:p>
          <a:p>
            <a:r>
              <a:rPr lang="en-US" sz="2000" dirty="0" err="1" smtClean="0"/>
              <a:t>Maddash</a:t>
            </a:r>
            <a:r>
              <a:rPr lang="en-US" sz="2000" dirty="0" smtClean="0"/>
              <a:t> is a software package that can be used to visualize the results of many </a:t>
            </a:r>
            <a:r>
              <a:rPr lang="en-US" sz="2000" dirty="0" err="1" smtClean="0"/>
              <a:t>perfSONAR</a:t>
            </a:r>
            <a:r>
              <a:rPr lang="en-US" sz="2000" dirty="0" smtClean="0"/>
              <a:t> tests</a:t>
            </a:r>
          </a:p>
          <a:p>
            <a:r>
              <a:rPr lang="en-US" sz="2000" dirty="0" smtClean="0"/>
              <a:t>The Mesh </a:t>
            </a:r>
            <a:r>
              <a:rPr lang="en-US" sz="2000" dirty="0" err="1" smtClean="0"/>
              <a:t>Config</a:t>
            </a:r>
            <a:r>
              <a:rPr lang="en-US" sz="2000" dirty="0" smtClean="0"/>
              <a:t> is a way to manage multiple nodes, by giving them a uniform testing schedule</a:t>
            </a:r>
          </a:p>
          <a:p>
            <a:pPr lvl="1"/>
            <a:r>
              <a:rPr lang="en-US" sz="2000" dirty="0" smtClean="0"/>
              <a:t>E.g. this is in contrast to the other method of configuration</a:t>
            </a:r>
          </a:p>
          <a:p>
            <a:pPr lvl="2"/>
            <a:r>
              <a:rPr lang="en-US" sz="1600" dirty="0" smtClean="0"/>
              <a:t>the “Island” model</a:t>
            </a:r>
          </a:p>
          <a:p>
            <a:pPr lvl="1"/>
            <a:r>
              <a:rPr lang="en-US" sz="2000" dirty="0" smtClean="0"/>
              <a:t>Changes node from ‘testing as an island’ to being a part of a larger testing strategy</a:t>
            </a:r>
            <a:endParaRPr lang="en-US" sz="2000" dirty="0"/>
          </a:p>
          <a:p>
            <a:pPr lvl="1"/>
            <a:r>
              <a:rPr lang="en-US" sz="2000" dirty="0"/>
              <a:t>More at: </a:t>
            </a:r>
            <a:r>
              <a:rPr lang="en-US" sz="2000" dirty="0">
                <a:hlinkClick r:id="rId2"/>
              </a:rPr>
              <a:t>http://docs.perfsonar.net/</a:t>
            </a:r>
            <a:r>
              <a:rPr lang="en-US" sz="2000" dirty="0" smtClean="0">
                <a:hlinkClick r:id="rId2"/>
              </a:rPr>
              <a:t>manage_choose.html</a:t>
            </a:r>
            <a:r>
              <a:rPr lang="en-US" sz="2000" dirty="0" smtClean="0"/>
              <a:t> </a:t>
            </a:r>
            <a:endParaRPr lang="en-US" sz="2000" dirty="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September 8,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9</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1376357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985</TotalTime>
  <Words>2226</Words>
  <Application>Microsoft Macintosh PowerPoint</Application>
  <PresentationFormat>On-screen Show (16:9)</PresentationFormat>
  <Paragraphs>377</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Deployment &amp; Advanced Regular Testing Strategies</vt:lpstr>
      <vt:lpstr>Importance of Regular Testing</vt:lpstr>
      <vt:lpstr>PowerPoint Presentation</vt:lpstr>
      <vt:lpstr>Regular perfSONAR Tests</vt:lpstr>
      <vt:lpstr>Develop a Test Plan</vt:lpstr>
      <vt:lpstr>perfSONAR Deployment Locations</vt:lpstr>
      <vt:lpstr>Sample Site Deployment</vt:lpstr>
      <vt:lpstr>Maddash Installation &amp; Use</vt:lpstr>
      <vt:lpstr>Maddash &amp; The Mesh Config</vt:lpstr>
      <vt:lpstr>Performance Island</vt:lpstr>
      <vt:lpstr>Performance Coordination</vt:lpstr>
      <vt:lpstr>Maddash</vt:lpstr>
      <vt:lpstr>Mesh Configuration</vt:lpstr>
      <vt:lpstr>Disjoint Mesh Configuration</vt:lpstr>
      <vt:lpstr>Host Definition (3.4 Specific)</vt:lpstr>
      <vt:lpstr>Host Definition</vt:lpstr>
      <vt:lpstr>Test Specification</vt:lpstr>
      <vt:lpstr>Test Specification</vt:lpstr>
      <vt:lpstr>Group Definition</vt:lpstr>
      <vt:lpstr>Group Definition</vt:lpstr>
      <vt:lpstr>Test Definition</vt:lpstr>
      <vt:lpstr>Full Mesh Configuration</vt:lpstr>
      <vt:lpstr>Full Mesh Configuration</vt:lpstr>
      <vt:lpstr>Configuration Conversion</vt:lpstr>
      <vt:lpstr>Configuration Conversion</vt:lpstr>
      <vt:lpstr>Maddash Server Installation (http://software.es.net/maddash/install.html)</vt:lpstr>
      <vt:lpstr>Maddash Server Installation</vt:lpstr>
      <vt:lpstr>Maddash Server Installation</vt:lpstr>
      <vt:lpstr>Maddash Server Installation </vt:lpstr>
      <vt:lpstr>Configuring Measurement Agents</vt:lpstr>
      <vt:lpstr>Configuring Measurement Agents</vt:lpstr>
      <vt:lpstr>The Final Result</vt:lpstr>
      <vt:lpstr>The Final Result</vt:lpstr>
      <vt:lpstr>Deployment &amp; Advanced Regular Testing Strategies</vt:lpstr>
    </vt:vector>
  </TitlesOfParts>
  <Company>ESnet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Scott Chevalier</cp:lastModifiedBy>
  <cp:revision>116</cp:revision>
  <dcterms:created xsi:type="dcterms:W3CDTF">2014-10-22T19:46:15Z</dcterms:created>
  <dcterms:modified xsi:type="dcterms:W3CDTF">2015-09-08T11:10:43Z</dcterms:modified>
</cp:coreProperties>
</file>