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</p:sldMasterIdLst>
  <p:notesMasterIdLst>
    <p:notesMasterId r:id="rId21"/>
  </p:notesMasterIdLst>
  <p:sldIdLst>
    <p:sldId id="380" r:id="rId5"/>
    <p:sldId id="381" r:id="rId6"/>
    <p:sldId id="382" r:id="rId7"/>
    <p:sldId id="383" r:id="rId8"/>
    <p:sldId id="388" r:id="rId9"/>
    <p:sldId id="389" r:id="rId10"/>
    <p:sldId id="391" r:id="rId11"/>
    <p:sldId id="392" r:id="rId12"/>
    <p:sldId id="395" r:id="rId13"/>
    <p:sldId id="396" r:id="rId14"/>
    <p:sldId id="397" r:id="rId15"/>
    <p:sldId id="398" r:id="rId16"/>
    <p:sldId id="399" r:id="rId17"/>
    <p:sldId id="400" r:id="rId18"/>
    <p:sldId id="401" r:id="rId19"/>
    <p:sldId id="394" r:id="rId20"/>
  </p:sldIdLst>
  <p:sldSz cx="9144000" cy="5143500" type="screen16x9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556"/>
    <a:srgbClr val="003F5D"/>
    <a:srgbClr val="1C4161"/>
    <a:srgbClr val="004361"/>
    <a:srgbClr val="003F5E"/>
    <a:srgbClr val="013F5E"/>
    <a:srgbClr val="FFFFFF"/>
    <a:srgbClr val="004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13" autoAdjust="0"/>
    <p:restoredTop sz="91549" autoAdjust="0"/>
  </p:normalViewPr>
  <p:slideViewPr>
    <p:cSldViewPr snapToGrid="0">
      <p:cViewPr varScale="1">
        <p:scale>
          <a:sx n="134" d="100"/>
          <a:sy n="134" d="100"/>
        </p:scale>
        <p:origin x="-120" y="-600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5" d="100"/>
        <a:sy n="115" d="100"/>
      </p:scale>
      <p:origin x="0" y="16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D8A83-A817-41E3-A602-3B517E18334E}" type="datetimeFigureOut">
              <a:rPr lang="en-GB" smtClean="0"/>
              <a:t>8/24/15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BC110B-1C27-4A5B-8007-E6BF4BB6C5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1726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New tool makes it easy to download data from </a:t>
            </a:r>
            <a:r>
              <a:rPr lang="en-US" dirty="0" err="1" smtClean="0"/>
              <a:t>perfSONAR</a:t>
            </a:r>
            <a:r>
              <a:rPr lang="en-US" dirty="0" smtClean="0"/>
              <a:t> measurement archives for analysis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C110B-1C27-4A5B-8007-E6BF4BB6C5F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09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days you can get a good 1U host capable of pushing 10Gbps TCP for around $500 (+10G NIC cost).</a:t>
            </a:r>
          </a:p>
          <a:p>
            <a:pPr lvl="1"/>
            <a:r>
              <a:rPr lang="en-US" dirty="0" smtClean="0"/>
              <a:t>See </a:t>
            </a:r>
            <a:r>
              <a:rPr lang="en-US" dirty="0" err="1" smtClean="0"/>
              <a:t>perfSONAR</a:t>
            </a:r>
            <a:r>
              <a:rPr lang="en-US" dirty="0" smtClean="0"/>
              <a:t> user list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08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psUI</a:t>
            </a:r>
            <a:r>
              <a:rPr lang="en-US" dirty="0" smtClean="0"/>
              <a:t> lets you run tests on demand, and also review historical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4EA6F8-B5AB-8342-9AB7-A6984D898A5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807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60086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17316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D02EB-EFB2-E944-906C-6B0B3656AE66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524" y="62332"/>
            <a:ext cx="1659476" cy="584204"/>
          </a:xfrm>
          <a:prstGeom prst="rect">
            <a:avLst/>
          </a:prstGeom>
        </p:spPr>
      </p:pic>
      <p:pic>
        <p:nvPicPr>
          <p:cNvPr id="10" name="Picture 9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13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4BF85-6724-7746-892C-99A666CD0FDC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0527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894F4-C880-0145-BDFC-915B56A8AAB6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3224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0360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Shot 2014-10-22 at 4.30.01 PM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54800" y="960"/>
            <a:ext cx="2489200" cy="87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32C40-988E-A444-8E8A-8658EA9E7168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Picture 8" descr="PerfSONAR-powered-CMYK cop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22" y="-401510"/>
            <a:ext cx="8125878" cy="33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55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3515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A9D82-4964-D74E-90EC-68E038D794A0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683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A4862-CC71-1B4F-BA1F-CB9F1108FA5A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199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16267-7E8E-1A44-9AC2-A6932219FE06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550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FDB78-6C5B-5140-A11F-40441205BC01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8877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6C0A6-736A-374F-A0CB-D5CAC8EB7A9E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August 24, 2015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059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jpg"/><Relationship Id="rId15" Type="http://schemas.openxmlformats.org/officeDocument/2006/relationships/image" Target="../media/image3.emf"/><Relationship Id="rId16" Type="http://schemas.openxmlformats.org/officeDocument/2006/relationships/image" Target="../media/image4.png"/><Relationship Id="rId17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4543"/>
            <a:ext cx="8229600" cy="4418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17626"/>
            <a:ext cx="8229600" cy="347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84529" y="4765113"/>
            <a:ext cx="109110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57BDD59F-C534-4D4F-A6CF-3A829D753E0A}" type="datetime4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August 24, 2015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7160" y="4760814"/>
            <a:ext cx="207977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dirty="0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2015, http://</a:t>
            </a:r>
            <a:r>
              <a:rPr lang="en-US" dirty="0" err="1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www.perfsonar.net</a:t>
            </a:r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4765113"/>
            <a:ext cx="3714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318151B9-CF22-1341-A1FA-AF855BA4AD1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37160" cy="5136360"/>
          </a:xfrm>
          <a:prstGeom prst="rect">
            <a:avLst/>
          </a:prstGeom>
          <a:solidFill>
            <a:srgbClr val="1DB118"/>
          </a:solidFill>
          <a:ln>
            <a:solidFill>
              <a:srgbClr val="1DB118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srgbClr val="4F81BD"/>
              </a:solidFill>
              <a:latin typeface="Calibri"/>
            </a:endParaRPr>
          </a:p>
        </p:txBody>
      </p:sp>
      <p:pic>
        <p:nvPicPr>
          <p:cNvPr id="10" name="Picture 9" descr="pS-Logo.png"/>
          <p:cNvPicPr>
            <a:picLocks noChangeAspect="1"/>
          </p:cNvPicPr>
          <p:nvPr userDrawn="1"/>
        </p:nvPicPr>
        <p:blipFill>
          <a:blip r:embed="rId1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046" y="75234"/>
            <a:ext cx="1587422" cy="348658"/>
          </a:xfrm>
          <a:prstGeom prst="rect">
            <a:avLst/>
          </a:prstGeom>
        </p:spPr>
      </p:pic>
      <p:pic>
        <p:nvPicPr>
          <p:cNvPr id="13" name="Picture 12" descr="GEANT_logo_2015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848" y="4538879"/>
            <a:ext cx="904933" cy="452467"/>
          </a:xfrm>
          <a:prstGeom prst="rect">
            <a:avLst/>
          </a:prstGeom>
        </p:spPr>
      </p:pic>
      <p:pic>
        <p:nvPicPr>
          <p:cNvPr id="14" name="Picture 13" descr="ESnet_Full_Logo_CMYK.eps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0" y="4675616"/>
            <a:ext cx="966829" cy="283213"/>
          </a:xfrm>
          <a:prstGeom prst="rect">
            <a:avLst/>
          </a:prstGeom>
        </p:spPr>
      </p:pic>
      <p:pic>
        <p:nvPicPr>
          <p:cNvPr id="15" name="Picture 14" descr="internet2-black-red copy.pn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91" y="4665694"/>
            <a:ext cx="620625" cy="454014"/>
          </a:xfrm>
          <a:prstGeom prst="rect">
            <a:avLst/>
          </a:prstGeom>
        </p:spPr>
      </p:pic>
      <p:pic>
        <p:nvPicPr>
          <p:cNvPr id="16" name="Picture 15" descr="1000px-Indiana_University_logotype_svg.png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17" y="4715503"/>
            <a:ext cx="1445907" cy="21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25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rfsonar.net/" TargetMode="External"/><Relationship Id="rId4" Type="http://schemas.openxmlformats.org/officeDocument/2006/relationships/hyperlink" Target="http://fasterdata.es.net/" TargetMode="External"/><Relationship Id="rId5" Type="http://schemas.openxmlformats.org/officeDocument/2006/relationships/hyperlink" Target="http://fasterdata.es.net/performance-testing/network-troubleshooting-tools/" TargetMode="External"/><Relationship Id="rId6" Type="http://schemas.openxmlformats.org/officeDocument/2006/relationships/hyperlink" Target="https://github.com/perfsonar" TargetMode="External"/><Relationship Id="rId7" Type="http://schemas.openxmlformats.org/officeDocument/2006/relationships/hyperlink" Target="https://github.com/perfsonar/project/wiki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docs.perfsonar.net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perfSONAR Toolkit 3.5: </a:t>
            </a:r>
            <a:br>
              <a:rPr lang="en-US" dirty="0" smtClean="0"/>
            </a:br>
            <a:r>
              <a:rPr lang="en-US" dirty="0" smtClean="0"/>
              <a:t>What’s Coming Next?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404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5" y="63503"/>
            <a:ext cx="7124847" cy="29028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Host Management Interface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7033" y="524386"/>
            <a:ext cx="5866581" cy="4050623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529" y="4806083"/>
            <a:ext cx="1091107" cy="273844"/>
          </a:xfrm>
        </p:spPr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80608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80178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005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638"/>
            <a:ext cx="8229600" cy="44181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Updated </a:t>
            </a:r>
            <a:r>
              <a:rPr lang="en-US" dirty="0" err="1" smtClean="0"/>
              <a:t>psUI</a:t>
            </a:r>
            <a:endParaRPr lang="en-US" dirty="0"/>
          </a:p>
        </p:txBody>
      </p:sp>
      <p:pic>
        <p:nvPicPr>
          <p:cNvPr id="4" name="Picture 3" descr="using_psui-08historical_link_util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57" y="721032"/>
            <a:ext cx="5254579" cy="3707847"/>
          </a:xfrm>
          <a:prstGeom prst="rect">
            <a:avLst/>
          </a:prstGeom>
        </p:spPr>
      </p:pic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529" y="4765113"/>
            <a:ext cx="1091107" cy="273844"/>
          </a:xfrm>
        </p:spPr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4084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 smtClean="0"/>
              <a:t>perfSONAR</a:t>
            </a:r>
            <a:r>
              <a:rPr lang="en-GB" dirty="0" smtClean="0"/>
              <a:t> UI and </a:t>
            </a:r>
            <a:r>
              <a:rPr lang="en-GB" dirty="0" err="1" smtClean="0"/>
              <a:t>eduGAIN</a:t>
            </a:r>
            <a:endParaRPr lang="en-GB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529" y="4765113"/>
            <a:ext cx="1091107" cy="273844"/>
          </a:xfrm>
        </p:spPr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9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664"/>
          <a:stretch/>
        </p:blipFill>
        <p:spPr>
          <a:xfrm>
            <a:off x="2795766" y="1006524"/>
            <a:ext cx="3733294" cy="31063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622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627" y="226245"/>
            <a:ext cx="6035675" cy="648072"/>
          </a:xfrm>
        </p:spPr>
        <p:txBody>
          <a:bodyPr>
            <a:normAutofit/>
          </a:bodyPr>
          <a:lstStyle/>
          <a:p>
            <a:r>
              <a:rPr lang="en-GB" sz="3200" dirty="0" smtClean="0"/>
              <a:t>perfSONAR web user interface</a:t>
            </a:r>
            <a:endParaRPr lang="en-GB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58" y="951570"/>
            <a:ext cx="8902517" cy="3780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t="75380" b="2896"/>
          <a:stretch/>
        </p:blipFill>
        <p:spPr>
          <a:xfrm>
            <a:off x="3426440" y="3081432"/>
            <a:ext cx="3477816" cy="11645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le 6"/>
          <p:cNvSpPr/>
          <p:nvPr/>
        </p:nvSpPr>
        <p:spPr bwMode="auto">
          <a:xfrm>
            <a:off x="251520" y="2919033"/>
            <a:ext cx="1800200" cy="678831"/>
          </a:xfrm>
          <a:prstGeom prst="roundRect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1520" y="3597864"/>
            <a:ext cx="1800200" cy="540060"/>
          </a:xfrm>
          <a:prstGeom prst="roundRect">
            <a:avLst/>
          </a:prstGeom>
          <a:solidFill>
            <a:schemeClr val="accent1">
              <a:alpha val="3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598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19463490">
            <a:off x="2001159" y="2693177"/>
            <a:ext cx="1552003" cy="39638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/>
          <a:p>
            <a:pPr defTabSz="823051"/>
            <a:endParaRPr lang="en-GB" sz="252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20831311">
            <a:off x="2218102" y="3533614"/>
            <a:ext cx="1233208" cy="39638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/>
          <a:p>
            <a:pPr defTabSz="823051"/>
            <a:endParaRPr lang="en-GB" sz="252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1321664">
            <a:off x="6080283" y="3199672"/>
            <a:ext cx="1233208" cy="396383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82309" tIns="41154" rIns="82309" bIns="41154" numCol="1" rtlCol="0" anchor="t" anchorCtr="0" compatLnSpc="1">
            <a:prstTxWarp prst="textNoShape">
              <a:avLst/>
            </a:prstTxWarp>
          </a:bodyPr>
          <a:lstStyle/>
          <a:p>
            <a:pPr defTabSz="823051"/>
            <a:endParaRPr lang="en-GB" sz="2520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529" y="4765113"/>
            <a:ext cx="1091107" cy="273844"/>
          </a:xfrm>
        </p:spPr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13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371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6197" y="1212508"/>
            <a:ext cx="7047581" cy="334830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Dynamic discovery of sites through Lookup Service</a:t>
            </a:r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529" y="4765113"/>
            <a:ext cx="1091107" cy="273844"/>
          </a:xfrm>
        </p:spPr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75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9162" y="1244798"/>
            <a:ext cx="7010400" cy="328612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Search filter and remote check of availability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1380226" y="1410419"/>
            <a:ext cx="819510" cy="310551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6139132" y="1796451"/>
            <a:ext cx="1659147" cy="182017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18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529" y="4765113"/>
            <a:ext cx="1091107" cy="273844"/>
          </a:xfrm>
        </p:spPr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8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Useful URLs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http://docs.perfsonar.net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https://www.perfsonar.net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r>
              <a:rPr lang="en-US" dirty="0">
                <a:hlinkClick r:id="rId4"/>
              </a:rPr>
              <a:t>http://fasterdata.es.net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http://fasterdata.es.net/performance-testing/network-troubleshooting-tools</a:t>
            </a:r>
            <a:r>
              <a:rPr lang="en-US" dirty="0" smtClean="0">
                <a:hlinkClick r:id="rId5"/>
              </a:rPr>
              <a:t>/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6"/>
              </a:rPr>
              <a:t>https://github.com/</a:t>
            </a:r>
            <a:r>
              <a:rPr lang="en-US" dirty="0" smtClean="0">
                <a:hlinkClick r:id="rId6"/>
              </a:rPr>
              <a:t>perfsonar</a:t>
            </a:r>
            <a:endParaRPr lang="en-US" dirty="0" smtClean="0"/>
          </a:p>
          <a:p>
            <a:pPr lvl="1"/>
            <a:r>
              <a:rPr lang="en-US" dirty="0">
                <a:hlinkClick r:id="rId7"/>
              </a:rPr>
              <a:t>https://github.com/perfsonar/project/</a:t>
            </a:r>
            <a:r>
              <a:rPr lang="en-US" dirty="0" smtClean="0">
                <a:hlinkClick r:id="rId7"/>
              </a:rPr>
              <a:t>wiki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75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Support for central host management and node auto-configuration</a:t>
            </a:r>
          </a:p>
          <a:p>
            <a:r>
              <a:rPr lang="en-US" dirty="0" smtClean="0"/>
              <a:t>Support for low cost nodes</a:t>
            </a:r>
          </a:p>
          <a:p>
            <a:r>
              <a:rPr lang="en-US" dirty="0" smtClean="0"/>
              <a:t>Support for </a:t>
            </a:r>
            <a:r>
              <a:rPr lang="en-US" dirty="0" err="1" smtClean="0"/>
              <a:t>Debian</a:t>
            </a:r>
            <a:r>
              <a:rPr lang="en-US" dirty="0" smtClean="0"/>
              <a:t>, VMs, and other installation options</a:t>
            </a:r>
          </a:p>
          <a:p>
            <a:r>
              <a:rPr lang="en-US" dirty="0" smtClean="0"/>
              <a:t>Modernize the GUIs </a:t>
            </a:r>
          </a:p>
          <a:p>
            <a:pPr marL="0" indent="0">
              <a:buNone/>
            </a:pPr>
            <a:r>
              <a:rPr lang="en-US" dirty="0" smtClean="0"/>
              <a:t>Timeline: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c1  in July 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inal release in September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7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Expanded perfSONAR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25285"/>
            <a:ext cx="8229600" cy="3669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Current Use Case</a:t>
            </a:r>
          </a:p>
          <a:p>
            <a:pPr lvl="1"/>
            <a:r>
              <a:rPr lang="en-US" dirty="0" smtClean="0"/>
              <a:t>perfSONAR Toolkit</a:t>
            </a:r>
          </a:p>
          <a:p>
            <a:pPr lvl="2"/>
            <a:r>
              <a:rPr lang="en-US" dirty="0" smtClean="0"/>
              <a:t>Includes </a:t>
            </a:r>
            <a:r>
              <a:rPr lang="en-US" dirty="0" err="1" smtClean="0"/>
              <a:t>CentOS</a:t>
            </a:r>
            <a:r>
              <a:rPr lang="en-US" dirty="0" smtClean="0"/>
              <a:t> 6 and all perfSONAR components</a:t>
            </a:r>
          </a:p>
          <a:p>
            <a:r>
              <a:rPr lang="en-US" dirty="0" smtClean="0"/>
              <a:t>New Use Cases</a:t>
            </a:r>
          </a:p>
          <a:p>
            <a:pPr lvl="1"/>
            <a:r>
              <a:rPr lang="en-US" dirty="0" smtClean="0"/>
              <a:t>perfSONAR tools only</a:t>
            </a:r>
          </a:p>
          <a:p>
            <a:pPr lvl="2"/>
            <a:r>
              <a:rPr lang="en-US" dirty="0" smtClean="0"/>
              <a:t>Support for both RHEL-based and </a:t>
            </a:r>
            <a:r>
              <a:rPr lang="en-US" dirty="0" err="1" smtClean="0"/>
              <a:t>Debian</a:t>
            </a:r>
            <a:r>
              <a:rPr lang="en-US" dirty="0" smtClean="0"/>
              <a:t>-based hosts</a:t>
            </a:r>
          </a:p>
          <a:p>
            <a:pPr lvl="1"/>
            <a:r>
              <a:rPr lang="en-US" dirty="0" smtClean="0"/>
              <a:t>perfSONAR hosts that are centrally managed</a:t>
            </a:r>
          </a:p>
          <a:p>
            <a:pPr lvl="1"/>
            <a:r>
              <a:rPr lang="en-US" dirty="0" smtClean="0"/>
              <a:t>perfSONAR hosts that ‘self-configure’</a:t>
            </a:r>
          </a:p>
          <a:p>
            <a:pPr lvl="1"/>
            <a:r>
              <a:rPr lang="en-US" dirty="0" smtClean="0"/>
              <a:t>NDT only host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652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Current perfSONAR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 smtClean="0"/>
              <a:t>Measurement tools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perf3, bwctl, owamp, traceroute, etc.</a:t>
            </a:r>
          </a:p>
          <a:p>
            <a:r>
              <a:rPr lang="en-US" b="1" dirty="0" smtClean="0"/>
              <a:t>Measurement archive</a:t>
            </a:r>
          </a:p>
          <a:p>
            <a:r>
              <a:rPr lang="en-US" dirty="0" smtClean="0"/>
              <a:t>Central test mesh </a:t>
            </a:r>
            <a:r>
              <a:rPr lang="en-US" dirty="0"/>
              <a:t>management </a:t>
            </a:r>
            <a:r>
              <a:rPr lang="en-US" dirty="0" smtClean="0"/>
              <a:t>tools</a:t>
            </a:r>
          </a:p>
          <a:p>
            <a:r>
              <a:rPr lang="en-US" b="1" dirty="0" smtClean="0"/>
              <a:t>Host management tools</a:t>
            </a:r>
          </a:p>
          <a:p>
            <a:pPr lvl="1"/>
            <a:r>
              <a:rPr lang="en-US" dirty="0" smtClean="0"/>
              <a:t>Configure tests, configure NTP, etc.</a:t>
            </a:r>
          </a:p>
          <a:p>
            <a:r>
              <a:rPr lang="en-US" b="1" dirty="0" smtClean="0"/>
              <a:t>Data analysis tools</a:t>
            </a:r>
          </a:p>
          <a:p>
            <a:pPr lvl="1"/>
            <a:r>
              <a:rPr lang="en-US" dirty="0" smtClean="0"/>
              <a:t>Plot data from the archive</a:t>
            </a:r>
          </a:p>
          <a:p>
            <a:pPr lvl="1"/>
            <a:r>
              <a:rPr lang="en-US" dirty="0" smtClean="0"/>
              <a:t>Dashboard tools</a:t>
            </a:r>
          </a:p>
          <a:p>
            <a:r>
              <a:rPr lang="en-US" b="1" dirty="0" smtClean="0"/>
              <a:t>Lookup Service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4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783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Improved Support for Central Management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Goals:</a:t>
            </a:r>
          </a:p>
          <a:p>
            <a:pPr lvl="1"/>
            <a:r>
              <a:rPr lang="en-US" dirty="0" smtClean="0"/>
              <a:t>Make it easy to incorporate perfSONAR hosts into existing host management systems (puppet, chef, </a:t>
            </a:r>
            <a:r>
              <a:rPr lang="en-US" dirty="0" err="1" smtClean="0"/>
              <a:t>SaltStack</a:t>
            </a:r>
            <a:r>
              <a:rPr lang="en-US" dirty="0" smtClean="0"/>
              <a:t>, </a:t>
            </a:r>
            <a:r>
              <a:rPr lang="en-US" dirty="0" err="1" smtClean="0"/>
              <a:t>cfengine</a:t>
            </a:r>
            <a:r>
              <a:rPr lang="en-US" dirty="0" smtClean="0"/>
              <a:t>, etc.)</a:t>
            </a:r>
          </a:p>
          <a:p>
            <a:pPr lvl="1"/>
            <a:r>
              <a:rPr lang="en-US" dirty="0" smtClean="0"/>
              <a:t>Make it easy to manage many perfSONAR hosts at a single institution</a:t>
            </a:r>
          </a:p>
          <a:p>
            <a:pPr lvl="1"/>
            <a:r>
              <a:rPr lang="en-US" dirty="0" smtClean="0"/>
              <a:t>New rpm and </a:t>
            </a:r>
            <a:r>
              <a:rPr lang="en-US" dirty="0" err="1" smtClean="0"/>
              <a:t>debian</a:t>
            </a:r>
            <a:r>
              <a:rPr lang="en-US" dirty="0" smtClean="0"/>
              <a:t> bundles to support this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237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 Node Auto-Configuration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Goal: </a:t>
            </a:r>
            <a:r>
              <a:rPr lang="en-US" dirty="0" err="1" smtClean="0"/>
              <a:t>perfSONAR</a:t>
            </a:r>
            <a:r>
              <a:rPr lang="en-US" dirty="0" smtClean="0"/>
              <a:t> node that will require zero configuration</a:t>
            </a:r>
          </a:p>
          <a:p>
            <a:r>
              <a:rPr lang="en-US" dirty="0" smtClean="0"/>
              <a:t>Site will register in the lookup service:</a:t>
            </a:r>
          </a:p>
          <a:p>
            <a:pPr lvl="1"/>
            <a:r>
              <a:rPr lang="en-US" dirty="0" smtClean="0"/>
              <a:t>What hosts to run tests to</a:t>
            </a:r>
          </a:p>
          <a:p>
            <a:pPr lvl="1"/>
            <a:r>
              <a:rPr lang="en-US" dirty="0" smtClean="0"/>
              <a:t>Where to send the test results</a:t>
            </a:r>
          </a:p>
          <a:p>
            <a:r>
              <a:rPr lang="en-US" dirty="0" smtClean="0"/>
              <a:t>Assumes DHCP to get node address</a:t>
            </a:r>
          </a:p>
          <a:p>
            <a:r>
              <a:rPr lang="en-US" dirty="0" smtClean="0"/>
              <a:t>Primary use case is for sites with several nodes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606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perfSONAR for Network Researchers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Active measurement interesting for network researchers</a:t>
            </a:r>
          </a:p>
          <a:p>
            <a:pPr lvl="1"/>
            <a:r>
              <a:rPr lang="en-US" dirty="0" err="1" smtClean="0"/>
              <a:t>Traceroute</a:t>
            </a:r>
            <a:r>
              <a:rPr lang="en-US" dirty="0" smtClean="0"/>
              <a:t> data automatically collected along with bwctl/owamp results</a:t>
            </a:r>
          </a:p>
          <a:p>
            <a:r>
              <a:rPr lang="en-US" dirty="0" smtClean="0"/>
              <a:t>Data easy to download for analysis</a:t>
            </a:r>
          </a:p>
          <a:p>
            <a:pPr lvl="1"/>
            <a:r>
              <a:rPr lang="en-US" dirty="0" err="1" smtClean="0"/>
              <a:t>esmond</a:t>
            </a:r>
            <a:r>
              <a:rPr lang="en-US" dirty="0" smtClean="0"/>
              <a:t>-</a:t>
            </a:r>
            <a:r>
              <a:rPr lang="en-US" dirty="0" err="1" smtClean="0"/>
              <a:t>ps</a:t>
            </a:r>
            <a:r>
              <a:rPr lang="en-US" dirty="0" smtClean="0"/>
              <a:t>-get-bulk</a:t>
            </a:r>
          </a:p>
          <a:p>
            <a:pPr lvl="2"/>
            <a:r>
              <a:rPr lang="en-US" dirty="0" smtClean="0"/>
              <a:t>Output CSV or JSON</a:t>
            </a:r>
          </a:p>
          <a:p>
            <a:pPr lvl="2"/>
            <a:r>
              <a:rPr lang="en-US" dirty="0"/>
              <a:t>See: https:</a:t>
            </a:r>
            <a:r>
              <a:rPr lang="en-US"/>
              <a:t>/</a:t>
            </a:r>
            <a:r>
              <a:rPr lang="en-US" smtClean="0"/>
              <a:t>/pypi.python.org</a:t>
            </a:r>
            <a:r>
              <a:rPr lang="en-US" dirty="0"/>
              <a:t>/</a:t>
            </a:r>
            <a:r>
              <a:rPr lang="en-US" dirty="0" err="1"/>
              <a:t>pypi</a:t>
            </a:r>
            <a:r>
              <a:rPr lang="en-US" dirty="0"/>
              <a:t>/</a:t>
            </a:r>
            <a:r>
              <a:rPr lang="en-US" dirty="0" err="1"/>
              <a:t>esmond_client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AA685-74BB-F34C-B5BF-B085B898A22D}" type="datetime4">
              <a:rPr lang="en-US" smtClean="0"/>
              <a:t>August 24, 2015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79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perfSONAR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2" y="852540"/>
            <a:ext cx="8236751" cy="3815956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Good 1U host able to sustain 10Gbps TCP are increasingly cheaper</a:t>
            </a:r>
          </a:p>
          <a:p>
            <a:pPr lvl="1"/>
            <a:r>
              <a:rPr lang="en-US" sz="2400" dirty="0" smtClean="0"/>
              <a:t>$500 (+10G NIC cost). </a:t>
            </a:r>
          </a:p>
          <a:p>
            <a:pPr lvl="1"/>
            <a:r>
              <a:rPr lang="en-US" sz="2400" dirty="0" smtClean="0"/>
              <a:t>See perfSONAR user list for sample </a:t>
            </a:r>
            <a:r>
              <a:rPr lang="en-US" sz="2400" dirty="0" err="1" smtClean="0"/>
              <a:t>configs</a:t>
            </a:r>
            <a:endParaRPr lang="en-US" sz="2400" dirty="0" smtClean="0"/>
          </a:p>
          <a:p>
            <a:r>
              <a:rPr lang="en-US" sz="2800" dirty="0" smtClean="0"/>
              <a:t>Cheap 1Gbps server now </a:t>
            </a:r>
            <a:r>
              <a:rPr lang="en-US" sz="2800" dirty="0" err="1" smtClean="0"/>
              <a:t>avaiable</a:t>
            </a:r>
            <a:r>
              <a:rPr lang="en-US" sz="2800" dirty="0" smtClean="0"/>
              <a:t> for $100</a:t>
            </a:r>
          </a:p>
          <a:p>
            <a:pPr lvl="1"/>
            <a:r>
              <a:rPr lang="en-US" sz="2400" dirty="0"/>
              <a:t>Intel </a:t>
            </a:r>
            <a:r>
              <a:rPr lang="en-US" sz="2400" dirty="0" smtClean="0"/>
              <a:t>Celeron-based (ARM is not fast enough)</a:t>
            </a:r>
            <a:endParaRPr lang="en-US" sz="2400" dirty="0"/>
          </a:p>
          <a:p>
            <a:pPr lvl="1"/>
            <a:r>
              <a:rPr lang="en-US" sz="2400" dirty="0"/>
              <a:t>e</a:t>
            </a:r>
            <a:r>
              <a:rPr lang="en-US" sz="2400" dirty="0" smtClean="0"/>
              <a:t>.g.: http</a:t>
            </a:r>
            <a:r>
              <a:rPr lang="en-US" sz="2400" dirty="0"/>
              <a:t>://</a:t>
            </a:r>
            <a:r>
              <a:rPr lang="en-US" sz="2400" dirty="0" err="1"/>
              <a:t>www.newegg.com</a:t>
            </a:r>
            <a:r>
              <a:rPr lang="en-US" sz="2400" dirty="0"/>
              <a:t>/Product/</a:t>
            </a:r>
            <a:r>
              <a:rPr lang="en-US" sz="2400" dirty="0" err="1"/>
              <a:t>Product.aspx?Item</a:t>
            </a:r>
            <a:r>
              <a:rPr lang="en-US" sz="2400" dirty="0"/>
              <a:t>=N82E16856501007</a:t>
            </a:r>
            <a:endParaRPr lang="en-US" sz="2400" dirty="0" smtClean="0"/>
          </a:p>
          <a:p>
            <a:r>
              <a:rPr lang="en-US" sz="2800" dirty="0" smtClean="0"/>
              <a:t>VMs are not recommended</a:t>
            </a:r>
          </a:p>
          <a:p>
            <a:pPr lvl="1"/>
            <a:r>
              <a:rPr lang="en-US" sz="2400" dirty="0" smtClean="0"/>
              <a:t>Tools work better if can guarantee NIC isolation</a:t>
            </a:r>
            <a:endParaRPr lang="en-US" sz="2400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484529" y="4765113"/>
            <a:ext cx="1091107" cy="273844"/>
          </a:xfrm>
        </p:spPr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86800" y="4765113"/>
            <a:ext cx="371412" cy="273844"/>
          </a:xfrm>
        </p:spPr>
        <p:txBody>
          <a:bodyPr/>
          <a:lstStyle/>
          <a:p>
            <a:fld id="{318151B9-CF22-1341-A1FA-AF855BA4AD1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543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User Interface Refresh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4" y="1117625"/>
            <a:ext cx="8417859" cy="552052"/>
          </a:xfrm>
        </p:spPr>
        <p:txBody>
          <a:bodyPr>
            <a:normAutofit fontScale="47500" lnSpcReduction="20000"/>
          </a:bodyPr>
          <a:lstStyle/>
          <a:p>
            <a:r>
              <a:rPr lang="en-US" dirty="0" smtClean="0"/>
              <a:t>Easy to use web interface </a:t>
            </a:r>
          </a:p>
          <a:p>
            <a:r>
              <a:rPr lang="en-US" dirty="0" smtClean="0"/>
              <a:t>Targeted at users with variety of levels of technical expertise.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A1B8A-8F99-CA48-8E57-88973DFA4A08}" type="datetime4">
              <a:rPr lang="en-US" smtClean="0"/>
              <a:t>August 24, 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8151B9-CF22-1341-A1FA-AF855BA4AD15}" type="slidenum">
              <a:rPr lang="en-US" smtClean="0"/>
              <a:t>9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3" y="1825836"/>
            <a:ext cx="3659516" cy="27687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/>
              <a:t>Our goals in </a:t>
            </a:r>
            <a:r>
              <a:rPr lang="en-US" sz="2400" dirty="0" err="1" smtClean="0"/>
              <a:t>perSONAR</a:t>
            </a:r>
            <a:r>
              <a:rPr lang="en-US" sz="2400" dirty="0" smtClean="0"/>
              <a:t> 3.5:</a:t>
            </a:r>
          </a:p>
          <a:p>
            <a:r>
              <a:rPr lang="en-US" sz="2400" dirty="0" smtClean="0"/>
              <a:t>improve easy of use and visual appeal</a:t>
            </a:r>
          </a:p>
          <a:p>
            <a:r>
              <a:rPr lang="en-US" sz="2400" dirty="0" smtClean="0"/>
              <a:t>integration of state of the art UI components </a:t>
            </a:r>
          </a:p>
          <a:p>
            <a:r>
              <a:rPr lang="en-US" sz="2400" dirty="0" smtClean="0"/>
              <a:t>to extend UI lifespan.</a:t>
            </a:r>
          </a:p>
          <a:p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434345" y="2025220"/>
            <a:ext cx="3020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Interface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" y="4760814"/>
            <a:ext cx="2079778" cy="273844"/>
          </a:xfrm>
        </p:spPr>
        <p:txBody>
          <a:bodyPr/>
          <a:lstStyle/>
          <a:p>
            <a:r>
              <a:rPr lang="en-US" dirty="0" smtClean="0"/>
              <a:t>© 2015, http://</a:t>
            </a:r>
            <a:r>
              <a:rPr lang="en-US" dirty="0" err="1" smtClean="0"/>
              <a:t>www.perfsonar.net</a:t>
            </a:r>
            <a:endParaRPr lang="en-US" dirty="0"/>
          </a:p>
        </p:txBody>
      </p:sp>
      <p:pic>
        <p:nvPicPr>
          <p:cNvPr id="11" name="Picture 10" descr="Screen Shot 2014-10-29 at 6.04.37 AM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355" y="2370729"/>
            <a:ext cx="3647187" cy="22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0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5DF69F43CB98A54AABA1C85F82872C45" ma:contentTypeVersion="1" ma:contentTypeDescription="Upload an image." ma:contentTypeScope="" ma:versionID="019e18711eaed5d6f3bcaf5b1d78a9c5">
  <xsd:schema xmlns:xsd="http://www.w3.org/2001/XMLSchema" xmlns:xs="http://www.w3.org/2001/XMLSchema" xmlns:p="http://schemas.microsoft.com/office/2006/metadata/properties" xmlns:ns1="http://schemas.microsoft.com/sharepoint/v3" xmlns:ns2="61398B23-CBA4-4B6F-9ECD-2E8BC27E9AD1" xmlns:ns3="http://schemas.microsoft.com/sharepoint/v3/fields" targetNamespace="http://schemas.microsoft.com/office/2006/metadata/properties" ma:root="true" ma:fieldsID="c0e93fca92e3fe9ba3fae37c3982f8ed" ns1:_="" ns2:_="" ns3:_="">
    <xsd:import namespace="http://schemas.microsoft.com/sharepoint/v3"/>
    <xsd:import namespace="61398B23-CBA4-4B6F-9ECD-2E8BC27E9AD1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398B23-CBA4-4B6F-9ECD-2E8BC27E9AD1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ImageCreateDate xmlns="61398B23-CBA4-4B6F-9ECD-2E8BC27E9AD1" xsi:nil="true"/>
    <wic_System_Copyright xmlns="http://schemas.microsoft.com/sharepoint/v3/fields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91926F9-E1CA-4C56-9D5F-B380560DC5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1398B23-CBA4-4B6F-9ECD-2E8BC27E9AD1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AA3960-760A-4B61-8C8B-DBF90F37C8C8}">
  <ds:schemaRefs>
    <ds:schemaRef ds:uri="http://purl.org/dc/elements/1.1/"/>
    <ds:schemaRef ds:uri="61398B23-CBA4-4B6F-9ECD-2E8BC27E9AD1"/>
    <ds:schemaRef ds:uri="http://schemas.microsoft.com/office/2006/documentManagement/type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sharepoint/v3/field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2C07721-32FF-48B6-9D36-E09F4CC3A69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Final GEANT Association template 16 9 widescreen</Template>
  <TotalTime>3063</TotalTime>
  <Words>700</Words>
  <Application>Microsoft Macintosh PowerPoint</Application>
  <PresentationFormat>On-screen Show (16:9)</PresentationFormat>
  <Paragraphs>131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perfSONAR Toolkit 3.5:  What’s Coming Next?</vt:lpstr>
      <vt:lpstr>Main themes</vt:lpstr>
      <vt:lpstr>Expanded perfSONAR Use Cases</vt:lpstr>
      <vt:lpstr>Current perfSONAR components</vt:lpstr>
      <vt:lpstr>Improved Support for Central Management</vt:lpstr>
      <vt:lpstr>Test Node Auto-Configuration</vt:lpstr>
      <vt:lpstr>perfSONAR for Network Researchers</vt:lpstr>
      <vt:lpstr>perfSONAR Hardware</vt:lpstr>
      <vt:lpstr>User Interface Refresh</vt:lpstr>
      <vt:lpstr>New Host Management Interface</vt:lpstr>
      <vt:lpstr>Updated psUI</vt:lpstr>
      <vt:lpstr>perfSONAR UI and eduGAIN</vt:lpstr>
      <vt:lpstr>perfSONAR web user interface</vt:lpstr>
      <vt:lpstr>Dynamic discovery of sites through Lookup Service</vt:lpstr>
      <vt:lpstr>Search filter and remote check of availability</vt:lpstr>
      <vt:lpstr>Useful URLs</vt:lpstr>
    </vt:vector>
  </TitlesOfParts>
  <Company>DANTE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Karl Meyer</dc:creator>
  <cp:keywords/>
  <dc:description/>
  <cp:lastModifiedBy>Jason Zurawski</cp:lastModifiedBy>
  <cp:revision>78</cp:revision>
  <cp:lastPrinted>2015-05-01T10:30:08Z</cp:lastPrinted>
  <dcterms:created xsi:type="dcterms:W3CDTF">2015-04-29T14:13:57Z</dcterms:created>
  <dcterms:modified xsi:type="dcterms:W3CDTF">2015-08-24T19:11:58Z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0x0101009148F5A04DDD49CBA7127AADA5FB792B00AADE34325A8B49CDA8BB4DB53328F214005DF69F43CB98A54AABA1C85F82872C45</vt:lpwstr>
  </property>
</Properties>
</file>