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425" r:id="rId2"/>
    <p:sldId id="336" r:id="rId3"/>
    <p:sldId id="337" r:id="rId4"/>
    <p:sldId id="338" r:id="rId5"/>
    <p:sldId id="339" r:id="rId6"/>
    <p:sldId id="413" r:id="rId7"/>
    <p:sldId id="414" r:id="rId8"/>
    <p:sldId id="340" r:id="rId9"/>
    <p:sldId id="421" r:id="rId10"/>
    <p:sldId id="341" r:id="rId11"/>
    <p:sldId id="342" r:id="rId12"/>
    <p:sldId id="343" r:id="rId13"/>
    <p:sldId id="344" r:id="rId14"/>
    <p:sldId id="345" r:id="rId15"/>
    <p:sldId id="346" r:id="rId16"/>
    <p:sldId id="347" r:id="rId17"/>
    <p:sldId id="348" r:id="rId18"/>
    <p:sldId id="415" r:id="rId19"/>
    <p:sldId id="416" r:id="rId20"/>
    <p:sldId id="349" r:id="rId21"/>
    <p:sldId id="350" r:id="rId22"/>
    <p:sldId id="351" r:id="rId23"/>
    <p:sldId id="352" r:id="rId24"/>
    <p:sldId id="353" r:id="rId25"/>
    <p:sldId id="354" r:id="rId26"/>
    <p:sldId id="405" r:id="rId27"/>
    <p:sldId id="417" r:id="rId28"/>
    <p:sldId id="419" r:id="rId29"/>
    <p:sldId id="422" r:id="rId30"/>
    <p:sldId id="423" r:id="rId31"/>
    <p:sldId id="424" r:id="rId32"/>
    <p:sldId id="406" r:id="rId33"/>
    <p:sldId id="407" r:id="rId34"/>
    <p:sldId id="408" r:id="rId35"/>
    <p:sldId id="409" r:id="rId36"/>
    <p:sldId id="410" r:id="rId37"/>
    <p:sldId id="411" r:id="rId38"/>
    <p:sldId id="412" r:id="rId39"/>
    <p:sldId id="426"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B1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88" autoAdjust="0"/>
    <p:restoredTop sz="94660"/>
  </p:normalViewPr>
  <p:slideViewPr>
    <p:cSldViewPr snapToGrid="0" snapToObjects="1">
      <p:cViewPr>
        <p:scale>
          <a:sx n="100" d="100"/>
          <a:sy n="100" d="100"/>
        </p:scale>
        <p:origin x="-1392" y="-119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D980FC-0759-CA42-B022-0B54C3274F97}" type="datetimeFigureOut">
              <a:rPr lang="en-US" smtClean="0"/>
              <a:t>8/24/15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2778ED-C302-B741-917D-3C5036AAD3C0}" type="slidenum">
              <a:rPr lang="en-US" smtClean="0"/>
              <a:t>‹#›</a:t>
            </a:fld>
            <a:endParaRPr lang="en-US"/>
          </a:p>
        </p:txBody>
      </p:sp>
    </p:spTree>
    <p:extLst>
      <p:ext uri="{BB962C8B-B14F-4D97-AF65-F5344CB8AC3E}">
        <p14:creationId xmlns:p14="http://schemas.microsoft.com/office/powerpoint/2010/main" val="21041109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92A4-9BD9-794B-BE3A-04EDF069D8A0}" type="datetimeFigureOut">
              <a:rPr lang="en-US" smtClean="0"/>
              <a:t>8/24/15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EA6F8-B5AB-8342-9AB7-A6984D898A5F}" type="slidenum">
              <a:rPr lang="en-US" smtClean="0"/>
              <a:t>‹#›</a:t>
            </a:fld>
            <a:endParaRPr lang="en-US"/>
          </a:p>
        </p:txBody>
      </p:sp>
    </p:spTree>
    <p:extLst>
      <p:ext uri="{BB962C8B-B14F-4D97-AF65-F5344CB8AC3E}">
        <p14:creationId xmlns:p14="http://schemas.microsoft.com/office/powerpoint/2010/main" val="8628690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15</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BWCTL</a:t>
            </a:r>
            <a:r>
              <a:rPr lang="en-US" baseline="0" dirty="0" smtClean="0"/>
              <a:t> works for long paths – its less useful for short paths.  </a:t>
            </a:r>
          </a:p>
          <a:p>
            <a:endParaRPr lang="en-US" baseline="0" dirty="0" smtClean="0"/>
          </a:p>
          <a:p>
            <a:r>
              <a:rPr lang="en-US" baseline="0" dirty="0" smtClean="0"/>
              <a:t>It also must be run on </a:t>
            </a:r>
            <a:r>
              <a:rPr lang="en-US" baseline="0" dirty="0" err="1" smtClean="0"/>
              <a:t>adaquate</a:t>
            </a:r>
            <a:r>
              <a:rPr lang="en-US" baseline="0" dirty="0" smtClean="0"/>
              <a:t> hosts (tuned, enough CPU, etc.).  We want to measure the network, not the host.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16</a:t>
            </a:fld>
            <a:endParaRPr lang="en-US"/>
          </a:p>
        </p:txBody>
      </p:sp>
    </p:spTree>
    <p:extLst>
      <p:ext uri="{BB962C8B-B14F-4D97-AF65-F5344CB8AC3E}">
        <p14:creationId xmlns:p14="http://schemas.microsoft.com/office/powerpoint/2010/main" val="161727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More info – if you tune things to work like a data management tool, you will get ‘better’ results.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17</a:t>
            </a:fld>
            <a:endParaRPr lang="en-US"/>
          </a:p>
        </p:txBody>
      </p:sp>
    </p:spTree>
    <p:extLst>
      <p:ext uri="{BB962C8B-B14F-4D97-AF65-F5344CB8AC3E}">
        <p14:creationId xmlns:p14="http://schemas.microsoft.com/office/powerpoint/2010/main" val="336655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more useful for local/MAN testing</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19</a:t>
            </a:fld>
            <a:endParaRPr lang="en-US"/>
          </a:p>
        </p:txBody>
      </p:sp>
    </p:spTree>
    <p:extLst>
      <p:ext uri="{BB962C8B-B14F-4D97-AF65-F5344CB8AC3E}">
        <p14:creationId xmlns:p14="http://schemas.microsoft.com/office/powerpoint/2010/main" val="458909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20</a:t>
            </a:fld>
            <a:endParaRPr lang="en-US"/>
          </a:p>
        </p:txBody>
      </p:sp>
    </p:spTree>
    <p:extLst>
      <p:ext uri="{BB962C8B-B14F-4D97-AF65-F5344CB8AC3E}">
        <p14:creationId xmlns:p14="http://schemas.microsoft.com/office/powerpoint/2010/main" val="925171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22</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Just for reference</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3</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24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 way to combine</a:t>
            </a:r>
            <a:r>
              <a:rPr lang="en-US" baseline="0" dirty="0" smtClean="0"/>
              <a:t> the results – not automated, but you get a good picture of behavior</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25</a:t>
            </a:fld>
            <a:endParaRPr lang="en-US"/>
          </a:p>
        </p:txBody>
      </p:sp>
    </p:spTree>
    <p:extLst>
      <p:ext uri="{BB962C8B-B14F-4D97-AF65-F5344CB8AC3E}">
        <p14:creationId xmlns:p14="http://schemas.microsoft.com/office/powerpoint/2010/main" val="2553410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Example of the differences between well tuned/well</a:t>
            </a:r>
            <a:r>
              <a:rPr lang="en-US" baseline="0" dirty="0" smtClean="0"/>
              <a:t> provisioned hosts.  Little differences matter.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32</a:t>
            </a:fld>
            <a:endParaRPr lang="en-US"/>
          </a:p>
        </p:txBody>
      </p:sp>
    </p:spTree>
    <p:extLst>
      <p:ext uri="{BB962C8B-B14F-4D97-AF65-F5344CB8AC3E}">
        <p14:creationId xmlns:p14="http://schemas.microsoft.com/office/powerpoint/2010/main" val="87609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 of the differences between well tuned/well</a:t>
            </a:r>
            <a:r>
              <a:rPr lang="en-US" baseline="0" dirty="0" smtClean="0"/>
              <a:t> provisioned hosts.  Little differences matter.  </a:t>
            </a:r>
            <a:endParaRPr lang="en-US"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33</a:t>
            </a:fld>
            <a:endParaRPr lang="en-US"/>
          </a:p>
        </p:txBody>
      </p:sp>
    </p:spTree>
    <p:extLst>
      <p:ext uri="{BB962C8B-B14F-4D97-AF65-F5344CB8AC3E}">
        <p14:creationId xmlns:p14="http://schemas.microsoft.com/office/powerpoint/2010/main" val="1021304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Example of the differences between well tuned/well</a:t>
            </a:r>
            <a:r>
              <a:rPr lang="en-US" baseline="0" dirty="0" smtClean="0"/>
              <a:t> provisioned hosts.  Little differences matter.  </a:t>
            </a:r>
            <a:endParaRPr lang="en-US" dirty="0" smtClean="0"/>
          </a:p>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34</a:t>
            </a:fld>
            <a:endParaRPr lang="en-US"/>
          </a:p>
        </p:txBody>
      </p:sp>
    </p:spTree>
    <p:extLst>
      <p:ext uri="{BB962C8B-B14F-4D97-AF65-F5344CB8AC3E}">
        <p14:creationId xmlns:p14="http://schemas.microsoft.com/office/powerpoint/2010/main" val="1665405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35</a:t>
            </a:fld>
            <a:endParaRPr lang="en-US"/>
          </a:p>
        </p:txBody>
      </p:sp>
    </p:spTree>
    <p:extLst>
      <p:ext uri="{BB962C8B-B14F-4D97-AF65-F5344CB8AC3E}">
        <p14:creationId xmlns:p14="http://schemas.microsoft.com/office/powerpoint/2010/main" val="4152789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Host mismatch – 1G to 10G is ok,</a:t>
            </a:r>
            <a:r>
              <a:rPr lang="en-US" baseline="0" dirty="0" smtClean="0"/>
              <a:t> opposite is not true</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36</a:t>
            </a:fld>
            <a:endParaRPr lang="en-US"/>
          </a:p>
        </p:txBody>
      </p:sp>
    </p:spTree>
    <p:extLst>
      <p:ext uri="{BB962C8B-B14F-4D97-AF65-F5344CB8AC3E}">
        <p14:creationId xmlns:p14="http://schemas.microsoft.com/office/powerpoint/2010/main" val="60611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 this is an eye test, so suggest people play on their own.  The point</a:t>
            </a:r>
            <a:r>
              <a:rPr lang="en-US" baseline="0" dirty="0" smtClean="0"/>
              <a:t> is that I need to mess up the network to get interesting behavior in the tools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4</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Little math – if we don’t have buffers we don’t do well.  All our</a:t>
            </a:r>
            <a:r>
              <a:rPr lang="en-US" baseline="0" dirty="0" smtClean="0"/>
              <a:t> hosts and network paths are tuned for these examples.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5</a:t>
            </a:fld>
            <a:endParaRPr lang="en-US"/>
          </a:p>
        </p:txBody>
      </p:sp>
    </p:spTree>
    <p:extLst>
      <p:ext uri="{BB962C8B-B14F-4D97-AF65-F5344CB8AC3E}">
        <p14:creationId xmlns:p14="http://schemas.microsoft.com/office/powerpoint/2010/main" val="82928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6</a:t>
            </a:fld>
            <a:endParaRPr lang="en-US"/>
          </a:p>
        </p:txBody>
      </p:sp>
    </p:spTree>
    <p:extLst>
      <p:ext uri="{BB962C8B-B14F-4D97-AF65-F5344CB8AC3E}">
        <p14:creationId xmlns:p14="http://schemas.microsoft.com/office/powerpoint/2010/main" val="49513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Remember that BWCTL will only tell us the ‘results’ of the white part of the tight link – that is the constraining factor.  </a:t>
            </a:r>
            <a:endParaRPr lang="en-US" dirty="0"/>
          </a:p>
        </p:txBody>
      </p:sp>
      <p:sp>
        <p:nvSpPr>
          <p:cNvPr id="4" name="Slide Number Placeholder 3"/>
          <p:cNvSpPr>
            <a:spLocks noGrp="1"/>
          </p:cNvSpPr>
          <p:nvPr>
            <p:ph type="sldNum" sz="quarter" idx="10"/>
          </p:nvPr>
        </p:nvSpPr>
        <p:spPr/>
        <p:txBody>
          <a:bodyPr/>
          <a:lstStyle/>
          <a:p>
            <a:fld id="{A44EA6F8-B5AB-8342-9AB7-A6984D898A5F}" type="slidenum">
              <a:rPr lang="en-US" smtClean="0"/>
              <a:t>8</a:t>
            </a:fld>
            <a:endParaRPr lang="en-US"/>
          </a:p>
        </p:txBody>
      </p:sp>
    </p:spTree>
    <p:extLst>
      <p:ext uri="{BB962C8B-B14F-4D97-AF65-F5344CB8AC3E}">
        <p14:creationId xmlns:p14="http://schemas.microsoft.com/office/powerpoint/2010/main" val="98453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53996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008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117316"/>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37D02EB-EFB2-E944-906C-6B0B3656AE66}"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4524" y="62332"/>
            <a:ext cx="1659476" cy="584204"/>
          </a:xfrm>
          <a:prstGeom prst="rect">
            <a:avLst/>
          </a:prstGeom>
        </p:spPr>
      </p:pic>
      <p:pic>
        <p:nvPicPr>
          <p:cNvPr id="10" name="Picture 9"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9725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4BF85-6724-7746-892C-99A666CD0FDC}"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94652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B894F4-C880-0145-BDFC-915B56A8AAB6}"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857901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FA1B8A-8F99-CA48-8E57-88973DFA4A0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60378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Screen Shot 2014-10-22 at 4.30.01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4800" y="960"/>
            <a:ext cx="2489200" cy="876300"/>
          </a:xfrm>
          <a:prstGeom prst="rect">
            <a:avLst/>
          </a:prstGeom>
        </p:spPr>
      </p:pic>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2C40-988E-A444-8E8A-8658EA9E7168}" type="datetime4">
              <a:rPr lang="en-US" smtClean="0"/>
              <a:t>August 24, 2015</a:t>
            </a:fld>
            <a:endParaRPr lang="en-US"/>
          </a:p>
        </p:txBody>
      </p:sp>
      <p:sp>
        <p:nvSpPr>
          <p:cNvPr id="5" name="Footer Placeholder 4"/>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12"/>
          </p:nvPr>
        </p:nvSpPr>
        <p:spPr/>
        <p:txBody>
          <a:bodyPr/>
          <a:lstStyle/>
          <a:p>
            <a:fld id="{318151B9-CF22-1341-A1FA-AF855BA4AD15}" type="slidenum">
              <a:rPr lang="en-US" smtClean="0"/>
              <a:t>‹#›</a:t>
            </a:fld>
            <a:endParaRPr lang="en-US"/>
          </a:p>
        </p:txBody>
      </p:sp>
      <p:pic>
        <p:nvPicPr>
          <p:cNvPr id="9" name="Picture 8" descr="PerfSONAR-powered-CMYK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22" y="-401510"/>
            <a:ext cx="8125878" cy="3364113"/>
          </a:xfrm>
          <a:prstGeom prst="rect">
            <a:avLst/>
          </a:prstGeom>
        </p:spPr>
      </p:pic>
    </p:spTree>
    <p:extLst>
      <p:ext uri="{BB962C8B-B14F-4D97-AF65-F5344CB8AC3E}">
        <p14:creationId xmlns:p14="http://schemas.microsoft.com/office/powerpoint/2010/main" val="406759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FAA685-74BB-F34C-B5BF-B085B898A22D}"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1827642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A9D82-4964-D74E-90EC-68E038D794A0}" type="datetime4">
              <a:rPr lang="en-US" smtClean="0"/>
              <a:t>August 24, 2015</a:t>
            </a:fld>
            <a:endParaRPr lang="en-US"/>
          </a:p>
        </p:txBody>
      </p:sp>
      <p:sp>
        <p:nvSpPr>
          <p:cNvPr id="8" name="Footer Placeholder 7"/>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9" name="Slide Number Placeholder 8"/>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9746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A4862-CC71-1B4F-BA1F-CB9F1108FA5A}" type="datetime4">
              <a:rPr lang="en-US" smtClean="0"/>
              <a:t>August 24, 2015</a:t>
            </a:fld>
            <a:endParaRPr lang="en-US"/>
          </a:p>
        </p:txBody>
      </p:sp>
      <p:sp>
        <p:nvSpPr>
          <p:cNvPr id="4" name="Footer Placeholder 3"/>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5" name="Slide Number Placeholder 4"/>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4262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16267-7E8E-1A44-9AC2-A6932219FE06}" type="datetime4">
              <a:rPr lang="en-US" smtClean="0"/>
              <a:t>August 24, 2015</a:t>
            </a:fld>
            <a:endParaRPr lang="en-US"/>
          </a:p>
        </p:txBody>
      </p:sp>
      <p:sp>
        <p:nvSpPr>
          <p:cNvPr id="3" name="Footer Placeholder 2"/>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4" name="Slide Number Placeholder 3"/>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4057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1FDB78-6C5B-5140-A11F-40441205BC01}"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35208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6C0A6-736A-374F-A0CB-D5CAC8EB7A9E}" type="datetime4">
              <a:rPr lang="en-US" smtClean="0"/>
              <a:t>August 24, 2015</a:t>
            </a:fld>
            <a:endParaRPr lang="en-US"/>
          </a:p>
        </p:txBody>
      </p:sp>
      <p:sp>
        <p:nvSpPr>
          <p:cNvPr id="6" name="Footer Placeholder 5"/>
          <p:cNvSpPr>
            <a:spLocks noGrp="1"/>
          </p:cNvSpPr>
          <p:nvPr>
            <p:ph type="ftr" sz="quarter" idx="11"/>
          </p:nvPr>
        </p:nvSpPr>
        <p:spPr/>
        <p:txBody>
          <a:bodyPr/>
          <a:lstStyle/>
          <a:p>
            <a:r>
              <a:rPr lang="en-US" dirty="0" smtClean="0"/>
              <a:t>© 2015, http://</a:t>
            </a:r>
            <a:r>
              <a:rPr lang="en-US" dirty="0" err="1" smtClean="0"/>
              <a:t>www.perfsonar.net</a:t>
            </a:r>
            <a:endParaRPr lang="en-US" dirty="0"/>
          </a:p>
        </p:txBody>
      </p:sp>
      <p:sp>
        <p:nvSpPr>
          <p:cNvPr id="7" name="Slide Number Placeholder 6"/>
          <p:cNvSpPr>
            <a:spLocks noGrp="1"/>
          </p:cNvSpPr>
          <p:nvPr>
            <p:ph type="sldNum" sz="quarter" idx="12"/>
          </p:nvPr>
        </p:nvSpPr>
        <p:spPr/>
        <p:txBody>
          <a:bodyPr/>
          <a:lstStyle/>
          <a:p>
            <a:fld id="{318151B9-CF22-1341-A1FA-AF855BA4AD15}" type="slidenum">
              <a:rPr lang="en-US" smtClean="0"/>
              <a:t>‹#›</a:t>
            </a:fld>
            <a:endParaRPr lang="en-US"/>
          </a:p>
        </p:txBody>
      </p:sp>
    </p:spTree>
    <p:extLst>
      <p:ext uri="{BB962C8B-B14F-4D97-AF65-F5344CB8AC3E}">
        <p14:creationId xmlns:p14="http://schemas.microsoft.com/office/powerpoint/2010/main" val="2552797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emf"/><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4541"/>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03820"/>
            <a:ext cx="8229600" cy="3290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484525" y="4765113"/>
            <a:ext cx="1091107"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57BDD59F-C534-4D4F-A6CF-3A829D753E0A}" type="datetime4">
              <a:rPr lang="en-US" smtClean="0"/>
              <a:t>August 24, 2015</a:t>
            </a:fld>
            <a:endParaRPr lang="en-US" dirty="0"/>
          </a:p>
        </p:txBody>
      </p:sp>
      <p:sp>
        <p:nvSpPr>
          <p:cNvPr id="5" name="Footer Placeholder 4"/>
          <p:cNvSpPr>
            <a:spLocks noGrp="1"/>
          </p:cNvSpPr>
          <p:nvPr>
            <p:ph type="ftr" sz="quarter" idx="3"/>
          </p:nvPr>
        </p:nvSpPr>
        <p:spPr>
          <a:xfrm>
            <a:off x="137160" y="4760814"/>
            <a:ext cx="2079778" cy="273844"/>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smtClean="0"/>
              <a:t>© 2015, http://</a:t>
            </a:r>
            <a:r>
              <a:rPr lang="en-US" dirty="0" err="1" smtClean="0"/>
              <a:t>www.perfsonar.net</a:t>
            </a:r>
            <a:endParaRPr lang="en-US" dirty="0"/>
          </a:p>
        </p:txBody>
      </p:sp>
      <p:sp>
        <p:nvSpPr>
          <p:cNvPr id="6" name="Slide Number Placeholder 5"/>
          <p:cNvSpPr>
            <a:spLocks noGrp="1"/>
          </p:cNvSpPr>
          <p:nvPr>
            <p:ph type="sldNum" sz="quarter" idx="4"/>
          </p:nvPr>
        </p:nvSpPr>
        <p:spPr>
          <a:xfrm>
            <a:off x="8686800" y="4765113"/>
            <a:ext cx="371412" cy="273844"/>
          </a:xfrm>
          <a:prstGeom prst="rect">
            <a:avLst/>
          </a:prstGeom>
        </p:spPr>
        <p:txBody>
          <a:bodyPr vert="horz" lIns="91440" tIns="45720" rIns="91440" bIns="45720" rtlCol="0" anchor="ctr"/>
          <a:lstStyle>
            <a:lvl1pPr algn="r">
              <a:defRPr sz="1000">
                <a:solidFill>
                  <a:schemeClr val="tx1">
                    <a:tint val="75000"/>
                  </a:schemeClr>
                </a:solidFill>
              </a:defRPr>
            </a:lvl1pPr>
          </a:lstStyle>
          <a:p>
            <a:fld id="{318151B9-CF22-1341-A1FA-AF855BA4AD15}" type="slidenum">
              <a:rPr lang="en-US" smtClean="0"/>
              <a:pPr/>
              <a:t>‹#›</a:t>
            </a:fld>
            <a:endParaRPr lang="en-US" dirty="0"/>
          </a:p>
        </p:txBody>
      </p:sp>
      <p:sp>
        <p:nvSpPr>
          <p:cNvPr id="8" name="Rectangle 7"/>
          <p:cNvSpPr/>
          <p:nvPr userDrawn="1"/>
        </p:nvSpPr>
        <p:spPr>
          <a:xfrm>
            <a:off x="0" y="0"/>
            <a:ext cx="137160" cy="5136360"/>
          </a:xfrm>
          <a:prstGeom prst="rect">
            <a:avLst/>
          </a:prstGeom>
          <a:solidFill>
            <a:srgbClr val="1DB118"/>
          </a:solidFill>
          <a:ln>
            <a:solidFill>
              <a:srgbClr val="1DB11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10" name="Picture 9" descr="GEANT_logo_2015.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684848" y="4538879"/>
            <a:ext cx="904933" cy="452467"/>
          </a:xfrm>
          <a:prstGeom prst="rect">
            <a:avLst/>
          </a:prstGeom>
        </p:spPr>
      </p:pic>
      <p:pic>
        <p:nvPicPr>
          <p:cNvPr id="13" name="Picture 12" descr="ESnet_Full_Logo_CMYK.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428870" y="4675616"/>
            <a:ext cx="966829" cy="283213"/>
          </a:xfrm>
          <a:prstGeom prst="rect">
            <a:avLst/>
          </a:prstGeom>
        </p:spPr>
      </p:pic>
      <p:pic>
        <p:nvPicPr>
          <p:cNvPr id="14" name="Picture 13" descr="internet2-black-red copy.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539191" y="4665694"/>
            <a:ext cx="620625" cy="454014"/>
          </a:xfrm>
          <a:prstGeom prst="rect">
            <a:avLst/>
          </a:prstGeom>
        </p:spPr>
      </p:pic>
      <p:pic>
        <p:nvPicPr>
          <p:cNvPr id="15" name="Picture 14" descr="1000px-Indiana_University_logotype_svg.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860517" y="4715503"/>
            <a:ext cx="1445907" cy="216886"/>
          </a:xfrm>
          <a:prstGeom prst="rect">
            <a:avLst/>
          </a:prstGeom>
        </p:spPr>
      </p:pic>
      <p:pic>
        <p:nvPicPr>
          <p:cNvPr id="16" name="Picture 15" descr="pS-Logo.png"/>
          <p:cNvPicPr>
            <a:picLocks noChangeAspect="1"/>
          </p:cNvPicPr>
          <p:nvPr userDrawn="1"/>
        </p:nvPicPr>
        <p:blipFill>
          <a:blip r:embed="rId17">
            <a:alphaModFix amt="50000"/>
            <a:extLst>
              <a:ext uri="{28A0092B-C50C-407E-A947-70E740481C1C}">
                <a14:useLocalDpi xmlns:a14="http://schemas.microsoft.com/office/drawing/2010/main" val="0"/>
              </a:ext>
            </a:extLst>
          </a:blip>
          <a:stretch>
            <a:fillRect/>
          </a:stretch>
        </p:blipFill>
        <p:spPr>
          <a:xfrm>
            <a:off x="7497046" y="75234"/>
            <a:ext cx="1587422" cy="348658"/>
          </a:xfrm>
          <a:prstGeom prst="rect">
            <a:avLst/>
          </a:prstGeom>
        </p:spPr>
      </p:pic>
    </p:spTree>
    <p:extLst>
      <p:ext uri="{BB962C8B-B14F-4D97-AF65-F5344CB8AC3E}">
        <p14:creationId xmlns:p14="http://schemas.microsoft.com/office/powerpoint/2010/main" val="2387939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hyperlink" Target="https://fasterdata.es.net/host-tuning/" TargetMode="External"/><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fsonar.net" TargetMode="External"/><Relationship Id="rId3" Type="http://schemas.openxmlformats.org/officeDocument/2006/relationships/hyperlink" Target="mailto:perfsonar-user@internet2.ed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erfsonar.net" TargetMode="External"/><Relationship Id="rId3"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fasterdata.es.net/host-tu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of Measurement Tools</a:t>
            </a:r>
            <a:endParaRPr lang="en-US" b="1"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Event</a:t>
            </a:r>
          </a:p>
          <a:p>
            <a:pPr algn="r"/>
            <a:endParaRPr lang="en-US" b="1" i="1" dirty="0" smtClean="0"/>
          </a:p>
          <a:p>
            <a:pPr algn="r"/>
            <a:r>
              <a:rPr lang="en-US" dirty="0" smtClean="0"/>
              <a:t>Presenter, Organization, Email</a:t>
            </a:r>
          </a:p>
          <a:p>
            <a:pPr algn="r"/>
            <a:r>
              <a:rPr lang="en-US" dirty="0" smtClean="0"/>
              <a:t>Date</a:t>
            </a:r>
          </a:p>
          <a:p>
            <a:pPr algn="r"/>
            <a:endParaRPr lang="en-US" dirty="0"/>
          </a:p>
        </p:txBody>
      </p:sp>
    </p:spTree>
    <p:extLst>
      <p:ext uri="{BB962C8B-B14F-4D97-AF65-F5344CB8AC3E}">
        <p14:creationId xmlns:p14="http://schemas.microsoft.com/office/powerpoint/2010/main" val="47994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BWCTL Example (</a:t>
            </a:r>
            <a:r>
              <a:rPr lang="en-US" sz="4000" dirty="0" err="1"/>
              <a:t>iperf</a:t>
            </a:r>
            <a:r>
              <a:rPr lang="en-US" sz="4000" dirty="0"/>
              <a:t>)</a:t>
            </a:r>
          </a:p>
        </p:txBody>
      </p:sp>
      <p:sp>
        <p:nvSpPr>
          <p:cNvPr id="3" name="Content Placeholder 2"/>
          <p:cNvSpPr>
            <a:spLocks noGrp="1"/>
          </p:cNvSpPr>
          <p:nvPr>
            <p:ph idx="1"/>
          </p:nvPr>
        </p:nvSpPr>
        <p:spPr>
          <a:xfrm>
            <a:off x="457200" y="1063228"/>
            <a:ext cx="8229600" cy="3699272"/>
          </a:xfrm>
        </p:spPr>
        <p:txBody>
          <a:bodyPr>
            <a:normAutofit fontScale="25000" lnSpcReduction="20000"/>
          </a:bodyPr>
          <a:lstStyle/>
          <a:p>
            <a:pPr marL="0" indent="0">
              <a:lnSpc>
                <a:spcPct val="120000"/>
              </a:lnSpc>
              <a:spcBef>
                <a:spcPts val="0"/>
              </a:spcBef>
              <a:buNone/>
            </a:pPr>
            <a:r>
              <a:rPr lang="en-US" b="1" dirty="0">
                <a:latin typeface="Courier"/>
                <a:cs typeface="Courier"/>
              </a:rPr>
              <a:t>[zurawski@wash-pt1 ~]$ </a:t>
            </a:r>
            <a:r>
              <a:rPr lang="en-US" b="1" dirty="0" err="1">
                <a:latin typeface="Courier"/>
                <a:cs typeface="Courier"/>
              </a:rPr>
              <a:t>bwctl</a:t>
            </a:r>
            <a:r>
              <a:rPr lang="en-US" b="1" dirty="0">
                <a:latin typeface="Courier"/>
                <a:cs typeface="Courier"/>
              </a:rPr>
              <a:t> </a:t>
            </a:r>
            <a:r>
              <a:rPr lang="en-US" b="1" dirty="0">
                <a:solidFill>
                  <a:srgbClr val="FF0000"/>
                </a:solidFill>
                <a:latin typeface="Courier"/>
                <a:cs typeface="Courier"/>
              </a:rPr>
              <a:t>-T </a:t>
            </a:r>
            <a:r>
              <a:rPr lang="en-US" b="1" dirty="0" err="1">
                <a:solidFill>
                  <a:srgbClr val="FF0000"/>
                </a:solidFill>
                <a:latin typeface="Courier"/>
                <a:cs typeface="Courier"/>
              </a:rPr>
              <a:t>iperf</a:t>
            </a:r>
            <a:r>
              <a:rPr lang="en-US" b="1" dirty="0">
                <a:solidFill>
                  <a:srgbClr val="FF0000"/>
                </a:solidFill>
                <a:latin typeface="Courier"/>
                <a:cs typeface="Courier"/>
              </a:rPr>
              <a:t> -f m -t 10 -</a:t>
            </a:r>
            <a:r>
              <a:rPr lang="en-US" b="1" dirty="0" err="1">
                <a:solidFill>
                  <a:srgbClr val="FF0000"/>
                </a:solidFill>
                <a:latin typeface="Courier"/>
                <a:cs typeface="Courier"/>
              </a:rPr>
              <a:t>i</a:t>
            </a:r>
            <a:r>
              <a:rPr lang="en-US" b="1" dirty="0">
                <a:solidFill>
                  <a:srgbClr val="FF0000"/>
                </a:solidFill>
                <a:latin typeface="Courier"/>
                <a:cs typeface="Courier"/>
              </a:rPr>
              <a:t> 2 -c sunn-pt1.es.net</a:t>
            </a:r>
          </a:p>
          <a:p>
            <a:pPr marL="0" indent="0">
              <a:lnSpc>
                <a:spcPct val="120000"/>
              </a:lnSpc>
              <a:spcBef>
                <a:spcPts val="0"/>
              </a:spcBef>
              <a:buNone/>
            </a:pPr>
            <a:r>
              <a:rPr lang="en-US" b="1" dirty="0" err="1">
                <a:latin typeface="Courier"/>
                <a:cs typeface="Courier"/>
              </a:rPr>
              <a:t>bwctl</a:t>
            </a:r>
            <a:r>
              <a:rPr lang="en-US" b="1" dirty="0">
                <a:latin typeface="Courier"/>
                <a:cs typeface="Courier"/>
              </a:rPr>
              <a:t>: 83 seconds until test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RECEIVER START</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exec_line</a:t>
            </a:r>
            <a:r>
              <a:rPr lang="en-US" b="1" dirty="0">
                <a:latin typeface="Courier"/>
                <a:cs typeface="Courier"/>
              </a:rPr>
              <a:t>: /</a:t>
            </a:r>
            <a:r>
              <a:rPr lang="en-US" b="1" dirty="0" err="1">
                <a:latin typeface="Courier"/>
                <a:cs typeface="Courier"/>
              </a:rPr>
              <a:t>usr</a:t>
            </a:r>
            <a:r>
              <a:rPr lang="en-US" b="1" dirty="0">
                <a:latin typeface="Courier"/>
                <a:cs typeface="Courier"/>
              </a:rPr>
              <a:t>/bin/</a:t>
            </a:r>
            <a:r>
              <a:rPr lang="en-US" b="1" dirty="0" err="1">
                <a:latin typeface="Courier"/>
                <a:cs typeface="Courier"/>
              </a:rPr>
              <a:t>iperf</a:t>
            </a:r>
            <a:r>
              <a:rPr lang="en-US" b="1" dirty="0">
                <a:latin typeface="Courier"/>
                <a:cs typeface="Courier"/>
              </a:rPr>
              <a:t> -B 198.129.254.58 -s -f m -m -p 5136 -t 10 -</a:t>
            </a:r>
            <a:r>
              <a:rPr lang="en-US" b="1" dirty="0" err="1">
                <a:latin typeface="Courier"/>
                <a:cs typeface="Courier"/>
              </a:rPr>
              <a:t>i</a:t>
            </a:r>
            <a:r>
              <a:rPr lang="en-US" b="1" dirty="0">
                <a:latin typeface="Courier"/>
                <a:cs typeface="Courier"/>
              </a:rPr>
              <a:t> 2.000000</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tester: </a:t>
            </a:r>
            <a:r>
              <a:rPr lang="en-US" b="1" dirty="0" err="1">
                <a:latin typeface="Courier"/>
                <a:cs typeface="Courier"/>
              </a:rPr>
              <a:t>iperf</a:t>
            </a:r>
            <a:endParaRPr lang="en-US" b="1" dirty="0">
              <a:latin typeface="Courier"/>
              <a:cs typeface="Courier"/>
            </a:endParaRP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receiver: 198.129.254.58</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run_tool</a:t>
            </a:r>
            <a:r>
              <a:rPr lang="en-US" b="1" dirty="0">
                <a:latin typeface="Courier"/>
                <a:cs typeface="Courier"/>
              </a:rPr>
              <a:t>: sender: 198.124.238.34</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start_tool</a:t>
            </a:r>
            <a:r>
              <a:rPr lang="en-US" b="1" dirty="0">
                <a:latin typeface="Courier"/>
                <a:cs typeface="Courier"/>
              </a:rPr>
              <a:t>: 3598657357.738868</a:t>
            </a:r>
          </a:p>
          <a:p>
            <a:pPr marL="0" indent="0">
              <a:lnSpc>
                <a:spcPct val="120000"/>
              </a:lnSpc>
              <a:spcBef>
                <a:spcPts val="0"/>
              </a:spcBef>
              <a:buNone/>
            </a:pPr>
            <a:r>
              <a:rPr lang="en-US" b="1" dirty="0">
                <a:latin typeface="Courier"/>
                <a:cs typeface="Courier"/>
              </a:rPr>
              <a:t>------------------------------------------------------------</a:t>
            </a:r>
          </a:p>
          <a:p>
            <a:pPr marL="0" indent="0">
              <a:lnSpc>
                <a:spcPct val="120000"/>
              </a:lnSpc>
              <a:spcBef>
                <a:spcPts val="0"/>
              </a:spcBef>
              <a:buNone/>
            </a:pPr>
            <a:r>
              <a:rPr lang="en-US" b="1" dirty="0">
                <a:latin typeface="Courier"/>
                <a:cs typeface="Courier"/>
              </a:rPr>
              <a:t>Server listening on TCP port 5136</a:t>
            </a:r>
          </a:p>
          <a:p>
            <a:pPr marL="0" indent="0">
              <a:lnSpc>
                <a:spcPct val="120000"/>
              </a:lnSpc>
              <a:spcBef>
                <a:spcPts val="0"/>
              </a:spcBef>
              <a:buNone/>
            </a:pPr>
            <a:r>
              <a:rPr lang="en-US" b="1" dirty="0">
                <a:latin typeface="Courier"/>
                <a:cs typeface="Courier"/>
              </a:rPr>
              <a:t>Binding to local address 198.129.254.58</a:t>
            </a:r>
          </a:p>
          <a:p>
            <a:pPr marL="0" indent="0">
              <a:lnSpc>
                <a:spcPct val="120000"/>
              </a:lnSpc>
              <a:spcBef>
                <a:spcPts val="0"/>
              </a:spcBef>
              <a:buNone/>
            </a:pPr>
            <a:r>
              <a:rPr lang="en-US" b="1" dirty="0">
                <a:latin typeface="Courier"/>
                <a:cs typeface="Courier"/>
              </a:rPr>
              <a:t>TCP window size: 0.08 </a:t>
            </a:r>
            <a:r>
              <a:rPr lang="en-US" b="1" dirty="0" err="1">
                <a:latin typeface="Courier"/>
                <a:cs typeface="Courier"/>
              </a:rPr>
              <a:t>MByte</a:t>
            </a:r>
            <a:r>
              <a:rPr lang="en-US" b="1" dirty="0">
                <a:latin typeface="Courier"/>
                <a:cs typeface="Courier"/>
              </a:rPr>
              <a:t> (default)</a:t>
            </a:r>
          </a:p>
          <a:p>
            <a:pPr marL="0" indent="0">
              <a:lnSpc>
                <a:spcPct val="120000"/>
              </a:lnSpc>
              <a:spcBef>
                <a:spcPts val="0"/>
              </a:spcBef>
              <a:buNone/>
            </a:pPr>
            <a:r>
              <a:rPr lang="en-US" b="1" dirty="0">
                <a:latin typeface="Courier"/>
                <a:cs typeface="Courier"/>
              </a:rPr>
              <a:t>------------------------------------------------------------</a:t>
            </a:r>
          </a:p>
          <a:p>
            <a:pPr marL="0" indent="0">
              <a:lnSpc>
                <a:spcPct val="120000"/>
              </a:lnSpc>
              <a:spcBef>
                <a:spcPts val="0"/>
              </a:spcBef>
              <a:buNone/>
            </a:pPr>
            <a:r>
              <a:rPr lang="en-US" b="1" dirty="0">
                <a:latin typeface="Courier"/>
                <a:cs typeface="Courier"/>
              </a:rPr>
              <a:t>[ 16] local 198.129.254.58 port 5136 connected with 198.124.238.34 port 5136</a:t>
            </a:r>
          </a:p>
          <a:p>
            <a:pPr marL="0" indent="0">
              <a:lnSpc>
                <a:spcPct val="120000"/>
              </a:lnSpc>
              <a:spcBef>
                <a:spcPts val="0"/>
              </a:spcBef>
              <a:buNone/>
            </a:pPr>
            <a:r>
              <a:rPr lang="en-US" b="1" dirty="0">
                <a:latin typeface="Courier"/>
                <a:cs typeface="Courier"/>
              </a:rPr>
              <a:t>[ ID] Interval       Transfer     Bandwidth</a:t>
            </a:r>
          </a:p>
          <a:p>
            <a:pPr marL="0" indent="0">
              <a:lnSpc>
                <a:spcPct val="120000"/>
              </a:lnSpc>
              <a:spcBef>
                <a:spcPts val="0"/>
              </a:spcBef>
              <a:buNone/>
            </a:pPr>
            <a:r>
              <a:rPr lang="en-US" b="1" dirty="0">
                <a:solidFill>
                  <a:srgbClr val="FF0000"/>
                </a:solidFill>
                <a:latin typeface="Courier"/>
                <a:cs typeface="Courier"/>
              </a:rPr>
              <a:t>[ 16]  0.0- 2.0 sec  90.4 </a:t>
            </a:r>
            <a:r>
              <a:rPr lang="en-US" b="1" dirty="0" err="1">
                <a:solidFill>
                  <a:srgbClr val="FF0000"/>
                </a:solidFill>
                <a:latin typeface="Courier"/>
                <a:cs typeface="Courier"/>
              </a:rPr>
              <a:t>MBytes</a:t>
            </a:r>
            <a:r>
              <a:rPr lang="en-US" b="1" dirty="0">
                <a:solidFill>
                  <a:srgbClr val="FF0000"/>
                </a:solidFill>
                <a:latin typeface="Courier"/>
                <a:cs typeface="Courier"/>
              </a:rPr>
              <a:t>   379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2.0- 4.0 sec   689 </a:t>
            </a:r>
            <a:r>
              <a:rPr lang="en-US" b="1" dirty="0" err="1">
                <a:solidFill>
                  <a:srgbClr val="FF0000"/>
                </a:solidFill>
                <a:latin typeface="Courier"/>
                <a:cs typeface="Courier"/>
              </a:rPr>
              <a:t>MBytes</a:t>
            </a:r>
            <a:r>
              <a:rPr lang="en-US" b="1" dirty="0">
                <a:solidFill>
                  <a:srgbClr val="FF0000"/>
                </a:solidFill>
                <a:latin typeface="Courier"/>
                <a:cs typeface="Courier"/>
              </a:rPr>
              <a:t>  2891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4.0- 6.0 sec   684 </a:t>
            </a:r>
            <a:r>
              <a:rPr lang="en-US" b="1" dirty="0" err="1">
                <a:solidFill>
                  <a:srgbClr val="FF0000"/>
                </a:solidFill>
                <a:latin typeface="Courier"/>
                <a:cs typeface="Courier"/>
              </a:rPr>
              <a:t>MBytes</a:t>
            </a:r>
            <a:r>
              <a:rPr lang="en-US" b="1" dirty="0">
                <a:solidFill>
                  <a:srgbClr val="FF0000"/>
                </a:solidFill>
                <a:latin typeface="Courier"/>
                <a:cs typeface="Courier"/>
              </a:rPr>
              <a:t>  2867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6.0- 8.0 sec   691 </a:t>
            </a:r>
            <a:r>
              <a:rPr lang="en-US" b="1" dirty="0" err="1">
                <a:solidFill>
                  <a:srgbClr val="FF0000"/>
                </a:solidFill>
                <a:latin typeface="Courier"/>
                <a:cs typeface="Courier"/>
              </a:rPr>
              <a:t>MBytes</a:t>
            </a:r>
            <a:r>
              <a:rPr lang="en-US" b="1" dirty="0">
                <a:solidFill>
                  <a:srgbClr val="FF0000"/>
                </a:solidFill>
                <a:latin typeface="Courier"/>
                <a:cs typeface="Courier"/>
              </a:rPr>
              <a:t>  2897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8.0-10.0 sec   691 </a:t>
            </a:r>
            <a:r>
              <a:rPr lang="en-US" b="1" dirty="0" err="1">
                <a:solidFill>
                  <a:srgbClr val="FF0000"/>
                </a:solidFill>
                <a:latin typeface="Courier"/>
                <a:cs typeface="Courier"/>
              </a:rPr>
              <a:t>MBytes</a:t>
            </a:r>
            <a:r>
              <a:rPr lang="en-US" b="1" dirty="0">
                <a:solidFill>
                  <a:srgbClr val="FF0000"/>
                </a:solidFill>
                <a:latin typeface="Courier"/>
                <a:cs typeface="Courier"/>
              </a:rPr>
              <a:t>  2898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0.0-10.0 sec  2853 </a:t>
            </a:r>
            <a:r>
              <a:rPr lang="en-US" b="1" dirty="0" err="1">
                <a:solidFill>
                  <a:srgbClr val="FF0000"/>
                </a:solidFill>
                <a:latin typeface="Courier"/>
                <a:cs typeface="Courier"/>
              </a:rPr>
              <a:t>MBytes</a:t>
            </a:r>
            <a:r>
              <a:rPr lang="en-US" b="1" dirty="0">
                <a:solidFill>
                  <a:srgbClr val="FF0000"/>
                </a:solidFill>
                <a:latin typeface="Courier"/>
                <a:cs typeface="Courier"/>
              </a:rPr>
              <a:t>  2386 </a:t>
            </a:r>
            <a:r>
              <a:rPr lang="en-US" b="1" dirty="0" err="1">
                <a:solidFill>
                  <a:srgbClr val="FF0000"/>
                </a:solidFill>
                <a:latin typeface="Courier"/>
                <a:cs typeface="Courier"/>
              </a:rPr>
              <a:t>Mbits</a:t>
            </a:r>
            <a:r>
              <a:rPr lang="en-US" b="1" dirty="0">
                <a:solidFill>
                  <a:srgbClr val="FF0000"/>
                </a:solidFill>
                <a:latin typeface="Courier"/>
                <a:cs typeface="Courier"/>
              </a:rPr>
              <a:t>/sec</a:t>
            </a:r>
          </a:p>
          <a:p>
            <a:pPr marL="0" indent="0">
              <a:lnSpc>
                <a:spcPct val="120000"/>
              </a:lnSpc>
              <a:spcBef>
                <a:spcPts val="0"/>
              </a:spcBef>
              <a:buNone/>
            </a:pPr>
            <a:r>
              <a:rPr lang="en-US" b="1" dirty="0">
                <a:solidFill>
                  <a:srgbClr val="FF0000"/>
                </a:solidFill>
                <a:latin typeface="Courier"/>
                <a:cs typeface="Courier"/>
              </a:rPr>
              <a:t>[ 16] MSS size 8948 bytes (MTU 8988 bytes, unknown interface)</a:t>
            </a:r>
          </a:p>
          <a:p>
            <a:pPr marL="0" indent="0">
              <a:lnSpc>
                <a:spcPct val="120000"/>
              </a:lnSpc>
              <a:spcBef>
                <a:spcPts val="0"/>
              </a:spcBef>
              <a:buNone/>
            </a:pPr>
            <a:r>
              <a:rPr lang="en-US" b="1" dirty="0" err="1">
                <a:latin typeface="Courier"/>
                <a:cs typeface="Courier"/>
              </a:rPr>
              <a:t>bwctl</a:t>
            </a:r>
            <a:r>
              <a:rPr lang="en-US" b="1" dirty="0">
                <a:latin typeface="Courier"/>
                <a:cs typeface="Courier"/>
              </a:rPr>
              <a:t>: </a:t>
            </a:r>
            <a:r>
              <a:rPr lang="en-US" b="1" dirty="0" err="1">
                <a:latin typeface="Courier"/>
                <a:cs typeface="Courier"/>
              </a:rPr>
              <a:t>stop_tool</a:t>
            </a:r>
            <a:r>
              <a:rPr lang="en-US" b="1" dirty="0">
                <a:latin typeface="Courier"/>
                <a:cs typeface="Courier"/>
              </a:rPr>
              <a:t>: 3598657390.668028</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RECEIVER END</a:t>
            </a:r>
          </a:p>
        </p:txBody>
      </p:sp>
      <p:sp>
        <p:nvSpPr>
          <p:cNvPr id="5" name="Oval 4"/>
          <p:cNvSpPr/>
          <p:nvPr/>
        </p:nvSpPr>
        <p:spPr>
          <a:xfrm>
            <a:off x="2526560" y="3647014"/>
            <a:ext cx="1236133" cy="19685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flipV="1">
            <a:off x="3762693" y="3327400"/>
            <a:ext cx="2350241" cy="41803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2933" y="2976602"/>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10</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935842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BWCTL Example (</a:t>
            </a:r>
            <a:r>
              <a:rPr lang="en-US" sz="4000" dirty="0" smtClean="0"/>
              <a:t>iperf3)</a:t>
            </a:r>
            <a:endParaRPr lang="en-US" sz="4000" dirty="0"/>
          </a:p>
        </p:txBody>
      </p:sp>
      <p:sp>
        <p:nvSpPr>
          <p:cNvPr id="3" name="Content Placeholder 2"/>
          <p:cNvSpPr>
            <a:spLocks noGrp="1"/>
          </p:cNvSpPr>
          <p:nvPr>
            <p:ph idx="1"/>
          </p:nvPr>
        </p:nvSpPr>
        <p:spPr>
          <a:xfrm>
            <a:off x="457200" y="1063228"/>
            <a:ext cx="8229600" cy="3699272"/>
          </a:xfrm>
        </p:spPr>
        <p:txBody>
          <a:bodyPr>
            <a:noAutofit/>
          </a:bodyPr>
          <a:lstStyle/>
          <a:p>
            <a:pPr marL="0" indent="0">
              <a:lnSpc>
                <a:spcPct val="120000"/>
              </a:lnSpc>
              <a:spcBef>
                <a:spcPts val="0"/>
              </a:spcBef>
              <a:buNone/>
            </a:pPr>
            <a:r>
              <a:rPr lang="en-US" sz="800" b="1" dirty="0">
                <a:latin typeface="Courier"/>
                <a:cs typeface="Courier"/>
              </a:rPr>
              <a:t>[zurawski@wash-pt1 ~]$ </a:t>
            </a:r>
            <a:r>
              <a:rPr lang="en-US" sz="800" b="1" dirty="0" err="1">
                <a:latin typeface="Courier"/>
                <a:cs typeface="Courier"/>
              </a:rPr>
              <a:t>bwctl</a:t>
            </a:r>
            <a:r>
              <a:rPr lang="en-US" sz="800" b="1" dirty="0">
                <a:latin typeface="Courier"/>
                <a:cs typeface="Courier"/>
              </a:rPr>
              <a:t> -T iperf3 -f m -t 10 -</a:t>
            </a:r>
            <a:r>
              <a:rPr lang="en-US" sz="800" b="1" dirty="0" err="1">
                <a:latin typeface="Courier"/>
                <a:cs typeface="Courier"/>
              </a:rPr>
              <a:t>i</a:t>
            </a:r>
            <a:r>
              <a:rPr lang="en-US" sz="800" b="1" dirty="0">
                <a:latin typeface="Courier"/>
                <a:cs typeface="Courier"/>
              </a:rPr>
              <a:t> 2 -c sunn-pt1.es.net</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55 seconds until test results available</a:t>
            </a:r>
          </a:p>
          <a:p>
            <a:pPr marL="0" indent="0">
              <a:lnSpc>
                <a:spcPct val="120000"/>
              </a:lnSpc>
              <a:spcBef>
                <a:spcPts val="0"/>
              </a:spcBef>
              <a:buNone/>
            </a:pPr>
            <a:endParaRPr lang="en-US" sz="800" b="1" dirty="0">
              <a:latin typeface="Courier"/>
              <a:cs typeface="Courier"/>
            </a:endParaRPr>
          </a:p>
          <a:p>
            <a:pPr marL="0" indent="0">
              <a:lnSpc>
                <a:spcPct val="120000"/>
              </a:lnSpc>
              <a:spcBef>
                <a:spcPts val="0"/>
              </a:spcBef>
              <a:buNone/>
            </a:pPr>
            <a:r>
              <a:rPr lang="en-US" sz="800" b="1" dirty="0">
                <a:latin typeface="Courier"/>
                <a:cs typeface="Courier"/>
              </a:rPr>
              <a:t>SENDER START</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run_tool</a:t>
            </a:r>
            <a:r>
              <a:rPr lang="en-US" sz="800" b="1" dirty="0">
                <a:latin typeface="Courier"/>
                <a:cs typeface="Courier"/>
              </a:rPr>
              <a:t>: tester: iperf3</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run_tool</a:t>
            </a:r>
            <a:r>
              <a:rPr lang="en-US" sz="800" b="1" dirty="0">
                <a:latin typeface="Courier"/>
                <a:cs typeface="Courier"/>
              </a:rPr>
              <a:t>: receiver: 198.129.254.58</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run_tool</a:t>
            </a:r>
            <a:r>
              <a:rPr lang="en-US" sz="800" b="1" dirty="0">
                <a:latin typeface="Courier"/>
                <a:cs typeface="Courier"/>
              </a:rPr>
              <a:t>: sender: 198.124.238.34</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start_tool</a:t>
            </a:r>
            <a:r>
              <a:rPr lang="en-US" sz="800" b="1" dirty="0">
                <a:latin typeface="Courier"/>
                <a:cs typeface="Courier"/>
              </a:rPr>
              <a:t>: 3598657653.219168</a:t>
            </a:r>
          </a:p>
          <a:p>
            <a:pPr marL="0" indent="0">
              <a:lnSpc>
                <a:spcPct val="120000"/>
              </a:lnSpc>
              <a:spcBef>
                <a:spcPts val="0"/>
              </a:spcBef>
              <a:buNone/>
            </a:pPr>
            <a:r>
              <a:rPr lang="en-US" sz="800" b="1" dirty="0">
                <a:latin typeface="Courier"/>
                <a:cs typeface="Courier"/>
              </a:rPr>
              <a:t>Test initialized</a:t>
            </a:r>
          </a:p>
          <a:p>
            <a:pPr marL="0" indent="0">
              <a:lnSpc>
                <a:spcPct val="120000"/>
              </a:lnSpc>
              <a:spcBef>
                <a:spcPts val="0"/>
              </a:spcBef>
              <a:buNone/>
            </a:pPr>
            <a:r>
              <a:rPr lang="en-US" sz="800" b="1" dirty="0">
                <a:latin typeface="Courier"/>
                <a:cs typeface="Courier"/>
              </a:rPr>
              <a:t>Running client</a:t>
            </a:r>
          </a:p>
          <a:p>
            <a:pPr marL="0" indent="0">
              <a:lnSpc>
                <a:spcPct val="120000"/>
              </a:lnSpc>
              <a:spcBef>
                <a:spcPts val="0"/>
              </a:spcBef>
              <a:buNone/>
            </a:pPr>
            <a:r>
              <a:rPr lang="en-US" sz="800" b="1" dirty="0">
                <a:latin typeface="Courier"/>
                <a:cs typeface="Courier"/>
              </a:rPr>
              <a:t>Connecting to host 198.129.254.58, port 5001</a:t>
            </a:r>
          </a:p>
          <a:p>
            <a:pPr marL="0" indent="0">
              <a:lnSpc>
                <a:spcPct val="120000"/>
              </a:lnSpc>
              <a:spcBef>
                <a:spcPts val="0"/>
              </a:spcBef>
              <a:buNone/>
            </a:pPr>
            <a:r>
              <a:rPr lang="en-US" sz="800" b="1" dirty="0">
                <a:latin typeface="Courier"/>
                <a:cs typeface="Courier"/>
              </a:rPr>
              <a:t>[ 17] local 198.124.238.34 port 34277 connected to 198.129.254.58 port 5001</a:t>
            </a:r>
          </a:p>
          <a:p>
            <a:pPr marL="0" indent="0">
              <a:lnSpc>
                <a:spcPct val="120000"/>
              </a:lnSpc>
              <a:spcBef>
                <a:spcPts val="0"/>
              </a:spcBef>
              <a:buNone/>
            </a:pPr>
            <a:r>
              <a:rPr lang="en-US" sz="800" b="1" dirty="0">
                <a:latin typeface="Courier"/>
                <a:cs typeface="Courier"/>
              </a:rPr>
              <a:t>[ ID] Interval           Transfer     Bandwidth       Retransmits</a:t>
            </a:r>
          </a:p>
          <a:p>
            <a:pPr marL="0" indent="0">
              <a:lnSpc>
                <a:spcPct val="120000"/>
              </a:lnSpc>
              <a:spcBef>
                <a:spcPts val="0"/>
              </a:spcBef>
              <a:buNone/>
            </a:pPr>
            <a:r>
              <a:rPr lang="en-US" sz="800" b="1" dirty="0">
                <a:solidFill>
                  <a:srgbClr val="FF0000"/>
                </a:solidFill>
                <a:latin typeface="Courier"/>
                <a:cs typeface="Courier"/>
              </a:rPr>
              <a:t>[ 17]   0.00-2.00   sec   430 </a:t>
            </a:r>
            <a:r>
              <a:rPr lang="en-US" sz="800" b="1" dirty="0" err="1">
                <a:solidFill>
                  <a:srgbClr val="FF0000"/>
                </a:solidFill>
                <a:latin typeface="Courier"/>
                <a:cs typeface="Courier"/>
              </a:rPr>
              <a:t>MBytes</a:t>
            </a:r>
            <a:r>
              <a:rPr lang="en-US" sz="800" b="1" dirty="0">
                <a:solidFill>
                  <a:srgbClr val="FF0000"/>
                </a:solidFill>
                <a:latin typeface="Courier"/>
                <a:cs typeface="Courier"/>
              </a:rPr>
              <a:t>  1.80 </a:t>
            </a:r>
            <a:r>
              <a:rPr lang="en-US" sz="800" b="1" dirty="0" err="1">
                <a:solidFill>
                  <a:srgbClr val="FF0000"/>
                </a:solidFill>
                <a:latin typeface="Courier"/>
                <a:cs typeface="Courier"/>
              </a:rPr>
              <a:t>Gbits</a:t>
            </a:r>
            <a:r>
              <a:rPr lang="en-US" sz="800" b="1" dirty="0">
                <a:solidFill>
                  <a:srgbClr val="FF0000"/>
                </a:solidFill>
                <a:latin typeface="Courier"/>
                <a:cs typeface="Courier"/>
              </a:rPr>
              <a:t>/sec  2</a:t>
            </a:r>
          </a:p>
          <a:p>
            <a:pPr marL="0" indent="0">
              <a:lnSpc>
                <a:spcPct val="120000"/>
              </a:lnSpc>
              <a:spcBef>
                <a:spcPts val="0"/>
              </a:spcBef>
              <a:buNone/>
            </a:pPr>
            <a:r>
              <a:rPr lang="en-US" sz="800" b="1" dirty="0">
                <a:latin typeface="Courier"/>
                <a:cs typeface="Courier"/>
              </a:rPr>
              <a:t>[ 17]   2.00-4.00   sec   680 </a:t>
            </a:r>
            <a:r>
              <a:rPr lang="en-US" sz="800" b="1" dirty="0" err="1">
                <a:latin typeface="Courier"/>
                <a:cs typeface="Courier"/>
              </a:rPr>
              <a:t>MBytes</a:t>
            </a:r>
            <a:r>
              <a:rPr lang="en-US" sz="800" b="1" dirty="0">
                <a:latin typeface="Courier"/>
                <a:cs typeface="Courier"/>
              </a:rPr>
              <a:t>  2.85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[ 17]   4.00-6.00   sec   669 </a:t>
            </a:r>
            <a:r>
              <a:rPr lang="en-US" sz="800" b="1" dirty="0" err="1">
                <a:latin typeface="Courier"/>
                <a:cs typeface="Courier"/>
              </a:rPr>
              <a:t>MBytes</a:t>
            </a:r>
            <a:r>
              <a:rPr lang="en-US" sz="800" b="1" dirty="0">
                <a:latin typeface="Courier"/>
                <a:cs typeface="Courier"/>
              </a:rPr>
              <a:t>  2.80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[ 17]   6.00-8.00   sec   670 </a:t>
            </a:r>
            <a:r>
              <a:rPr lang="en-US" sz="800" b="1" dirty="0" err="1">
                <a:latin typeface="Courier"/>
                <a:cs typeface="Courier"/>
              </a:rPr>
              <a:t>MBytes</a:t>
            </a:r>
            <a:r>
              <a:rPr lang="en-US" sz="800" b="1" dirty="0">
                <a:latin typeface="Courier"/>
                <a:cs typeface="Courier"/>
              </a:rPr>
              <a:t>  2.81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[ 17]   8.00-10.00  sec   680 </a:t>
            </a:r>
            <a:r>
              <a:rPr lang="en-US" sz="800" b="1" dirty="0" err="1">
                <a:latin typeface="Courier"/>
                <a:cs typeface="Courier"/>
              </a:rPr>
              <a:t>MBytes</a:t>
            </a:r>
            <a:r>
              <a:rPr lang="en-US" sz="800" b="1" dirty="0">
                <a:latin typeface="Courier"/>
                <a:cs typeface="Courier"/>
              </a:rPr>
              <a:t>  2.85 </a:t>
            </a:r>
            <a:r>
              <a:rPr lang="en-US" sz="800" b="1" dirty="0" err="1">
                <a:latin typeface="Courier"/>
                <a:cs typeface="Courier"/>
              </a:rPr>
              <a:t>Gbits</a:t>
            </a:r>
            <a:r>
              <a:rPr lang="en-US" sz="800" b="1" dirty="0">
                <a:latin typeface="Courier"/>
                <a:cs typeface="Courier"/>
              </a:rPr>
              <a:t>/sec  0</a:t>
            </a:r>
          </a:p>
          <a:p>
            <a:pPr marL="0" indent="0">
              <a:lnSpc>
                <a:spcPct val="120000"/>
              </a:lnSpc>
              <a:spcBef>
                <a:spcPts val="0"/>
              </a:spcBef>
              <a:buNone/>
            </a:pPr>
            <a:r>
              <a:rPr lang="en-US" sz="800" b="1" dirty="0">
                <a:latin typeface="Courier"/>
                <a:cs typeface="Courier"/>
              </a:rPr>
              <a:t>[ ID] Interval           Transfer     Bandwidth       Retransmits</a:t>
            </a:r>
          </a:p>
          <a:p>
            <a:pPr marL="0" indent="0">
              <a:lnSpc>
                <a:spcPct val="120000"/>
              </a:lnSpc>
              <a:spcBef>
                <a:spcPts val="0"/>
              </a:spcBef>
              <a:buNone/>
            </a:pPr>
            <a:r>
              <a:rPr lang="en-US" sz="800" b="1" dirty="0">
                <a:latin typeface="Courier"/>
                <a:cs typeface="Courier"/>
              </a:rPr>
              <a:t>      Sent</a:t>
            </a:r>
          </a:p>
          <a:p>
            <a:pPr marL="0" indent="0">
              <a:lnSpc>
                <a:spcPct val="120000"/>
              </a:lnSpc>
              <a:spcBef>
                <a:spcPts val="0"/>
              </a:spcBef>
              <a:buNone/>
            </a:pPr>
            <a:r>
              <a:rPr lang="en-US" sz="800" b="1" dirty="0">
                <a:latin typeface="Courier"/>
                <a:cs typeface="Courier"/>
              </a:rPr>
              <a:t>[ 17]   0.00-10.00  sec  3.06 </a:t>
            </a:r>
            <a:r>
              <a:rPr lang="en-US" sz="800" b="1" dirty="0" err="1">
                <a:latin typeface="Courier"/>
                <a:cs typeface="Courier"/>
              </a:rPr>
              <a:t>GBytes</a:t>
            </a:r>
            <a:r>
              <a:rPr lang="en-US" sz="800" b="1" dirty="0">
                <a:latin typeface="Courier"/>
                <a:cs typeface="Courier"/>
              </a:rPr>
              <a:t>  2.62 </a:t>
            </a:r>
            <a:r>
              <a:rPr lang="en-US" sz="800" b="1" dirty="0" err="1">
                <a:latin typeface="Courier"/>
                <a:cs typeface="Courier"/>
              </a:rPr>
              <a:t>Gbits</a:t>
            </a:r>
            <a:r>
              <a:rPr lang="en-US" sz="800" b="1" dirty="0">
                <a:latin typeface="Courier"/>
                <a:cs typeface="Courier"/>
              </a:rPr>
              <a:t>/sec  </a:t>
            </a:r>
            <a:r>
              <a:rPr lang="en-US" sz="800" b="1" dirty="0">
                <a:solidFill>
                  <a:srgbClr val="FF0000"/>
                </a:solidFill>
                <a:latin typeface="Courier"/>
                <a:cs typeface="Courier"/>
              </a:rPr>
              <a:t>2</a:t>
            </a:r>
          </a:p>
          <a:p>
            <a:pPr marL="0" indent="0">
              <a:lnSpc>
                <a:spcPct val="120000"/>
              </a:lnSpc>
              <a:spcBef>
                <a:spcPts val="0"/>
              </a:spcBef>
              <a:buNone/>
            </a:pPr>
            <a:r>
              <a:rPr lang="en-US" sz="800" b="1" dirty="0">
                <a:latin typeface="Courier"/>
                <a:cs typeface="Courier"/>
              </a:rPr>
              <a:t>      Received</a:t>
            </a:r>
          </a:p>
          <a:p>
            <a:pPr marL="0" indent="0">
              <a:lnSpc>
                <a:spcPct val="120000"/>
              </a:lnSpc>
              <a:spcBef>
                <a:spcPts val="0"/>
              </a:spcBef>
              <a:buNone/>
            </a:pPr>
            <a:r>
              <a:rPr lang="en-US" sz="800" b="1" dirty="0">
                <a:latin typeface="Courier"/>
                <a:cs typeface="Courier"/>
              </a:rPr>
              <a:t>[ 17]   0.00-10.00  sec  3.06 </a:t>
            </a:r>
            <a:r>
              <a:rPr lang="en-US" sz="800" b="1" dirty="0" err="1">
                <a:latin typeface="Courier"/>
                <a:cs typeface="Courier"/>
              </a:rPr>
              <a:t>GBytes</a:t>
            </a:r>
            <a:r>
              <a:rPr lang="en-US" sz="800" b="1" dirty="0">
                <a:latin typeface="Courier"/>
                <a:cs typeface="Courier"/>
              </a:rPr>
              <a:t>  </a:t>
            </a:r>
            <a:r>
              <a:rPr lang="en-US" sz="800" b="1" dirty="0">
                <a:solidFill>
                  <a:srgbClr val="FF0000"/>
                </a:solidFill>
                <a:latin typeface="Courier"/>
                <a:cs typeface="Courier"/>
              </a:rPr>
              <a:t>2.63 </a:t>
            </a:r>
            <a:r>
              <a:rPr lang="en-US" sz="800" b="1" dirty="0" err="1">
                <a:solidFill>
                  <a:srgbClr val="FF0000"/>
                </a:solidFill>
                <a:latin typeface="Courier"/>
                <a:cs typeface="Courier"/>
              </a:rPr>
              <a:t>Gbits</a:t>
            </a:r>
            <a:r>
              <a:rPr lang="en-US" sz="800" b="1" dirty="0">
                <a:solidFill>
                  <a:srgbClr val="FF0000"/>
                </a:solidFill>
                <a:latin typeface="Courier"/>
                <a:cs typeface="Courier"/>
              </a:rPr>
              <a:t>/sec</a:t>
            </a:r>
          </a:p>
          <a:p>
            <a:pPr marL="0" indent="0">
              <a:lnSpc>
                <a:spcPct val="120000"/>
              </a:lnSpc>
              <a:spcBef>
                <a:spcPts val="0"/>
              </a:spcBef>
              <a:buNone/>
            </a:pPr>
            <a:endParaRPr lang="en-US" sz="800" b="1" dirty="0">
              <a:latin typeface="Courier"/>
              <a:cs typeface="Courier"/>
            </a:endParaRPr>
          </a:p>
          <a:p>
            <a:pPr marL="0" indent="0">
              <a:lnSpc>
                <a:spcPct val="120000"/>
              </a:lnSpc>
              <a:spcBef>
                <a:spcPts val="0"/>
              </a:spcBef>
              <a:buNone/>
            </a:pPr>
            <a:r>
              <a:rPr lang="en-US" sz="800" b="1" dirty="0" err="1">
                <a:latin typeface="Courier"/>
                <a:cs typeface="Courier"/>
              </a:rPr>
              <a:t>iperf</a:t>
            </a:r>
            <a:r>
              <a:rPr lang="en-US" sz="800" b="1" dirty="0">
                <a:latin typeface="Courier"/>
                <a:cs typeface="Courier"/>
              </a:rPr>
              <a:t> Done.</a:t>
            </a:r>
          </a:p>
          <a:p>
            <a:pPr marL="0" indent="0">
              <a:lnSpc>
                <a:spcPct val="120000"/>
              </a:lnSpc>
              <a:spcBef>
                <a:spcPts val="0"/>
              </a:spcBef>
              <a:buNone/>
            </a:pPr>
            <a:r>
              <a:rPr lang="en-US" sz="800" b="1" dirty="0" err="1">
                <a:latin typeface="Courier"/>
                <a:cs typeface="Courier"/>
              </a:rPr>
              <a:t>bwctl</a:t>
            </a:r>
            <a:r>
              <a:rPr lang="en-US" sz="800" b="1" dirty="0">
                <a:latin typeface="Courier"/>
                <a:cs typeface="Courier"/>
              </a:rPr>
              <a:t>: </a:t>
            </a:r>
            <a:r>
              <a:rPr lang="en-US" sz="800" b="1" dirty="0" err="1">
                <a:latin typeface="Courier"/>
                <a:cs typeface="Courier"/>
              </a:rPr>
              <a:t>stop_tool</a:t>
            </a:r>
            <a:r>
              <a:rPr lang="en-US" sz="800" b="1" dirty="0">
                <a:latin typeface="Courier"/>
                <a:cs typeface="Courier"/>
              </a:rPr>
              <a:t>: 3598657664.995604</a:t>
            </a:r>
          </a:p>
          <a:p>
            <a:pPr marL="0" indent="0">
              <a:lnSpc>
                <a:spcPct val="120000"/>
              </a:lnSpc>
              <a:spcBef>
                <a:spcPts val="0"/>
              </a:spcBef>
              <a:buNone/>
            </a:pPr>
            <a:endParaRPr lang="en-US" sz="800" b="1" dirty="0">
              <a:latin typeface="Courier"/>
              <a:cs typeface="Courier"/>
            </a:endParaRPr>
          </a:p>
          <a:p>
            <a:pPr marL="0" indent="0">
              <a:lnSpc>
                <a:spcPct val="120000"/>
              </a:lnSpc>
              <a:spcBef>
                <a:spcPts val="0"/>
              </a:spcBef>
              <a:buNone/>
            </a:pPr>
            <a:r>
              <a:rPr lang="en-US" sz="800" b="1" dirty="0">
                <a:latin typeface="Courier"/>
                <a:cs typeface="Courier"/>
              </a:rPr>
              <a:t>SENDER END</a:t>
            </a:r>
          </a:p>
        </p:txBody>
      </p:sp>
      <p:sp>
        <p:nvSpPr>
          <p:cNvPr id="5" name="Oval 4"/>
          <p:cNvSpPr/>
          <p:nvPr/>
        </p:nvSpPr>
        <p:spPr>
          <a:xfrm>
            <a:off x="2789027" y="4339734"/>
            <a:ext cx="1236133" cy="19685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025160" y="3338552"/>
            <a:ext cx="1842241" cy="110644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867400" y="2987753"/>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11</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711927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41"/>
            <a:ext cx="8229600" cy="857250"/>
          </a:xfrm>
        </p:spPr>
        <p:txBody>
          <a:bodyPr>
            <a:normAutofit/>
          </a:bodyPr>
          <a:lstStyle/>
          <a:p>
            <a:r>
              <a:rPr lang="en-US" sz="4000" dirty="0"/>
              <a:t>BWCTL Example </a:t>
            </a:r>
            <a:r>
              <a:rPr lang="en-US" sz="4000" dirty="0" smtClean="0"/>
              <a:t>(</a:t>
            </a:r>
            <a:r>
              <a:rPr lang="en-US" sz="4000" dirty="0" err="1" smtClean="0"/>
              <a:t>nuttcp</a:t>
            </a:r>
            <a:r>
              <a:rPr lang="en-US" sz="4000" dirty="0" smtClean="0"/>
              <a:t>)</a:t>
            </a:r>
            <a:endParaRPr lang="en-US" sz="4000" dirty="0"/>
          </a:p>
        </p:txBody>
      </p:sp>
      <p:sp>
        <p:nvSpPr>
          <p:cNvPr id="3" name="Content Placeholder 2"/>
          <p:cNvSpPr>
            <a:spLocks noGrp="1"/>
          </p:cNvSpPr>
          <p:nvPr>
            <p:ph idx="1"/>
          </p:nvPr>
        </p:nvSpPr>
        <p:spPr>
          <a:xfrm>
            <a:off x="457200" y="823714"/>
            <a:ext cx="8601012" cy="3699272"/>
          </a:xfrm>
        </p:spPr>
        <p:txBody>
          <a:bodyPr>
            <a:noAutofit/>
          </a:bodyPr>
          <a:lstStyle/>
          <a:p>
            <a:pPr marL="0" indent="0">
              <a:lnSpc>
                <a:spcPct val="120000"/>
              </a:lnSpc>
              <a:spcBef>
                <a:spcPts val="0"/>
              </a:spcBef>
              <a:buNone/>
            </a:pPr>
            <a:r>
              <a:rPr lang="en-US" sz="600" b="1" dirty="0">
                <a:latin typeface="Courier"/>
                <a:cs typeface="Courier"/>
              </a:rPr>
              <a:t>[zurawski@wash-pt1 ~]$ </a:t>
            </a:r>
            <a:r>
              <a:rPr lang="en-US" sz="600" b="1" dirty="0" err="1">
                <a:latin typeface="Courier"/>
                <a:cs typeface="Courier"/>
              </a:rPr>
              <a:t>bwctl</a:t>
            </a:r>
            <a:r>
              <a:rPr lang="en-US" sz="600" b="1" dirty="0">
                <a:latin typeface="Courier"/>
                <a:cs typeface="Courier"/>
              </a:rPr>
              <a:t> -T </a:t>
            </a:r>
            <a:r>
              <a:rPr lang="en-US" sz="600" b="1" dirty="0" err="1">
                <a:latin typeface="Courier"/>
                <a:cs typeface="Courier"/>
              </a:rPr>
              <a:t>nuttcp</a:t>
            </a:r>
            <a:r>
              <a:rPr lang="en-US" sz="600" b="1" dirty="0">
                <a:latin typeface="Courier"/>
                <a:cs typeface="Courier"/>
              </a:rPr>
              <a:t> -f m -t 10 -</a:t>
            </a:r>
            <a:r>
              <a:rPr lang="en-US" sz="600" b="1" dirty="0" err="1">
                <a:latin typeface="Courier"/>
                <a:cs typeface="Courier"/>
              </a:rPr>
              <a:t>i</a:t>
            </a:r>
            <a:r>
              <a:rPr lang="en-US" sz="600" b="1" dirty="0">
                <a:latin typeface="Courier"/>
                <a:cs typeface="Courier"/>
              </a:rPr>
              <a:t> 2 -c sunn-pt1.es.net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73 seconds until test results available</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START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exec_line</a:t>
            </a:r>
            <a:r>
              <a:rPr lang="en-US" sz="600" b="1" dirty="0">
                <a:latin typeface="Courier"/>
                <a:cs typeface="Courier"/>
              </a:rPr>
              <a:t>: /</a:t>
            </a:r>
            <a:r>
              <a:rPr lang="en-US" sz="600" b="1" dirty="0" err="1">
                <a:latin typeface="Courier"/>
                <a:cs typeface="Courier"/>
              </a:rPr>
              <a:t>usr</a:t>
            </a:r>
            <a:r>
              <a:rPr lang="en-US" sz="600" b="1" dirty="0">
                <a:latin typeface="Courier"/>
                <a:cs typeface="Courier"/>
              </a:rPr>
              <a:t>/bin/</a:t>
            </a:r>
            <a:r>
              <a:rPr lang="en-US" sz="600" b="1" dirty="0" err="1">
                <a:latin typeface="Courier"/>
                <a:cs typeface="Courier"/>
              </a:rPr>
              <a:t>nuttcp</a:t>
            </a:r>
            <a:r>
              <a:rPr lang="en-US" sz="600" b="1" dirty="0">
                <a:latin typeface="Courier"/>
                <a:cs typeface="Courier"/>
              </a:rPr>
              <a:t> -</a:t>
            </a:r>
            <a:r>
              <a:rPr lang="en-US" sz="600" b="1" dirty="0" err="1">
                <a:latin typeface="Courier"/>
                <a:cs typeface="Courier"/>
              </a:rPr>
              <a:t>vv</a:t>
            </a:r>
            <a:r>
              <a:rPr lang="en-US" sz="600" b="1" dirty="0">
                <a:latin typeface="Courier"/>
                <a:cs typeface="Courier"/>
              </a:rPr>
              <a:t> -p 5001 -</a:t>
            </a:r>
            <a:r>
              <a:rPr lang="en-US" sz="600" b="1" dirty="0" err="1">
                <a:latin typeface="Courier"/>
                <a:cs typeface="Courier"/>
              </a:rPr>
              <a:t>i</a:t>
            </a:r>
            <a:r>
              <a:rPr lang="en-US" sz="600" b="1" dirty="0">
                <a:latin typeface="Courier"/>
                <a:cs typeface="Courier"/>
              </a:rPr>
              <a:t> 2.000000 -T 10 -t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tester: </a:t>
            </a:r>
            <a:r>
              <a:rPr lang="en-US" sz="600" b="1" dirty="0" err="1">
                <a:latin typeface="Courier"/>
                <a:cs typeface="Courier"/>
              </a:rPr>
              <a:t>nuttcp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receiver: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sender: 198.124.238.34</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start_tool</a:t>
            </a:r>
            <a:r>
              <a:rPr lang="en-US" sz="600" b="1" dirty="0">
                <a:latin typeface="Courier"/>
                <a:cs typeface="Courier"/>
              </a:rPr>
              <a:t>: 3598657844.605350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port=5001 </a:t>
            </a:r>
            <a:r>
              <a:rPr lang="en-US" sz="600" b="1" dirty="0" err="1">
                <a:latin typeface="Courier"/>
                <a:cs typeface="Courier"/>
              </a:rPr>
              <a:t>tcp</a:t>
            </a:r>
            <a:r>
              <a:rPr lang="en-US" sz="600" b="1" dirty="0">
                <a:latin typeface="Courier"/>
                <a:cs typeface="Courier"/>
              </a:rPr>
              <a:t> -&gt; 198.129.254.58</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time limit = 10.00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connect to 198.129.254.58 with </a:t>
            </a:r>
            <a:r>
              <a:rPr lang="en-US" sz="600" b="1" dirty="0" err="1">
                <a:latin typeface="Courier"/>
                <a:cs typeface="Courier"/>
              </a:rPr>
              <a:t>mss</a:t>
            </a:r>
            <a:r>
              <a:rPr lang="en-US" sz="600" b="1" dirty="0">
                <a:latin typeface="Courier"/>
                <a:cs typeface="Courier"/>
              </a:rPr>
              <a:t>=8948, RTT=62.418 </a:t>
            </a:r>
            <a:r>
              <a:rPr lang="en-US" sz="600" b="1" dirty="0" err="1">
                <a:latin typeface="Courier"/>
                <a:cs typeface="Courier"/>
              </a:rPr>
              <a:t>ms</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t>
            </a:r>
            <a:r>
              <a:rPr lang="en-US" sz="600" b="1" dirty="0">
                <a:solidFill>
                  <a:srgbClr val="FF0000"/>
                </a:solidFill>
                <a:latin typeface="Courier"/>
                <a:cs typeface="Courier"/>
              </a:rPr>
              <a:t>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t>
            </a:r>
            <a:r>
              <a:rPr lang="en-US" sz="600" b="1" dirty="0">
                <a:solidFill>
                  <a:srgbClr val="FF0000"/>
                </a:solidFill>
                <a:latin typeface="Courier"/>
                <a:cs typeface="Courier"/>
              </a:rPr>
              <a:t>available send window = 74040, available receive window = 65535</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port=5001 </a:t>
            </a:r>
            <a:r>
              <a:rPr lang="en-US" sz="600" b="1" dirty="0" err="1">
                <a:latin typeface="Courier"/>
                <a:cs typeface="Courier"/>
              </a:rPr>
              <a: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interval reporting every 2.00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accept from 198.124.238.34</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available send window = 74040, available receive window = 65535</a:t>
            </a:r>
          </a:p>
          <a:p>
            <a:pPr marL="0" indent="0">
              <a:lnSpc>
                <a:spcPct val="120000"/>
              </a:lnSpc>
              <a:spcBef>
                <a:spcPts val="0"/>
              </a:spcBef>
              <a:buNone/>
            </a:pPr>
            <a:r>
              <a:rPr lang="en-US" sz="600" b="1" dirty="0">
                <a:latin typeface="Courier"/>
                <a:cs typeface="Courier"/>
              </a:rPr>
              <a:t>  131.0625 MB /   2.00 sec =  549.7033 Mbps    </a:t>
            </a:r>
            <a:r>
              <a:rPr lang="en-US" sz="600" b="1" dirty="0">
                <a:solidFill>
                  <a:srgbClr val="FF0000"/>
                </a:solidFill>
                <a:latin typeface="Courier"/>
                <a:cs typeface="Courier"/>
              </a:rPr>
              <a:t> 1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latin typeface="Courier"/>
                <a:cs typeface="Courier"/>
              </a:rPr>
              <a:t>  725.6250 MB /   2.00 sec = 3043.4964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a:latin typeface="Courier"/>
                <a:cs typeface="Courier"/>
              </a:rPr>
              <a:t>  715.0000 MB /   2.00 sec = 2998.8284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a:latin typeface="Courier"/>
                <a:cs typeface="Courier"/>
              </a:rPr>
              <a:t>  714.3750 MB /   2.00 sec = 2996.4168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a:latin typeface="Courier"/>
                <a:cs typeface="Courier"/>
              </a:rPr>
              <a:t>  707.1250 MB /   2.00 sec = 2965.8349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err="1">
                <a:solidFill>
                  <a:srgbClr val="FF0000"/>
                </a:solidFill>
                <a:latin typeface="Courier"/>
                <a:cs typeface="Courier"/>
              </a:rPr>
              <a:t>nuttcp</a:t>
            </a:r>
            <a:r>
              <a:rPr lang="en-US" sz="600" b="1" dirty="0">
                <a:solidFill>
                  <a:srgbClr val="FF0000"/>
                </a:solidFill>
                <a:latin typeface="Courier"/>
                <a:cs typeface="Courier"/>
              </a:rPr>
              <a:t>-t: 2998.1379 MB in 10.00 real seconds = 307005.08 KB/sec = 2514.9856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2998.1379 MB in 2.32 CPU seconds = 1325802.48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t>
            </a:r>
            <a:r>
              <a:rPr lang="en-US" sz="600" b="1" dirty="0" err="1">
                <a:latin typeface="Courier"/>
                <a:cs typeface="Courier"/>
              </a:rPr>
              <a:t>retrans</a:t>
            </a:r>
            <a:r>
              <a:rPr lang="en-US" sz="600" b="1" dirty="0">
                <a:latin typeface="Courier"/>
                <a:cs typeface="Courier"/>
              </a:rPr>
              <a:t> = 1</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47971 I/O calls, </a:t>
            </a:r>
            <a:r>
              <a:rPr lang="en-US" sz="600" b="1" dirty="0" err="1">
                <a:latin typeface="Courier"/>
                <a:cs typeface="Courier"/>
              </a:rPr>
              <a:t>msec</a:t>
            </a:r>
            <a:r>
              <a:rPr lang="en-US" sz="600" b="1" dirty="0">
                <a:latin typeface="Courier"/>
                <a:cs typeface="Courier"/>
              </a:rPr>
              <a:t>/call = 0.21, calls/sec = 4797.03</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0.0user 2.3sys 0:10real 23% 0i+0d 768maxrss 0+2pf 156+28csw</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2998.1379 MB in 10.07 real seconds = 304959.96 KB/sec = 2498.2320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2998.1379 MB in 2.36 CPU seconds = 1301084.31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57808 I/O calls, </a:t>
            </a:r>
            <a:r>
              <a:rPr lang="en-US" sz="600" b="1" dirty="0" err="1">
                <a:latin typeface="Courier"/>
                <a:cs typeface="Courier"/>
              </a:rPr>
              <a:t>msec</a:t>
            </a:r>
            <a:r>
              <a:rPr lang="en-US" sz="600" b="1" dirty="0">
                <a:latin typeface="Courier"/>
                <a:cs typeface="Courier"/>
              </a:rPr>
              <a:t>/call = 0.18, calls/sec = 5742.21</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0.0user 2.3sys 0:10real 23% 0i+0d 770maxrss 0+4pf 9146+24csw</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stop_tool</a:t>
            </a:r>
            <a:r>
              <a:rPr lang="en-US" sz="600" b="1" dirty="0">
                <a:latin typeface="Courier"/>
                <a:cs typeface="Courier"/>
              </a:rPr>
              <a:t>: 3598657866.949026</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END</a:t>
            </a:r>
          </a:p>
        </p:txBody>
      </p:sp>
      <p:sp>
        <p:nvSpPr>
          <p:cNvPr id="5" name="Oval 4"/>
          <p:cNvSpPr/>
          <p:nvPr/>
        </p:nvSpPr>
        <p:spPr>
          <a:xfrm>
            <a:off x="3432492" y="3690408"/>
            <a:ext cx="1236133" cy="19685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flipV="1">
            <a:off x="4668625" y="2673351"/>
            <a:ext cx="1791442" cy="111548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69930" y="2119352"/>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12</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478055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9"/>
            <a:ext cx="9144000" cy="857250"/>
          </a:xfrm>
        </p:spPr>
        <p:txBody>
          <a:bodyPr>
            <a:normAutofit/>
          </a:bodyPr>
          <a:lstStyle/>
          <a:p>
            <a:r>
              <a:rPr lang="en-US" dirty="0"/>
              <a:t>BWCTL Example </a:t>
            </a:r>
            <a:r>
              <a:rPr lang="en-US" dirty="0" smtClean="0"/>
              <a:t>(</a:t>
            </a:r>
            <a:r>
              <a:rPr lang="en-US" dirty="0" err="1" smtClean="0"/>
              <a:t>nuttcp</a:t>
            </a:r>
            <a:r>
              <a:rPr lang="en-US" dirty="0" smtClean="0"/>
              <a:t>, [1%] loss)</a:t>
            </a:r>
            <a:endParaRPr lang="en-US" dirty="0"/>
          </a:p>
        </p:txBody>
      </p:sp>
      <p:sp>
        <p:nvSpPr>
          <p:cNvPr id="3" name="Content Placeholder 2"/>
          <p:cNvSpPr>
            <a:spLocks noGrp="1"/>
          </p:cNvSpPr>
          <p:nvPr>
            <p:ph idx="1"/>
          </p:nvPr>
        </p:nvSpPr>
        <p:spPr>
          <a:xfrm>
            <a:off x="457200" y="848418"/>
            <a:ext cx="8229600" cy="3699272"/>
          </a:xfrm>
        </p:spPr>
        <p:txBody>
          <a:bodyPr>
            <a:noAutofit/>
          </a:bodyPr>
          <a:lstStyle/>
          <a:p>
            <a:pPr marL="0" indent="0">
              <a:lnSpc>
                <a:spcPct val="120000"/>
              </a:lnSpc>
              <a:spcBef>
                <a:spcPts val="0"/>
              </a:spcBef>
              <a:buNone/>
            </a:pPr>
            <a:r>
              <a:rPr lang="en-US" sz="600" b="1" dirty="0">
                <a:latin typeface="Courier"/>
                <a:cs typeface="Courier"/>
              </a:rPr>
              <a:t>[zurawski@wash-pt1 ~]$ </a:t>
            </a:r>
            <a:r>
              <a:rPr lang="en-US" sz="600" b="1" dirty="0" err="1">
                <a:latin typeface="Courier"/>
                <a:cs typeface="Courier"/>
              </a:rPr>
              <a:t>bwctl</a:t>
            </a:r>
            <a:r>
              <a:rPr lang="en-US" sz="600" b="1" dirty="0">
                <a:latin typeface="Courier"/>
                <a:cs typeface="Courier"/>
              </a:rPr>
              <a:t> -T </a:t>
            </a:r>
            <a:r>
              <a:rPr lang="en-US" sz="600" b="1" dirty="0" err="1">
                <a:latin typeface="Courier"/>
                <a:cs typeface="Courier"/>
              </a:rPr>
              <a:t>nuttcp</a:t>
            </a:r>
            <a:r>
              <a:rPr lang="en-US" sz="600" b="1" dirty="0">
                <a:latin typeface="Courier"/>
                <a:cs typeface="Courier"/>
              </a:rPr>
              <a:t> -f m -t 10 -</a:t>
            </a:r>
            <a:r>
              <a:rPr lang="en-US" sz="600" b="1" dirty="0" err="1">
                <a:latin typeface="Courier"/>
                <a:cs typeface="Courier"/>
              </a:rPr>
              <a:t>i</a:t>
            </a:r>
            <a:r>
              <a:rPr lang="en-US" sz="600" b="1" dirty="0">
                <a:latin typeface="Courier"/>
                <a:cs typeface="Courier"/>
              </a:rPr>
              <a:t> 2 -c sunn-pt1.es.net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41 seconds until test results available</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START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exec_line</a:t>
            </a:r>
            <a:r>
              <a:rPr lang="en-US" sz="600" b="1" dirty="0">
                <a:latin typeface="Courier"/>
                <a:cs typeface="Courier"/>
              </a:rPr>
              <a:t>: /</a:t>
            </a:r>
            <a:r>
              <a:rPr lang="en-US" sz="600" b="1" dirty="0" err="1">
                <a:latin typeface="Courier"/>
                <a:cs typeface="Courier"/>
              </a:rPr>
              <a:t>usr</a:t>
            </a:r>
            <a:r>
              <a:rPr lang="en-US" sz="600" b="1" dirty="0">
                <a:latin typeface="Courier"/>
                <a:cs typeface="Courier"/>
              </a:rPr>
              <a:t>/bin/</a:t>
            </a:r>
            <a:r>
              <a:rPr lang="en-US" sz="600" b="1" dirty="0" err="1">
                <a:latin typeface="Courier"/>
                <a:cs typeface="Courier"/>
              </a:rPr>
              <a:t>nuttcp</a:t>
            </a:r>
            <a:r>
              <a:rPr lang="en-US" sz="600" b="1" dirty="0">
                <a:latin typeface="Courier"/>
                <a:cs typeface="Courier"/>
              </a:rPr>
              <a:t> -</a:t>
            </a:r>
            <a:r>
              <a:rPr lang="en-US" sz="600" b="1" dirty="0" err="1">
                <a:latin typeface="Courier"/>
                <a:cs typeface="Courier"/>
              </a:rPr>
              <a:t>vv</a:t>
            </a:r>
            <a:r>
              <a:rPr lang="en-US" sz="600" b="1" dirty="0">
                <a:latin typeface="Courier"/>
                <a:cs typeface="Courier"/>
              </a:rPr>
              <a:t> -p 5004 -</a:t>
            </a:r>
            <a:r>
              <a:rPr lang="en-US" sz="600" b="1" dirty="0" err="1">
                <a:latin typeface="Courier"/>
                <a:cs typeface="Courier"/>
              </a:rPr>
              <a:t>i</a:t>
            </a:r>
            <a:r>
              <a:rPr lang="en-US" sz="600" b="1" dirty="0">
                <a:latin typeface="Courier"/>
                <a:cs typeface="Courier"/>
              </a:rPr>
              <a:t> 2.000000 -T 10 -t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tester: </a:t>
            </a:r>
            <a:r>
              <a:rPr lang="en-US" sz="600" b="1" dirty="0" err="1">
                <a:latin typeface="Courier"/>
                <a:cs typeface="Courier"/>
              </a:rPr>
              <a:t>nuttcp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receiver: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sender: 198.124.238.34</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start_tool</a:t>
            </a:r>
            <a:r>
              <a:rPr lang="en-US" sz="600" b="1" dirty="0">
                <a:latin typeface="Courier"/>
                <a:cs typeface="Courier"/>
              </a:rPr>
              <a:t>: 3598658394.807831</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port=5004 </a:t>
            </a:r>
            <a:r>
              <a:rPr lang="en-US" sz="600" b="1" dirty="0" err="1">
                <a:latin typeface="Courier"/>
                <a:cs typeface="Courier"/>
              </a:rPr>
              <a:t>tcp</a:t>
            </a:r>
            <a:r>
              <a:rPr lang="en-US" sz="600" b="1" dirty="0">
                <a:latin typeface="Courier"/>
                <a:cs typeface="Courier"/>
              </a:rPr>
              <a:t> -&gt; 198.129.254.58</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time limit = 10.00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connect to 198.129.254.58 with </a:t>
            </a:r>
            <a:r>
              <a:rPr lang="en-US" sz="600" b="1" dirty="0" err="1">
                <a:latin typeface="Courier"/>
                <a:cs typeface="Courier"/>
              </a:rPr>
              <a:t>mss</a:t>
            </a:r>
            <a:r>
              <a:rPr lang="en-US" sz="600" b="1" dirty="0">
                <a:latin typeface="Courier"/>
                <a:cs typeface="Courier"/>
              </a:rPr>
              <a:t>=8948, RTT=62.440 </a:t>
            </a:r>
            <a:r>
              <a:rPr lang="en-US" sz="600" b="1" dirty="0" err="1">
                <a:latin typeface="Courier"/>
                <a:cs typeface="Courier"/>
              </a:rPr>
              <a:t>ms</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available send window = 74040, available receive window = 65535</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port=5004 </a:t>
            </a:r>
            <a:r>
              <a:rPr lang="en-US" sz="600" b="1" dirty="0" err="1">
                <a:latin typeface="Courier"/>
                <a:cs typeface="Courier"/>
              </a:rPr>
              <a: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interval reporting every 2.00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accept from 198.124.238.34</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available send window = 74040, available receive window = 65535</a:t>
            </a:r>
          </a:p>
          <a:p>
            <a:pPr marL="0" indent="0">
              <a:lnSpc>
                <a:spcPct val="120000"/>
              </a:lnSpc>
              <a:spcBef>
                <a:spcPts val="0"/>
              </a:spcBef>
              <a:buNone/>
            </a:pPr>
            <a:r>
              <a:rPr lang="en-US" sz="600" b="1" dirty="0">
                <a:solidFill>
                  <a:srgbClr val="FF0000"/>
                </a:solidFill>
                <a:latin typeface="Courier"/>
                <a:cs typeface="Courier"/>
              </a:rPr>
              <a:t>    6.3125 MB /   2.00 sec =   26.4759 Mbps    27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3.5625 MB /   2.00 sec =   14.9423 Mbps     4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3.8125 MB /   2.00 sec =   15.9906 Mbps     7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4.8125 MB /   2.00 sec =   20.1853 Mbps    13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6.0000 MB /   2.00 sec =   25.1659 Mbps     7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err="1">
                <a:solidFill>
                  <a:srgbClr val="FF0000"/>
                </a:solidFill>
                <a:latin typeface="Courier"/>
                <a:cs typeface="Courier"/>
              </a:rPr>
              <a:t>nuttcp</a:t>
            </a:r>
            <a:r>
              <a:rPr lang="en-US" sz="600" b="1" dirty="0">
                <a:solidFill>
                  <a:srgbClr val="FF0000"/>
                </a:solidFill>
                <a:latin typeface="Courier"/>
                <a:cs typeface="Courier"/>
              </a:rPr>
              <a:t>-t: 25.5066 MB in 10.00 real seconds = 2611.85 KB/sec = 21.3963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25.5066 MB in 0.01 CPU seconds = 1741480.37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solidFill>
                  <a:srgbClr val="FF0000"/>
                </a:solidFill>
                <a:latin typeface="Courier"/>
                <a:cs typeface="Courier"/>
              </a:rPr>
              <a:t>nuttcp</a:t>
            </a:r>
            <a:r>
              <a:rPr lang="en-US" sz="600" b="1" dirty="0">
                <a:solidFill>
                  <a:srgbClr val="FF0000"/>
                </a:solidFill>
                <a:latin typeface="Courier"/>
                <a:cs typeface="Courier"/>
              </a:rPr>
              <a:t>-t: </a:t>
            </a:r>
            <a:r>
              <a:rPr lang="en-US" sz="600" b="1" dirty="0" err="1">
                <a:solidFill>
                  <a:srgbClr val="FF0000"/>
                </a:solidFill>
                <a:latin typeface="Courier"/>
                <a:cs typeface="Courier"/>
              </a:rPr>
              <a:t>retrans</a:t>
            </a:r>
            <a:r>
              <a:rPr lang="en-US" sz="600" b="1" dirty="0">
                <a:solidFill>
                  <a:srgbClr val="FF0000"/>
                </a:solidFill>
                <a:latin typeface="Courier"/>
                <a:cs typeface="Courier"/>
              </a:rPr>
              <a:t> = 58</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409 I/O calls, </a:t>
            </a:r>
            <a:r>
              <a:rPr lang="en-US" sz="600" b="1" dirty="0" err="1">
                <a:latin typeface="Courier"/>
                <a:cs typeface="Courier"/>
              </a:rPr>
              <a:t>msec</a:t>
            </a:r>
            <a:r>
              <a:rPr lang="en-US" sz="600" b="1" dirty="0">
                <a:latin typeface="Courier"/>
                <a:cs typeface="Courier"/>
              </a:rPr>
              <a:t>/call = 25.04, calls/sec = 40.90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0.0user 0.0sys 0:10real 0% 0i+0d 768maxrss 0+2pf 51+3csw</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25.5066 MB in 10.30 real seconds = 2537.03 KB/sec = 20.7833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25.5066 MB in 0.02 CPU seconds = 1044874.29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787 I/O calls, </a:t>
            </a:r>
            <a:r>
              <a:rPr lang="en-US" sz="600" b="1" dirty="0" err="1">
                <a:latin typeface="Courier"/>
                <a:cs typeface="Courier"/>
              </a:rPr>
              <a:t>msec</a:t>
            </a:r>
            <a:r>
              <a:rPr lang="en-US" sz="600" b="1" dirty="0">
                <a:latin typeface="Courier"/>
                <a:cs typeface="Courier"/>
              </a:rPr>
              <a:t>/call = 13.40, calls/sec = 76.44</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0.0user 0.0sys 0:10real 0% 0i+0d 770maxrss 0+4pf 382+0csw</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stop_tool</a:t>
            </a:r>
            <a:r>
              <a:rPr lang="en-US" sz="600" b="1" dirty="0">
                <a:latin typeface="Courier"/>
                <a:cs typeface="Courier"/>
              </a:rPr>
              <a:t>: 3598658417.214024</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END</a:t>
            </a:r>
          </a:p>
        </p:txBody>
      </p:sp>
      <p:sp>
        <p:nvSpPr>
          <p:cNvPr id="5" name="Oval 4"/>
          <p:cNvSpPr/>
          <p:nvPr/>
        </p:nvSpPr>
        <p:spPr>
          <a:xfrm>
            <a:off x="3258927" y="3742833"/>
            <a:ext cx="1088708" cy="137018"/>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flipV="1">
            <a:off x="4347635" y="3252052"/>
            <a:ext cx="1964265" cy="55929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55266" y="2698054"/>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13</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919715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a:bodyPr>
          <a:lstStyle/>
          <a:p>
            <a:r>
              <a:rPr lang="en-US" dirty="0"/>
              <a:t>BWCTL Example </a:t>
            </a:r>
            <a:r>
              <a:rPr lang="en-US" dirty="0" smtClean="0"/>
              <a:t>(</a:t>
            </a:r>
            <a:r>
              <a:rPr lang="en-US" dirty="0" err="1" smtClean="0"/>
              <a:t>nuttcp</a:t>
            </a:r>
            <a:r>
              <a:rPr lang="en-US" dirty="0" smtClean="0"/>
              <a:t>, re-ordering)</a:t>
            </a:r>
            <a:endParaRPr lang="en-US" dirty="0"/>
          </a:p>
        </p:txBody>
      </p:sp>
      <p:sp>
        <p:nvSpPr>
          <p:cNvPr id="3" name="Content Placeholder 2"/>
          <p:cNvSpPr>
            <a:spLocks noGrp="1"/>
          </p:cNvSpPr>
          <p:nvPr>
            <p:ph idx="1"/>
          </p:nvPr>
        </p:nvSpPr>
        <p:spPr>
          <a:xfrm>
            <a:off x="457200" y="910828"/>
            <a:ext cx="8229600" cy="3699272"/>
          </a:xfrm>
        </p:spPr>
        <p:txBody>
          <a:bodyPr>
            <a:noAutofit/>
          </a:bodyPr>
          <a:lstStyle/>
          <a:p>
            <a:pPr marL="0" indent="0">
              <a:lnSpc>
                <a:spcPct val="120000"/>
              </a:lnSpc>
              <a:spcBef>
                <a:spcPts val="0"/>
              </a:spcBef>
              <a:buNone/>
            </a:pPr>
            <a:r>
              <a:rPr lang="en-US" sz="600" b="1" dirty="0">
                <a:latin typeface="Courier"/>
                <a:cs typeface="Courier"/>
              </a:rPr>
              <a:t>[zurawski@wash-pt1 ~]$ </a:t>
            </a:r>
            <a:r>
              <a:rPr lang="en-US" sz="600" b="1" dirty="0" err="1">
                <a:latin typeface="Courier"/>
                <a:cs typeface="Courier"/>
              </a:rPr>
              <a:t>bwctl</a:t>
            </a:r>
            <a:r>
              <a:rPr lang="en-US" sz="600" b="1" dirty="0">
                <a:latin typeface="Courier"/>
                <a:cs typeface="Courier"/>
              </a:rPr>
              <a:t> -T </a:t>
            </a:r>
            <a:r>
              <a:rPr lang="en-US" sz="600" b="1" dirty="0" err="1">
                <a:latin typeface="Courier"/>
                <a:cs typeface="Courier"/>
              </a:rPr>
              <a:t>nuttcp</a:t>
            </a:r>
            <a:r>
              <a:rPr lang="en-US" sz="600" b="1" dirty="0">
                <a:latin typeface="Courier"/>
                <a:cs typeface="Courier"/>
              </a:rPr>
              <a:t> -f m -t 10 -</a:t>
            </a:r>
            <a:r>
              <a:rPr lang="en-US" sz="600" b="1" dirty="0" err="1">
                <a:latin typeface="Courier"/>
                <a:cs typeface="Courier"/>
              </a:rPr>
              <a:t>i</a:t>
            </a:r>
            <a:r>
              <a:rPr lang="en-US" sz="600" b="1" dirty="0">
                <a:latin typeface="Courier"/>
                <a:cs typeface="Courier"/>
              </a:rPr>
              <a:t> 2 -c sunn-pt1.es.net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45 seconds until test results available</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START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exec_line</a:t>
            </a:r>
            <a:r>
              <a:rPr lang="en-US" sz="600" b="1" dirty="0">
                <a:latin typeface="Courier"/>
                <a:cs typeface="Courier"/>
              </a:rPr>
              <a:t>: /</a:t>
            </a:r>
            <a:r>
              <a:rPr lang="en-US" sz="600" b="1" dirty="0" err="1">
                <a:latin typeface="Courier"/>
                <a:cs typeface="Courier"/>
              </a:rPr>
              <a:t>usr</a:t>
            </a:r>
            <a:r>
              <a:rPr lang="en-US" sz="600" b="1" dirty="0">
                <a:latin typeface="Courier"/>
                <a:cs typeface="Courier"/>
              </a:rPr>
              <a:t>/bin/</a:t>
            </a:r>
            <a:r>
              <a:rPr lang="en-US" sz="600" b="1" dirty="0" err="1">
                <a:latin typeface="Courier"/>
                <a:cs typeface="Courier"/>
              </a:rPr>
              <a:t>nuttcp</a:t>
            </a:r>
            <a:r>
              <a:rPr lang="en-US" sz="600" b="1" dirty="0">
                <a:latin typeface="Courier"/>
                <a:cs typeface="Courier"/>
              </a:rPr>
              <a:t> -</a:t>
            </a:r>
            <a:r>
              <a:rPr lang="en-US" sz="600" b="1" dirty="0" err="1">
                <a:latin typeface="Courier"/>
                <a:cs typeface="Courier"/>
              </a:rPr>
              <a:t>vv</a:t>
            </a:r>
            <a:r>
              <a:rPr lang="en-US" sz="600" b="1" dirty="0">
                <a:latin typeface="Courier"/>
                <a:cs typeface="Courier"/>
              </a:rPr>
              <a:t> -p 5007 -</a:t>
            </a:r>
            <a:r>
              <a:rPr lang="en-US" sz="600" b="1" dirty="0" err="1">
                <a:latin typeface="Courier"/>
                <a:cs typeface="Courier"/>
              </a:rPr>
              <a:t>i</a:t>
            </a:r>
            <a:r>
              <a:rPr lang="en-US" sz="600" b="1" dirty="0">
                <a:latin typeface="Courier"/>
                <a:cs typeface="Courier"/>
              </a:rPr>
              <a:t> 2.000000 -T 10 -t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tester: </a:t>
            </a:r>
            <a:r>
              <a:rPr lang="en-US" sz="600" b="1" dirty="0" err="1">
                <a:latin typeface="Courier"/>
                <a:cs typeface="Courier"/>
              </a:rPr>
              <a:t>nuttcp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receiver: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sender: 198.124.238.34</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start_tool</a:t>
            </a:r>
            <a:r>
              <a:rPr lang="en-US" sz="600" b="1" dirty="0">
                <a:latin typeface="Courier"/>
                <a:cs typeface="Courier"/>
              </a:rPr>
              <a:t>: 3598658824.115013</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port=5007 </a:t>
            </a:r>
            <a:r>
              <a:rPr lang="en-US" sz="600" b="1" dirty="0" err="1">
                <a:latin typeface="Courier"/>
                <a:cs typeface="Courier"/>
              </a:rPr>
              <a:t>tcp</a:t>
            </a:r>
            <a:r>
              <a:rPr lang="en-US" sz="600" b="1" dirty="0">
                <a:latin typeface="Courier"/>
                <a:cs typeface="Courier"/>
              </a:rPr>
              <a:t> -&gt; 198.129.254.58</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time limit = 10.00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connect to 198.129.254.58 with </a:t>
            </a:r>
            <a:r>
              <a:rPr lang="en-US" sz="600" b="1" dirty="0" err="1">
                <a:latin typeface="Courier"/>
                <a:cs typeface="Courier"/>
              </a:rPr>
              <a:t>mss</a:t>
            </a:r>
            <a:r>
              <a:rPr lang="en-US" sz="600" b="1" dirty="0">
                <a:latin typeface="Courier"/>
                <a:cs typeface="Courier"/>
              </a:rPr>
              <a:t>=8948, RTT=62.433 </a:t>
            </a:r>
            <a:r>
              <a:rPr lang="en-US" sz="600" b="1" dirty="0" err="1">
                <a:latin typeface="Courier"/>
                <a:cs typeface="Courier"/>
              </a:rPr>
              <a:t>ms</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available send window = 74040, available receive window = 65535</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port=5007 </a:t>
            </a:r>
            <a:r>
              <a:rPr lang="en-US" sz="600" b="1" dirty="0" err="1">
                <a:latin typeface="Courier"/>
                <a:cs typeface="Courier"/>
              </a:rPr>
              <a: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interval reporting every 2.00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accept from 198.124.238.34</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available send window = 74040, available receive window = 65535</a:t>
            </a:r>
          </a:p>
          <a:p>
            <a:pPr marL="0" indent="0">
              <a:lnSpc>
                <a:spcPct val="120000"/>
              </a:lnSpc>
              <a:spcBef>
                <a:spcPts val="0"/>
              </a:spcBef>
              <a:buNone/>
            </a:pPr>
            <a:r>
              <a:rPr lang="en-US" sz="600" b="1" dirty="0">
                <a:solidFill>
                  <a:srgbClr val="FF0000"/>
                </a:solidFill>
                <a:latin typeface="Courier"/>
                <a:cs typeface="Courier"/>
              </a:rPr>
              <a:t>    3.4375 MB /   2.00 sec =   14.4176 Mbps     3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39.5625 MB /   2.00 sec =  165.9376 Mbps   472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45.5625 MB /   2.00 sec =  191.1028 Mbps   912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55.9375 MB /   2.00 sec =  234.6186 Mbps  1750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solidFill>
                  <a:srgbClr val="FF0000"/>
                </a:solidFill>
                <a:latin typeface="Courier"/>
                <a:cs typeface="Courier"/>
              </a:rPr>
              <a:t>   57.7500 MB /   2.00 sec =  242.2218 Mbps  2434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err="1">
                <a:solidFill>
                  <a:srgbClr val="FF0000"/>
                </a:solidFill>
                <a:latin typeface="Courier"/>
                <a:cs typeface="Courier"/>
              </a:rPr>
              <a:t>nuttcp</a:t>
            </a:r>
            <a:r>
              <a:rPr lang="en-US" sz="600" b="1" dirty="0">
                <a:solidFill>
                  <a:srgbClr val="FF0000"/>
                </a:solidFill>
                <a:latin typeface="Courier"/>
                <a:cs typeface="Courier"/>
              </a:rPr>
              <a:t>-t: 210.7074 MB in 10.00 real seconds = 21576.30 KB/sec = 176.7531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210.7074 MB in 0.13 CPU seconds = 1622544.64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solidFill>
                  <a:srgbClr val="FF0000"/>
                </a:solidFill>
                <a:latin typeface="Courier"/>
                <a:cs typeface="Courier"/>
              </a:rPr>
              <a:t>nuttcp</a:t>
            </a:r>
            <a:r>
              <a:rPr lang="en-US" sz="600" b="1" dirty="0">
                <a:solidFill>
                  <a:srgbClr val="FF0000"/>
                </a:solidFill>
                <a:latin typeface="Courier"/>
                <a:cs typeface="Courier"/>
              </a:rPr>
              <a:t>-t: </a:t>
            </a:r>
            <a:r>
              <a:rPr lang="en-US" sz="600" b="1" dirty="0" err="1">
                <a:solidFill>
                  <a:srgbClr val="FF0000"/>
                </a:solidFill>
                <a:latin typeface="Courier"/>
                <a:cs typeface="Courier"/>
              </a:rPr>
              <a:t>retrans</a:t>
            </a:r>
            <a:r>
              <a:rPr lang="en-US" sz="600" b="1" dirty="0">
                <a:solidFill>
                  <a:srgbClr val="FF0000"/>
                </a:solidFill>
                <a:latin typeface="Courier"/>
                <a:cs typeface="Courier"/>
              </a:rPr>
              <a:t> = 6059</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3372 I/O calls, </a:t>
            </a:r>
            <a:r>
              <a:rPr lang="en-US" sz="600" b="1" dirty="0" err="1">
                <a:latin typeface="Courier"/>
                <a:cs typeface="Courier"/>
              </a:rPr>
              <a:t>msec</a:t>
            </a:r>
            <a:r>
              <a:rPr lang="en-US" sz="600" b="1" dirty="0">
                <a:latin typeface="Courier"/>
                <a:cs typeface="Courier"/>
              </a:rPr>
              <a:t>/call = 3.04, calls/sec = 337.20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0.0user 0.1sys 0:10real 1% 0i+0d 768maxrss 0+2pf 72+10csw</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210.7074 MB in 11.25 real seconds = 19175.61 KB/sec = 157.0866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210.7074 MB in 0.20 CPU seconds = 1073614.78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4692 I/O calls, </a:t>
            </a:r>
            <a:r>
              <a:rPr lang="en-US" sz="600" b="1" dirty="0" err="1">
                <a:latin typeface="Courier"/>
                <a:cs typeface="Courier"/>
              </a:rPr>
              <a:t>msec</a:t>
            </a:r>
            <a:r>
              <a:rPr lang="en-US" sz="600" b="1" dirty="0">
                <a:latin typeface="Courier"/>
                <a:cs typeface="Courier"/>
              </a:rPr>
              <a:t>/call = 2.46, calls/sec = 416.99</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0.0user 0.1sys 0:11real 1% 0i+0d 770maxrss 0+4pf 1318+12csw</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stop_tool</a:t>
            </a:r>
            <a:r>
              <a:rPr lang="en-US" sz="600" b="1" dirty="0">
                <a:latin typeface="Courier"/>
                <a:cs typeface="Courier"/>
              </a:rPr>
              <a:t>: 3598658835.981810</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END</a:t>
            </a:r>
          </a:p>
        </p:txBody>
      </p:sp>
      <p:sp>
        <p:nvSpPr>
          <p:cNvPr id="5" name="Oval 4"/>
          <p:cNvSpPr/>
          <p:nvPr/>
        </p:nvSpPr>
        <p:spPr>
          <a:xfrm>
            <a:off x="3344335" y="3783616"/>
            <a:ext cx="1112625" cy="19685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flipV="1">
            <a:off x="4456960" y="3117850"/>
            <a:ext cx="1740640" cy="764191"/>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69930" y="2517853"/>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14</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225696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79"/>
            <a:ext cx="9144000" cy="857250"/>
          </a:xfrm>
        </p:spPr>
        <p:txBody>
          <a:bodyPr>
            <a:normAutofit/>
          </a:bodyPr>
          <a:lstStyle/>
          <a:p>
            <a:r>
              <a:rPr lang="en-US" dirty="0"/>
              <a:t>BWCTL Example </a:t>
            </a:r>
            <a:r>
              <a:rPr lang="en-US" dirty="0" smtClean="0"/>
              <a:t>(</a:t>
            </a:r>
            <a:r>
              <a:rPr lang="en-US" dirty="0" err="1" smtClean="0"/>
              <a:t>nuttcp</a:t>
            </a:r>
            <a:r>
              <a:rPr lang="en-US" dirty="0" smtClean="0"/>
              <a:t>, duplication)</a:t>
            </a:r>
            <a:endParaRPr lang="en-US" dirty="0"/>
          </a:p>
        </p:txBody>
      </p:sp>
      <p:sp>
        <p:nvSpPr>
          <p:cNvPr id="3" name="Content Placeholder 2"/>
          <p:cNvSpPr>
            <a:spLocks noGrp="1"/>
          </p:cNvSpPr>
          <p:nvPr>
            <p:ph idx="1"/>
          </p:nvPr>
        </p:nvSpPr>
        <p:spPr>
          <a:xfrm>
            <a:off x="457200" y="872729"/>
            <a:ext cx="8229600" cy="3699272"/>
          </a:xfrm>
        </p:spPr>
        <p:txBody>
          <a:bodyPr>
            <a:noAutofit/>
          </a:bodyPr>
          <a:lstStyle/>
          <a:p>
            <a:pPr marL="0" indent="0">
              <a:lnSpc>
                <a:spcPct val="120000"/>
              </a:lnSpc>
              <a:spcBef>
                <a:spcPts val="0"/>
              </a:spcBef>
              <a:buNone/>
            </a:pPr>
            <a:r>
              <a:rPr lang="en-US" sz="600" b="1" dirty="0">
                <a:latin typeface="Courier"/>
                <a:cs typeface="Courier"/>
              </a:rPr>
              <a:t>[zurawski@wash-pt1 ~]$ </a:t>
            </a:r>
            <a:r>
              <a:rPr lang="en-US" sz="600" b="1" dirty="0" err="1">
                <a:latin typeface="Courier"/>
                <a:cs typeface="Courier"/>
              </a:rPr>
              <a:t>bwctl</a:t>
            </a:r>
            <a:r>
              <a:rPr lang="en-US" sz="600" b="1" dirty="0">
                <a:latin typeface="Courier"/>
                <a:cs typeface="Courier"/>
              </a:rPr>
              <a:t> -T </a:t>
            </a:r>
            <a:r>
              <a:rPr lang="en-US" sz="600" b="1" dirty="0" err="1">
                <a:latin typeface="Courier"/>
                <a:cs typeface="Courier"/>
              </a:rPr>
              <a:t>nuttcp</a:t>
            </a:r>
            <a:r>
              <a:rPr lang="en-US" sz="600" b="1" dirty="0">
                <a:latin typeface="Courier"/>
                <a:cs typeface="Courier"/>
              </a:rPr>
              <a:t> -f m -t 10 -</a:t>
            </a:r>
            <a:r>
              <a:rPr lang="en-US" sz="600" b="1" dirty="0" err="1">
                <a:latin typeface="Courier"/>
                <a:cs typeface="Courier"/>
              </a:rPr>
              <a:t>i</a:t>
            </a:r>
            <a:r>
              <a:rPr lang="en-US" sz="600" b="1" dirty="0">
                <a:latin typeface="Courier"/>
                <a:cs typeface="Courier"/>
              </a:rPr>
              <a:t> 2 -c sunn-pt1.es.net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70 seconds until test results available</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START</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exec_line</a:t>
            </a:r>
            <a:r>
              <a:rPr lang="en-US" sz="600" b="1" dirty="0">
                <a:latin typeface="Courier"/>
                <a:cs typeface="Courier"/>
              </a:rPr>
              <a:t>: /</a:t>
            </a:r>
            <a:r>
              <a:rPr lang="en-US" sz="600" b="1" dirty="0" err="1">
                <a:latin typeface="Courier"/>
                <a:cs typeface="Courier"/>
              </a:rPr>
              <a:t>usr</a:t>
            </a:r>
            <a:r>
              <a:rPr lang="en-US" sz="600" b="1" dirty="0">
                <a:latin typeface="Courier"/>
                <a:cs typeface="Courier"/>
              </a:rPr>
              <a:t>/bin/</a:t>
            </a:r>
            <a:r>
              <a:rPr lang="en-US" sz="600" b="1" dirty="0" err="1">
                <a:latin typeface="Courier"/>
                <a:cs typeface="Courier"/>
              </a:rPr>
              <a:t>nuttcp</a:t>
            </a:r>
            <a:r>
              <a:rPr lang="en-US" sz="600" b="1" dirty="0">
                <a:latin typeface="Courier"/>
                <a:cs typeface="Courier"/>
              </a:rPr>
              <a:t> -</a:t>
            </a:r>
            <a:r>
              <a:rPr lang="en-US" sz="600" b="1" dirty="0" err="1">
                <a:latin typeface="Courier"/>
                <a:cs typeface="Courier"/>
              </a:rPr>
              <a:t>vv</a:t>
            </a:r>
            <a:r>
              <a:rPr lang="en-US" sz="600" b="1" dirty="0">
                <a:latin typeface="Courier"/>
                <a:cs typeface="Courier"/>
              </a:rPr>
              <a:t> -p 5008 -</a:t>
            </a:r>
            <a:r>
              <a:rPr lang="en-US" sz="600" b="1" dirty="0" err="1">
                <a:latin typeface="Courier"/>
                <a:cs typeface="Courier"/>
              </a:rPr>
              <a:t>i</a:t>
            </a:r>
            <a:r>
              <a:rPr lang="en-US" sz="600" b="1" dirty="0">
                <a:latin typeface="Courier"/>
                <a:cs typeface="Courier"/>
              </a:rPr>
              <a:t> 2.000000 -T 10 -t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tester: </a:t>
            </a:r>
            <a:r>
              <a:rPr lang="en-US" sz="600" b="1" dirty="0" err="1">
                <a:latin typeface="Courier"/>
                <a:cs typeface="Courier"/>
              </a:rPr>
              <a:t>nuttcp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receiver: 198.129.254.58</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run_tool</a:t>
            </a:r>
            <a:r>
              <a:rPr lang="en-US" sz="600" b="1" dirty="0">
                <a:latin typeface="Courier"/>
                <a:cs typeface="Courier"/>
              </a:rPr>
              <a:t>: sender: 198.124.238.34</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start_tool</a:t>
            </a:r>
            <a:r>
              <a:rPr lang="en-US" sz="600" b="1" dirty="0">
                <a:latin typeface="Courier"/>
                <a:cs typeface="Courier"/>
              </a:rPr>
              <a:t>: 3598659020.747514</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port=5008 </a:t>
            </a:r>
            <a:r>
              <a:rPr lang="en-US" sz="600" b="1" dirty="0" err="1">
                <a:latin typeface="Courier"/>
                <a:cs typeface="Courier"/>
              </a:rPr>
              <a:t>tcp</a:t>
            </a:r>
            <a:r>
              <a:rPr lang="en-US" sz="600" b="1" dirty="0">
                <a:latin typeface="Courier"/>
                <a:cs typeface="Courier"/>
              </a:rPr>
              <a:t> -&gt; 198.129.254.58</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time limit = 10.00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connect to 198.129.254.58 with </a:t>
            </a:r>
            <a:r>
              <a:rPr lang="en-US" sz="600" b="1" dirty="0" err="1">
                <a:latin typeface="Courier"/>
                <a:cs typeface="Courier"/>
              </a:rPr>
              <a:t>mss</a:t>
            </a:r>
            <a:r>
              <a:rPr lang="en-US" sz="600" b="1" dirty="0">
                <a:latin typeface="Courier"/>
                <a:cs typeface="Courier"/>
              </a:rPr>
              <a:t>=8948, RTT=62.425 </a:t>
            </a:r>
            <a:r>
              <a:rPr lang="en-US" sz="600" b="1" dirty="0" err="1">
                <a:latin typeface="Courier"/>
                <a:cs typeface="Courier"/>
              </a:rPr>
              <a:t>ms</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available send window = 74040, available receive window = 65535</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v7.1.6: socket</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t>
            </a:r>
            <a:r>
              <a:rPr lang="en-US" sz="600" b="1" dirty="0" err="1">
                <a:latin typeface="Courier"/>
                <a:cs typeface="Courier"/>
              </a:rPr>
              <a:t>buflen</a:t>
            </a:r>
            <a:r>
              <a:rPr lang="en-US" sz="600" b="1" dirty="0">
                <a:latin typeface="Courier"/>
                <a:cs typeface="Courier"/>
              </a:rPr>
              <a:t>=65536, </a:t>
            </a:r>
            <a:r>
              <a:rPr lang="en-US" sz="600" b="1" dirty="0" err="1">
                <a:latin typeface="Courier"/>
                <a:cs typeface="Courier"/>
              </a:rPr>
              <a:t>nstream</a:t>
            </a:r>
            <a:r>
              <a:rPr lang="en-US" sz="600" b="1" dirty="0">
                <a:latin typeface="Courier"/>
                <a:cs typeface="Courier"/>
              </a:rPr>
              <a:t>=1, port=5008 </a:t>
            </a:r>
            <a:r>
              <a:rPr lang="en-US" sz="600" b="1" dirty="0" err="1">
                <a:latin typeface="Courier"/>
                <a:cs typeface="Courier"/>
              </a:rPr>
              <a:t>tcp</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interval reporting every 2.00 seconds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accept from 198.124.238.34</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send window size = 98720, receive window size = 87380</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available send window = 74040, available receive window = 65535</a:t>
            </a:r>
          </a:p>
          <a:p>
            <a:pPr marL="0" indent="0">
              <a:lnSpc>
                <a:spcPct val="120000"/>
              </a:lnSpc>
              <a:spcBef>
                <a:spcPts val="0"/>
              </a:spcBef>
              <a:buNone/>
            </a:pPr>
            <a:r>
              <a:rPr lang="en-US" sz="600" b="1" dirty="0">
                <a:latin typeface="Courier"/>
                <a:cs typeface="Courier"/>
              </a:rPr>
              <a:t>  114.8125 MB /   2.00 sec =  481.5470 Mbps    </a:t>
            </a:r>
            <a:r>
              <a:rPr lang="en-US" sz="600" b="1" dirty="0">
                <a:solidFill>
                  <a:srgbClr val="FF0000"/>
                </a:solidFill>
                <a:latin typeface="Courier"/>
                <a:cs typeface="Courier"/>
              </a:rPr>
              <a:t>22 </a:t>
            </a:r>
            <a:r>
              <a:rPr lang="en-US" sz="600" b="1" dirty="0" err="1">
                <a:solidFill>
                  <a:srgbClr val="FF0000"/>
                </a:solidFill>
                <a:latin typeface="Courier"/>
                <a:cs typeface="Courier"/>
              </a:rPr>
              <a:t>retrans</a:t>
            </a:r>
            <a:endParaRPr lang="en-US" sz="600" b="1" dirty="0">
              <a:solidFill>
                <a:srgbClr val="FF0000"/>
              </a:solidFill>
              <a:latin typeface="Courier"/>
              <a:cs typeface="Courier"/>
            </a:endParaRPr>
          </a:p>
          <a:p>
            <a:pPr marL="0" indent="0">
              <a:lnSpc>
                <a:spcPct val="120000"/>
              </a:lnSpc>
              <a:spcBef>
                <a:spcPts val="0"/>
              </a:spcBef>
              <a:buNone/>
            </a:pPr>
            <a:r>
              <a:rPr lang="en-US" sz="600" b="1" dirty="0">
                <a:latin typeface="Courier"/>
                <a:cs typeface="Courier"/>
              </a:rPr>
              <a:t>  726.5625 MB /   2.00 sec = 3047.4347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a:latin typeface="Courier"/>
                <a:cs typeface="Courier"/>
              </a:rPr>
              <a:t>  711.5625 MB /   2.00 sec = 2984.4841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a:latin typeface="Courier"/>
                <a:cs typeface="Courier"/>
              </a:rPr>
              <a:t>  716.3750 MB /   2.00 sec = 3004.7216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a:latin typeface="Courier"/>
                <a:cs typeface="Courier"/>
              </a:rPr>
              <a:t>  713.5000 MB /   2.00 sec = 2992.6404 Mbps     0 </a:t>
            </a:r>
            <a:r>
              <a:rPr lang="en-US" sz="600" b="1" dirty="0" err="1">
                <a:latin typeface="Courier"/>
                <a:cs typeface="Courier"/>
              </a:rPr>
              <a:t>retrans</a:t>
            </a: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2991.1407 MB in 10.00 real seconds = 306290.41 KB/sec = </a:t>
            </a:r>
            <a:r>
              <a:rPr lang="en-US" sz="600" b="1" dirty="0">
                <a:solidFill>
                  <a:srgbClr val="FF0000"/>
                </a:solidFill>
                <a:latin typeface="Courier"/>
                <a:cs typeface="Courier"/>
              </a:rPr>
              <a:t>2509.1311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2991.1407 MB in 2.45 CPU seconds = 1250875.20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solidFill>
                  <a:srgbClr val="FF0000"/>
                </a:solidFill>
                <a:latin typeface="Courier"/>
                <a:cs typeface="Courier"/>
              </a:rPr>
              <a:t>nuttcp</a:t>
            </a:r>
            <a:r>
              <a:rPr lang="en-US" sz="600" b="1" dirty="0">
                <a:solidFill>
                  <a:srgbClr val="FF0000"/>
                </a:solidFill>
                <a:latin typeface="Courier"/>
                <a:cs typeface="Courier"/>
              </a:rPr>
              <a:t>-t: </a:t>
            </a:r>
            <a:r>
              <a:rPr lang="en-US" sz="600" b="1" dirty="0" err="1">
                <a:solidFill>
                  <a:srgbClr val="FF0000"/>
                </a:solidFill>
                <a:latin typeface="Courier"/>
                <a:cs typeface="Courier"/>
              </a:rPr>
              <a:t>retrans</a:t>
            </a:r>
            <a:r>
              <a:rPr lang="en-US" sz="600" b="1" dirty="0">
                <a:solidFill>
                  <a:srgbClr val="FF0000"/>
                </a:solidFill>
                <a:latin typeface="Courier"/>
                <a:cs typeface="Courier"/>
              </a:rPr>
              <a:t> = 22</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47859 I/O calls, </a:t>
            </a:r>
            <a:r>
              <a:rPr lang="en-US" sz="600" b="1" dirty="0" err="1">
                <a:latin typeface="Courier"/>
                <a:cs typeface="Courier"/>
              </a:rPr>
              <a:t>msec</a:t>
            </a:r>
            <a:r>
              <a:rPr lang="en-US" sz="600" b="1" dirty="0">
                <a:latin typeface="Courier"/>
                <a:cs typeface="Courier"/>
              </a:rPr>
              <a:t>/call = 0.21, calls/sec = 4785.86</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-t: 0.0user 2.4sys 0:10real 24% 0i+0d 768maxrss 0+2pf 155+30csw</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2991.1407 MB in 10.08 real seconds = 303823.24 KB/sec = 2488.9200 Mbps</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2991.1407 MB in 2.49 CPU seconds = 1231762.62 KB/</a:t>
            </a:r>
            <a:r>
              <a:rPr lang="en-US" sz="600" b="1" dirty="0" err="1">
                <a:latin typeface="Courier"/>
                <a:cs typeface="Courier"/>
              </a:rPr>
              <a:t>cpu</a:t>
            </a:r>
            <a:r>
              <a:rPr lang="en-US" sz="600" b="1" dirty="0">
                <a:latin typeface="Courier"/>
                <a:cs typeface="Courier"/>
              </a:rPr>
              <a:t> sec</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58710 I/O calls, </a:t>
            </a:r>
            <a:r>
              <a:rPr lang="en-US" sz="600" b="1" dirty="0" err="1">
                <a:latin typeface="Courier"/>
                <a:cs typeface="Courier"/>
              </a:rPr>
              <a:t>msec</a:t>
            </a:r>
            <a:r>
              <a:rPr lang="en-US" sz="600" b="1" dirty="0">
                <a:latin typeface="Courier"/>
                <a:cs typeface="Courier"/>
              </a:rPr>
              <a:t>/call = 0.18, calls/sec = 5823.66</a:t>
            </a:r>
          </a:p>
          <a:p>
            <a:pPr marL="0" indent="0">
              <a:lnSpc>
                <a:spcPct val="120000"/>
              </a:lnSpc>
              <a:spcBef>
                <a:spcPts val="0"/>
              </a:spcBef>
              <a:buNone/>
            </a:pPr>
            <a:r>
              <a:rPr lang="en-US" sz="600" b="1" dirty="0" err="1">
                <a:latin typeface="Courier"/>
                <a:cs typeface="Courier"/>
              </a:rPr>
              <a:t>nuttcp</a:t>
            </a:r>
            <a:r>
              <a:rPr lang="en-US" sz="600" b="1" dirty="0">
                <a:latin typeface="Courier"/>
                <a:cs typeface="Courier"/>
              </a:rPr>
              <a:t>-r: 0.0user 2.4sys 0:10real 24% 0i+0d 770maxrss 0+4pf 10146+24csw</a:t>
            </a:r>
          </a:p>
          <a:p>
            <a:pPr marL="0" indent="0">
              <a:lnSpc>
                <a:spcPct val="120000"/>
              </a:lnSpc>
              <a:spcBef>
                <a:spcPts val="0"/>
              </a:spcBef>
              <a:buNone/>
            </a:pPr>
            <a:r>
              <a:rPr lang="en-US" sz="600" b="1" dirty="0" err="1">
                <a:latin typeface="Courier"/>
                <a:cs typeface="Courier"/>
              </a:rPr>
              <a:t>bwctl</a:t>
            </a:r>
            <a:r>
              <a:rPr lang="en-US" sz="600" b="1" dirty="0">
                <a:latin typeface="Courier"/>
                <a:cs typeface="Courier"/>
              </a:rPr>
              <a:t>: </a:t>
            </a:r>
            <a:r>
              <a:rPr lang="en-US" sz="600" b="1" dirty="0" err="1">
                <a:latin typeface="Courier"/>
                <a:cs typeface="Courier"/>
              </a:rPr>
              <a:t>stop_tool</a:t>
            </a:r>
            <a:r>
              <a:rPr lang="en-US" sz="600" b="1" dirty="0">
                <a:latin typeface="Courier"/>
                <a:cs typeface="Courier"/>
              </a:rPr>
              <a:t>: 3598659043.778699</a:t>
            </a:r>
          </a:p>
          <a:p>
            <a:pPr marL="0" indent="0">
              <a:lnSpc>
                <a:spcPct val="120000"/>
              </a:lnSpc>
              <a:spcBef>
                <a:spcPts val="0"/>
              </a:spcBef>
              <a:buNone/>
            </a:pPr>
            <a:endParaRPr lang="en-US" sz="600" b="1" dirty="0">
              <a:latin typeface="Courier"/>
              <a:cs typeface="Courier"/>
            </a:endParaRPr>
          </a:p>
          <a:p>
            <a:pPr marL="0" indent="0">
              <a:lnSpc>
                <a:spcPct val="120000"/>
              </a:lnSpc>
              <a:spcBef>
                <a:spcPts val="0"/>
              </a:spcBef>
              <a:buNone/>
            </a:pPr>
            <a:r>
              <a:rPr lang="en-US" sz="600" b="1" dirty="0">
                <a:latin typeface="Courier"/>
                <a:cs typeface="Courier"/>
              </a:rPr>
              <a:t>SENDER END</a:t>
            </a:r>
          </a:p>
        </p:txBody>
      </p:sp>
      <p:sp>
        <p:nvSpPr>
          <p:cNvPr id="5" name="Oval 4"/>
          <p:cNvSpPr/>
          <p:nvPr/>
        </p:nvSpPr>
        <p:spPr>
          <a:xfrm>
            <a:off x="3411326" y="3762454"/>
            <a:ext cx="1236133" cy="196850"/>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flipV="1">
            <a:off x="4647459" y="3060700"/>
            <a:ext cx="1867641" cy="80017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324600" y="2448573"/>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15</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599558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What IPERF May Not be Telling Us</a:t>
            </a:r>
            <a:endParaRPr lang="en-US" dirty="0"/>
          </a:p>
        </p:txBody>
      </p:sp>
      <p:sp>
        <p:nvSpPr>
          <p:cNvPr id="7" name="Content Placeholder 6"/>
          <p:cNvSpPr>
            <a:spLocks noGrp="1"/>
          </p:cNvSpPr>
          <p:nvPr>
            <p:ph idx="1"/>
          </p:nvPr>
        </p:nvSpPr>
        <p:spPr>
          <a:xfrm>
            <a:off x="457200" y="970511"/>
            <a:ext cx="5946858" cy="1410739"/>
          </a:xfrm>
        </p:spPr>
        <p:txBody>
          <a:bodyPr>
            <a:normAutofit fontScale="55000" lnSpcReduction="20000"/>
          </a:bodyPr>
          <a:lstStyle/>
          <a:p>
            <a:r>
              <a:rPr lang="en-US" dirty="0" err="1" smtClean="0"/>
              <a:t>Fasterdata</a:t>
            </a:r>
            <a:r>
              <a:rPr lang="en-US" dirty="0" smtClean="0"/>
              <a:t> Tunings</a:t>
            </a:r>
          </a:p>
          <a:p>
            <a:pPr lvl="1"/>
            <a:r>
              <a:rPr lang="en-US" dirty="0" err="1" smtClean="0"/>
              <a:t>Fasterdata</a:t>
            </a:r>
            <a:r>
              <a:rPr lang="en-US" dirty="0" smtClean="0"/>
              <a:t> recommends a set of </a:t>
            </a:r>
            <a:r>
              <a:rPr lang="en-US" dirty="0"/>
              <a:t>tunings (</a:t>
            </a:r>
            <a:r>
              <a:rPr lang="en-US" dirty="0">
                <a:hlinkClick r:id="rId3"/>
              </a:rPr>
              <a:t>https://fasterdata.es.net/host-tuning</a:t>
            </a:r>
            <a:r>
              <a:rPr lang="en-US" dirty="0" smtClean="0">
                <a:hlinkClick r:id="rId3"/>
              </a:rPr>
              <a:t>/</a:t>
            </a:r>
            <a:r>
              <a:rPr lang="en-US" dirty="0" smtClean="0"/>
              <a:t>) that are designed to increase the performance of a single COTS host, on a shared network infrastructure</a:t>
            </a:r>
          </a:p>
          <a:p>
            <a:pPr lvl="2"/>
            <a:r>
              <a:rPr lang="en-US" dirty="0"/>
              <a:t>What this means is that we don’t recommend ‘maximum’ tuning</a:t>
            </a:r>
          </a:p>
          <a:p>
            <a:pPr lvl="1"/>
            <a:endParaRPr lang="en-US" dirty="0" smtClean="0"/>
          </a:p>
          <a:p>
            <a:pPr marL="0" indent="0">
              <a:buNone/>
            </a:pPr>
            <a:endParaRPr lang="en-US" dirty="0"/>
          </a:p>
        </p:txBody>
      </p:sp>
      <p:pic>
        <p:nvPicPr>
          <p:cNvPr id="2" name="Picture 1" descr="smart-monster-c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358" y="1091537"/>
            <a:ext cx="2104676" cy="1183880"/>
          </a:xfrm>
          <a:prstGeom prst="rect">
            <a:avLst/>
          </a:prstGeom>
        </p:spPr>
      </p:pic>
      <p:sp>
        <p:nvSpPr>
          <p:cNvPr id="8" name="Content Placeholder 6"/>
          <p:cNvSpPr txBox="1">
            <a:spLocks/>
          </p:cNvSpPr>
          <p:nvPr/>
        </p:nvSpPr>
        <p:spPr>
          <a:xfrm>
            <a:off x="695643" y="2275417"/>
            <a:ext cx="8229600" cy="2445558"/>
          </a:xfrm>
          <a:prstGeom prst="rect">
            <a:avLst/>
          </a:prstGeom>
        </p:spPr>
        <p:txBody>
          <a:bodyPr vert="horz" lIns="91440" tIns="45720" rIns="91440" bIns="45720" rtlCol="0">
            <a:normAutofit fontScale="85000" lnSpcReduction="20000"/>
          </a:bodyPr>
          <a:lstStyle>
            <a:lvl1pPr marL="228600" indent="-228600" algn="l" defTabSz="457200" rtl="0" eaLnBrk="1" latinLnBrk="0" hangingPunct="1">
              <a:spcBef>
                <a:spcPts val="880"/>
              </a:spcBef>
              <a:buClr>
                <a:schemeClr val="accent1"/>
              </a:buClr>
              <a:buFont typeface="Arial"/>
              <a:buChar char="•"/>
              <a:defRPr sz="2000" kern="1200">
                <a:solidFill>
                  <a:schemeClr val="tx1"/>
                </a:solidFill>
                <a:latin typeface="+mn-lt"/>
                <a:ea typeface="+mn-ea"/>
                <a:cs typeface="+mn-cs"/>
              </a:defRPr>
            </a:lvl1pPr>
            <a:lvl2pPr marL="458788" indent="-228600" algn="l" defTabSz="457200" rtl="0" eaLnBrk="1" latinLnBrk="0" hangingPunct="1">
              <a:spcBef>
                <a:spcPct val="20000"/>
              </a:spcBef>
              <a:buClr>
                <a:schemeClr val="tx1"/>
              </a:buClr>
              <a:buSzPct val="85000"/>
              <a:buFont typeface="Arial"/>
              <a:buChar char="–"/>
              <a:defRPr sz="2000" kern="1200">
                <a:solidFill>
                  <a:schemeClr val="tx1"/>
                </a:solidFill>
                <a:latin typeface="+mn-lt"/>
                <a:ea typeface="+mn-ea"/>
                <a:cs typeface="+mn-cs"/>
              </a:defRPr>
            </a:lvl2pPr>
            <a:lvl3pPr marL="688975" indent="-230188" algn="l" defTabSz="457200" rtl="0" eaLnBrk="1" latinLnBrk="0" hangingPunct="1">
              <a:spcBef>
                <a:spcPct val="20000"/>
              </a:spcBef>
              <a:buClr>
                <a:schemeClr val="tx1"/>
              </a:buClr>
              <a:buFont typeface="Arial"/>
              <a:buChar char="•"/>
              <a:defRPr sz="1800" kern="1200">
                <a:solidFill>
                  <a:schemeClr val="tx1"/>
                </a:solidFill>
                <a:latin typeface="+mn-lt"/>
                <a:ea typeface="+mn-ea"/>
                <a:cs typeface="+mn-cs"/>
              </a:defRPr>
            </a:lvl3pPr>
            <a:lvl4pPr marL="969962" indent="-285750" algn="l" defTabSz="457200" rtl="0" eaLnBrk="1" latinLnBrk="0" hangingPunct="1">
              <a:spcBef>
                <a:spcPct val="20000"/>
              </a:spcBef>
              <a:buClr>
                <a:schemeClr val="tx1"/>
              </a:buClr>
              <a:buFont typeface="Lucida Grande"/>
              <a:buChar char="–"/>
              <a:defRPr sz="1400" kern="1200">
                <a:solidFill>
                  <a:schemeClr val="tx1"/>
                </a:solidFill>
                <a:latin typeface="+mn-lt"/>
                <a:ea typeface="+mn-ea"/>
                <a:cs typeface="+mn-cs"/>
              </a:defRPr>
            </a:lvl4pPr>
            <a:lvl5pPr marL="1143000" indent="-230188" algn="l" defTabSz="457200" rtl="0" eaLnBrk="1" latinLnBrk="0" hangingPunct="1">
              <a:spcBef>
                <a:spcPct val="20000"/>
              </a:spcBef>
              <a:buClr>
                <a:schemeClr val="tx1"/>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We are assuming (expecting? </a:t>
            </a:r>
            <a:r>
              <a:rPr lang="en-US" dirty="0"/>
              <a:t>h</a:t>
            </a:r>
            <a:r>
              <a:rPr lang="en-US" dirty="0" smtClean="0"/>
              <a:t>oping?) the host can do parallel TCP streams via the data transfer application (e.g. Globus)</a:t>
            </a:r>
          </a:p>
          <a:p>
            <a:pPr lvl="1"/>
            <a:r>
              <a:rPr lang="en-US" dirty="0"/>
              <a:t>B</a:t>
            </a:r>
            <a:r>
              <a:rPr lang="en-US" dirty="0" smtClean="0"/>
              <a:t>ecause of that you don’t want to assign upwards of 256M of kernel memory to a single TCP socket – a sensible amount is 32M/64M, and if you have 4 streams you are getting the benefits of 128M/256M (enough for a 10G cross country flow)</a:t>
            </a:r>
          </a:p>
          <a:p>
            <a:pPr lvl="1"/>
            <a:r>
              <a:rPr lang="en-US" dirty="0" smtClean="0"/>
              <a:t>We also strive for good citizenship – its very possible for a single 10G machine to get 9.9Gbps TCP, we see this often.  If its on a shared infrastructure, there is benefit to </a:t>
            </a:r>
            <a:r>
              <a:rPr lang="en-US" dirty="0" err="1" smtClean="0"/>
              <a:t>downtuning</a:t>
            </a:r>
            <a:r>
              <a:rPr lang="en-US" dirty="0" smtClean="0"/>
              <a:t> buffers.  </a:t>
            </a:r>
          </a:p>
          <a:p>
            <a:r>
              <a:rPr lang="en-US" dirty="0" smtClean="0"/>
              <a:t>Can you ignore the above?  Sure – </a:t>
            </a:r>
            <a:r>
              <a:rPr lang="en-US" dirty="0" err="1" smtClean="0"/>
              <a:t>overtune</a:t>
            </a:r>
            <a:r>
              <a:rPr lang="en-US" dirty="0" smtClean="0"/>
              <a:t> as you see fit, </a:t>
            </a:r>
            <a:r>
              <a:rPr lang="en-US" b="1" i="1" u="sng" dirty="0" smtClean="0"/>
              <a:t>KNOW YOUR NETWORK, USERS, AND USE CASES</a:t>
            </a:r>
          </a:p>
        </p:txBody>
      </p:sp>
      <p:sp>
        <p:nvSpPr>
          <p:cNvPr id="10"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16</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17089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What BWCTL May Not be Telling Us</a:t>
            </a:r>
            <a:endParaRPr lang="en-US" dirty="0"/>
          </a:p>
        </p:txBody>
      </p:sp>
      <p:sp>
        <p:nvSpPr>
          <p:cNvPr id="7" name="Content Placeholder 6"/>
          <p:cNvSpPr>
            <a:spLocks noGrp="1"/>
          </p:cNvSpPr>
          <p:nvPr>
            <p:ph idx="1"/>
          </p:nvPr>
        </p:nvSpPr>
        <p:spPr>
          <a:xfrm>
            <a:off x="457200" y="1200151"/>
            <a:ext cx="8229600" cy="3662366"/>
          </a:xfrm>
        </p:spPr>
        <p:txBody>
          <a:bodyPr>
            <a:normAutofit fontScale="55000" lnSpcReduction="20000"/>
          </a:bodyPr>
          <a:lstStyle/>
          <a:p>
            <a:r>
              <a:rPr lang="en-US" dirty="0" smtClean="0"/>
              <a:t>Regular Testing Setup</a:t>
            </a:r>
          </a:p>
          <a:p>
            <a:pPr lvl="1"/>
            <a:r>
              <a:rPr lang="en-US" dirty="0" smtClean="0"/>
              <a:t>If we don’t ‘max tune’, and run a 20/30 second single streamed TCP test (defaults for the toolkit) we are not going to see 9.9Gbps. </a:t>
            </a:r>
          </a:p>
          <a:p>
            <a:pPr lvl="1"/>
            <a:r>
              <a:rPr lang="en-US" dirty="0" smtClean="0"/>
              <a:t>Think critically: TCP ramp up takes 1-5 seconds (depending on latency), and any tiny blip of congestion will cut TCP performance in half. </a:t>
            </a:r>
          </a:p>
          <a:p>
            <a:pPr lvl="2"/>
            <a:r>
              <a:rPr lang="en-US" dirty="0" smtClean="0"/>
              <a:t>N.B. Iperf3 has the ‘omit’ flag now, that allows you to ignore some amount of slow start </a:t>
            </a:r>
          </a:p>
          <a:p>
            <a:pPr lvl="1"/>
            <a:r>
              <a:rPr lang="en-US" dirty="0" smtClean="0"/>
              <a:t>It is </a:t>
            </a:r>
            <a:r>
              <a:rPr lang="en-US" b="1" i="1" u="sng" dirty="0" smtClean="0"/>
              <a:t>common</a:t>
            </a:r>
            <a:r>
              <a:rPr lang="en-US" dirty="0" smtClean="0"/>
              <a:t> (and in my mind - expected) to see regular testing values on clean networks range between 1Gbps and 5Gbps, latency dependent</a:t>
            </a:r>
          </a:p>
          <a:p>
            <a:pPr lvl="1"/>
            <a:r>
              <a:rPr lang="en-US" dirty="0" smtClean="0"/>
              <a:t>Performance has two ranges – really crappy, and expected (where expected has a lot of headroom).  You will know when its really crappy (trust me).  </a:t>
            </a:r>
          </a:p>
          <a:p>
            <a:r>
              <a:rPr lang="en-US" dirty="0" smtClean="0"/>
              <a:t>Diagnostic Suggestions</a:t>
            </a:r>
          </a:p>
          <a:p>
            <a:pPr lvl="1"/>
            <a:r>
              <a:rPr lang="en-US" dirty="0" smtClean="0"/>
              <a:t>You can max out BWCTL in this capacity</a:t>
            </a:r>
          </a:p>
          <a:p>
            <a:pPr lvl="1"/>
            <a:r>
              <a:rPr lang="en-US" dirty="0"/>
              <a:t>R</a:t>
            </a:r>
            <a:r>
              <a:rPr lang="en-US" dirty="0" smtClean="0"/>
              <a:t>un long tests (-T 60), with multiple streams (-P 4), and large windows (-W 128M); go crazy</a:t>
            </a:r>
          </a:p>
          <a:p>
            <a:pPr lvl="1"/>
            <a:r>
              <a:rPr lang="en-US" dirty="0" smtClean="0"/>
              <a:t>It is also </a:t>
            </a:r>
            <a:r>
              <a:rPr lang="en-US" b="1" i="1" u="sng" dirty="0" smtClean="0"/>
              <a:t>VERY COMMON </a:t>
            </a:r>
            <a:r>
              <a:rPr lang="en-US" dirty="0" smtClean="0"/>
              <a:t>that doing so will produce different results than your regular testing.  It</a:t>
            </a:r>
            <a:r>
              <a:rPr lang="fr-FR" dirty="0" smtClean="0"/>
              <a:t>’</a:t>
            </a:r>
            <a:r>
              <a:rPr lang="en-US" dirty="0" smtClean="0"/>
              <a:t>s a different set of test parameters, its not that the tools are deliberately lying.  </a:t>
            </a:r>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203508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When at the end of the road …</a:t>
            </a:r>
            <a:endParaRPr lang="en-US" dirty="0"/>
          </a:p>
        </p:txBody>
      </p:sp>
      <p:sp>
        <p:nvSpPr>
          <p:cNvPr id="7" name="Content Placeholder 6"/>
          <p:cNvSpPr>
            <a:spLocks noGrp="1"/>
          </p:cNvSpPr>
          <p:nvPr>
            <p:ph idx="1"/>
          </p:nvPr>
        </p:nvSpPr>
        <p:spPr>
          <a:xfrm>
            <a:off x="457200" y="1200151"/>
            <a:ext cx="8229600" cy="3662366"/>
          </a:xfrm>
        </p:spPr>
        <p:txBody>
          <a:bodyPr>
            <a:normAutofit fontScale="92500" lnSpcReduction="10000"/>
          </a:bodyPr>
          <a:lstStyle/>
          <a:p>
            <a:r>
              <a:rPr lang="en-US" dirty="0" smtClean="0"/>
              <a:t>Throughput is a number, and is not useful in many cases except to tell you where the performance fits on a spectrum</a:t>
            </a:r>
          </a:p>
          <a:p>
            <a:r>
              <a:rPr lang="en-US" dirty="0" smtClean="0"/>
              <a:t>Insight into why the number is low or high has to come from other factors</a:t>
            </a:r>
          </a:p>
          <a:p>
            <a:pPr lvl="1"/>
            <a:r>
              <a:rPr lang="en-US" dirty="0" smtClean="0"/>
              <a:t>Recall that TCP relies on a feedback loop that relies on latency and minimal packet loss</a:t>
            </a:r>
          </a:p>
          <a:p>
            <a:r>
              <a:rPr lang="en-US" dirty="0" smtClean="0"/>
              <a:t>We need to pull another tool out of the shed</a:t>
            </a:r>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3043393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OWAMP</a:t>
            </a:r>
            <a:endParaRPr lang="en-US" dirty="0"/>
          </a:p>
        </p:txBody>
      </p:sp>
      <p:sp>
        <p:nvSpPr>
          <p:cNvPr id="7" name="Content Placeholder 6"/>
          <p:cNvSpPr>
            <a:spLocks noGrp="1"/>
          </p:cNvSpPr>
          <p:nvPr>
            <p:ph idx="1"/>
          </p:nvPr>
        </p:nvSpPr>
        <p:spPr>
          <a:xfrm>
            <a:off x="457200" y="1200151"/>
            <a:ext cx="8229600" cy="3662366"/>
          </a:xfrm>
        </p:spPr>
        <p:txBody>
          <a:bodyPr>
            <a:normAutofit fontScale="47500" lnSpcReduction="20000"/>
          </a:bodyPr>
          <a:lstStyle/>
          <a:p>
            <a:r>
              <a:rPr lang="en-US" dirty="0" smtClean="0"/>
              <a:t>OWAMP = One Way Active Measurement Protocol</a:t>
            </a:r>
          </a:p>
          <a:p>
            <a:pPr lvl="1"/>
            <a:r>
              <a:rPr lang="en-US" dirty="0" smtClean="0"/>
              <a:t>E.g. ‘one way ping’</a:t>
            </a:r>
            <a:endParaRPr lang="en-US" dirty="0"/>
          </a:p>
          <a:p>
            <a:r>
              <a:rPr lang="en-US" dirty="0" smtClean="0"/>
              <a:t>Some differences from traditional ping:</a:t>
            </a:r>
          </a:p>
          <a:p>
            <a:pPr lvl="1"/>
            <a:r>
              <a:rPr lang="en-US" dirty="0" smtClean="0"/>
              <a:t>Measure each direction independently (recall that we often see things like congestion occur in one direction and not the other)</a:t>
            </a:r>
          </a:p>
          <a:p>
            <a:pPr lvl="1"/>
            <a:r>
              <a:rPr lang="en-US" dirty="0" smtClean="0"/>
              <a:t>Uses small evenly spaced groupings of UDP (not ICMP) packets</a:t>
            </a:r>
          </a:p>
          <a:p>
            <a:pPr lvl="1"/>
            <a:r>
              <a:rPr lang="en-US" dirty="0" smtClean="0"/>
              <a:t>Ability to ramp up the interval of the stream, size of the packets, number of packets</a:t>
            </a:r>
          </a:p>
          <a:p>
            <a:r>
              <a:rPr lang="en-US" dirty="0" smtClean="0"/>
              <a:t>OWAMP is most useful for detecting packet train abnormalities on an end to end basis</a:t>
            </a:r>
          </a:p>
          <a:p>
            <a:pPr lvl="1"/>
            <a:r>
              <a:rPr lang="en-US" dirty="0" smtClean="0"/>
              <a:t>Loss</a:t>
            </a:r>
          </a:p>
          <a:p>
            <a:pPr lvl="1"/>
            <a:r>
              <a:rPr lang="en-US" dirty="0" smtClean="0"/>
              <a:t>Duplication</a:t>
            </a:r>
          </a:p>
          <a:p>
            <a:pPr lvl="1"/>
            <a:r>
              <a:rPr lang="en-US" dirty="0" err="1" smtClean="0"/>
              <a:t>Orderness</a:t>
            </a:r>
            <a:endParaRPr lang="en-US" dirty="0" smtClean="0"/>
          </a:p>
          <a:p>
            <a:pPr lvl="1"/>
            <a:r>
              <a:rPr lang="en-US" dirty="0" smtClean="0"/>
              <a:t>Latency on the forward vs. reverse path</a:t>
            </a:r>
          </a:p>
          <a:p>
            <a:pPr lvl="1"/>
            <a:r>
              <a:rPr lang="en-US" dirty="0" smtClean="0"/>
              <a:t>Number of Layer 3 hops</a:t>
            </a:r>
          </a:p>
          <a:p>
            <a:r>
              <a:rPr lang="en-US" dirty="0" smtClean="0"/>
              <a:t>Does require some accurate time via NTP – the </a:t>
            </a:r>
            <a:r>
              <a:rPr lang="en-US" dirty="0" err="1" smtClean="0"/>
              <a:t>perfSONAR</a:t>
            </a:r>
            <a:r>
              <a:rPr lang="en-US" dirty="0" smtClean="0"/>
              <a:t> toolkit does take care of this for you.  </a:t>
            </a:r>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19</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5541927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Tool Usage</a:t>
            </a:r>
            <a:endParaRPr lang="en-US" sz="4000" dirty="0"/>
          </a:p>
        </p:txBody>
      </p:sp>
      <p:sp>
        <p:nvSpPr>
          <p:cNvPr id="3" name="Content Placeholder 2"/>
          <p:cNvSpPr>
            <a:spLocks noGrp="1"/>
          </p:cNvSpPr>
          <p:nvPr>
            <p:ph idx="1"/>
          </p:nvPr>
        </p:nvSpPr>
        <p:spPr>
          <a:xfrm>
            <a:off x="457200" y="1063228"/>
            <a:ext cx="8229600" cy="3531632"/>
          </a:xfrm>
        </p:spPr>
        <p:txBody>
          <a:bodyPr>
            <a:normAutofit/>
          </a:bodyPr>
          <a:lstStyle/>
          <a:p>
            <a:pPr>
              <a:buFont typeface="Arial"/>
              <a:buChar char="•"/>
            </a:pPr>
            <a:r>
              <a:rPr lang="en-US" sz="2400" dirty="0" smtClean="0">
                <a:solidFill>
                  <a:srgbClr val="000000"/>
                </a:solidFill>
              </a:rPr>
              <a:t>All of the previous examples were discovered, debugged, and corrected through the aide of the tools on the </a:t>
            </a:r>
            <a:r>
              <a:rPr lang="en-US" sz="2400" dirty="0" err="1" smtClean="0">
                <a:solidFill>
                  <a:srgbClr val="000000"/>
                </a:solidFill>
              </a:rPr>
              <a:t>pS</a:t>
            </a:r>
            <a:r>
              <a:rPr lang="en-US" sz="2400" dirty="0" smtClean="0">
                <a:solidFill>
                  <a:srgbClr val="000000"/>
                </a:solidFill>
              </a:rPr>
              <a:t> Performance Toolkit</a:t>
            </a:r>
          </a:p>
          <a:p>
            <a:pPr>
              <a:buFont typeface="Arial"/>
              <a:buChar char="•"/>
            </a:pPr>
            <a:r>
              <a:rPr lang="en-US" sz="2400" dirty="0" smtClean="0">
                <a:solidFill>
                  <a:srgbClr val="000000"/>
                </a:solidFill>
              </a:rPr>
              <a:t>Some are run in a diagnostic (e.g. one off) fashion, others are automated</a:t>
            </a:r>
          </a:p>
          <a:p>
            <a:pPr>
              <a:buFont typeface="Arial"/>
              <a:buChar char="•"/>
            </a:pPr>
            <a:r>
              <a:rPr lang="en-US" sz="2400" dirty="0" smtClean="0">
                <a:solidFill>
                  <a:srgbClr val="000000"/>
                </a:solidFill>
              </a:rPr>
              <a:t>I will go over diagnostic usage of some of the tools:</a:t>
            </a:r>
          </a:p>
          <a:p>
            <a:pPr lvl="2">
              <a:buFont typeface="Arial"/>
              <a:buChar char="•"/>
            </a:pPr>
            <a:r>
              <a:rPr lang="en-US" sz="2000" dirty="0" smtClean="0">
                <a:solidFill>
                  <a:srgbClr val="000000"/>
                </a:solidFill>
              </a:rPr>
              <a:t>OWAMP</a:t>
            </a:r>
          </a:p>
          <a:p>
            <a:pPr lvl="2">
              <a:buFont typeface="Arial"/>
              <a:buChar char="•"/>
            </a:pPr>
            <a:r>
              <a:rPr lang="en-US" sz="2000" dirty="0" smtClean="0">
                <a:solidFill>
                  <a:srgbClr val="000000"/>
                </a:solidFill>
              </a:rPr>
              <a:t>BWCTL</a:t>
            </a:r>
          </a:p>
          <a:p>
            <a:pPr>
              <a:buFont typeface="Arial"/>
              <a:buChar char="•"/>
            </a:pPr>
            <a:endParaRPr lang="en-US" sz="1900" dirty="0" smtClean="0">
              <a:solidFill>
                <a:srgbClr val="000000"/>
              </a:solidFill>
            </a:endParaRPr>
          </a:p>
          <a:p>
            <a:pPr>
              <a:buFont typeface="Arial"/>
              <a:buChar char="•"/>
            </a:pPr>
            <a:endParaRPr lang="en-US" dirty="0" smtClean="0"/>
          </a:p>
          <a:p>
            <a:pPr marL="0" indent="0"/>
            <a:endParaRPr lang="en-US" dirty="0" smtClean="0"/>
          </a:p>
          <a:p>
            <a:pPr marL="0" indent="0"/>
            <a:endParaRPr lang="en-US"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7"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a:t>
            </a:fld>
            <a:endParaRPr lang="en-US" dirty="0"/>
          </a:p>
        </p:txBody>
      </p:sp>
    </p:spTree>
    <p:extLst>
      <p:ext uri="{BB962C8B-B14F-4D97-AF65-F5344CB8AC3E}">
        <p14:creationId xmlns:p14="http://schemas.microsoft.com/office/powerpoint/2010/main" val="1941790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OWAMP Tells Us</a:t>
            </a:r>
            <a:endParaRPr lang="en-US" dirty="0"/>
          </a:p>
        </p:txBody>
      </p:sp>
      <p:sp>
        <p:nvSpPr>
          <p:cNvPr id="7" name="Content Placeholder 6"/>
          <p:cNvSpPr>
            <a:spLocks noGrp="1"/>
          </p:cNvSpPr>
          <p:nvPr>
            <p:ph idx="1"/>
          </p:nvPr>
        </p:nvSpPr>
        <p:spPr>
          <a:xfrm>
            <a:off x="457200" y="1200151"/>
            <a:ext cx="8229600" cy="3187700"/>
          </a:xfrm>
        </p:spPr>
        <p:txBody>
          <a:bodyPr>
            <a:normAutofit fontScale="55000" lnSpcReduction="20000"/>
          </a:bodyPr>
          <a:lstStyle/>
          <a:p>
            <a:r>
              <a:rPr lang="en-US" dirty="0" smtClean="0"/>
              <a:t>OWAMP is a necessity in regular testing – if you aren’t using this you need to be</a:t>
            </a:r>
          </a:p>
          <a:p>
            <a:pPr lvl="1"/>
            <a:r>
              <a:rPr lang="en-US" dirty="0" smtClean="0"/>
              <a:t>Queuing often occurs in a single direction (think what everyone is doing at noon on a college campus)</a:t>
            </a:r>
          </a:p>
          <a:p>
            <a:pPr lvl="1"/>
            <a:r>
              <a:rPr lang="en-US" dirty="0" smtClean="0"/>
              <a:t>Packet loss (and how often/how much occurs over time) is more valuable than throughput</a:t>
            </a:r>
          </a:p>
          <a:p>
            <a:pPr lvl="2"/>
            <a:r>
              <a:rPr lang="en-US" dirty="0" smtClean="0"/>
              <a:t>This gives you a ‘why’ to go with an observation.  </a:t>
            </a:r>
          </a:p>
          <a:p>
            <a:pPr lvl="1"/>
            <a:r>
              <a:rPr lang="en-US" dirty="0" smtClean="0"/>
              <a:t>If your router is going to drop a 50B UDP packet, it is most certainly going to drop a 15000B/9000B TCP packet</a:t>
            </a:r>
          </a:p>
          <a:p>
            <a:r>
              <a:rPr lang="en-US" dirty="0" smtClean="0"/>
              <a:t>Overlaying data</a:t>
            </a:r>
          </a:p>
          <a:p>
            <a:pPr lvl="1"/>
            <a:r>
              <a:rPr lang="en-US" dirty="0" smtClean="0"/>
              <a:t>Compare your throughput results against your OWAMP – do you see patterns?</a:t>
            </a:r>
          </a:p>
          <a:p>
            <a:pPr lvl="1"/>
            <a:r>
              <a:rPr lang="en-US" dirty="0" smtClean="0"/>
              <a:t>Alarm on each, if you are alarming (and we hope you are alarming …)</a:t>
            </a:r>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20</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4199304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OWAMP (initial)</a:t>
            </a:r>
            <a:endParaRPr lang="en-US" sz="4000" dirty="0"/>
          </a:p>
        </p:txBody>
      </p:sp>
      <p:sp>
        <p:nvSpPr>
          <p:cNvPr id="3" name="Content Placeholder 2"/>
          <p:cNvSpPr>
            <a:spLocks noGrp="1"/>
          </p:cNvSpPr>
          <p:nvPr>
            <p:ph idx="1"/>
          </p:nvPr>
        </p:nvSpPr>
        <p:spPr>
          <a:xfrm>
            <a:off x="457200" y="1063228"/>
            <a:ext cx="8229600" cy="3699272"/>
          </a:xfrm>
        </p:spPr>
        <p:txBody>
          <a:bodyPr>
            <a:normAutofit fontScale="32500" lnSpcReduction="20000"/>
          </a:bodyPr>
          <a:lstStyle/>
          <a:p>
            <a:pPr marL="0" indent="0">
              <a:lnSpc>
                <a:spcPct val="120000"/>
              </a:lnSpc>
              <a:spcBef>
                <a:spcPts val="0"/>
              </a:spcBef>
              <a:buNone/>
            </a:pPr>
            <a:r>
              <a:rPr lang="en-US" b="1" dirty="0">
                <a:latin typeface="Courier"/>
                <a:cs typeface="Courier"/>
              </a:rPr>
              <a:t>[</a:t>
            </a:r>
            <a:r>
              <a:rPr lang="en-US" b="1" dirty="0" err="1">
                <a:latin typeface="Courier"/>
                <a:cs typeface="Courier"/>
              </a:rPr>
              <a:t>zurawski@wash-owamp</a:t>
            </a:r>
            <a:r>
              <a:rPr lang="en-US" b="1" dirty="0">
                <a:latin typeface="Courier"/>
                <a:cs typeface="Courier"/>
              </a:rPr>
              <a:t> ~]$ </a:t>
            </a:r>
            <a:r>
              <a:rPr lang="en-US" b="1" dirty="0" err="1">
                <a:latin typeface="Courier"/>
                <a:cs typeface="Courier"/>
              </a:rPr>
              <a:t>owping</a:t>
            </a:r>
            <a:r>
              <a:rPr lang="en-US" b="1" dirty="0">
                <a:latin typeface="Courier"/>
                <a:cs typeface="Courier"/>
              </a:rPr>
              <a:t> </a:t>
            </a:r>
            <a:r>
              <a:rPr lang="en-US" b="1" dirty="0" err="1">
                <a:latin typeface="Courier"/>
                <a:cs typeface="Courier"/>
              </a:rPr>
              <a:t>sunn-owamp.es.net</a:t>
            </a:r>
            <a:endParaRPr lang="en-US" b="1" dirty="0">
              <a:latin typeface="Courier"/>
              <a:cs typeface="Courier"/>
            </a:endParaRPr>
          </a:p>
          <a:p>
            <a:pPr marL="0" indent="0">
              <a:lnSpc>
                <a:spcPct val="120000"/>
              </a:lnSpc>
              <a:spcBef>
                <a:spcPts val="0"/>
              </a:spcBef>
              <a:buNone/>
            </a:pPr>
            <a:r>
              <a:rPr lang="en-US" b="1" dirty="0">
                <a:latin typeface="Courier"/>
                <a:cs typeface="Courier"/>
              </a:rPr>
              <a:t>Approximately 12.6 seconds until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[wash-</a:t>
            </a:r>
            <a:r>
              <a:rPr lang="en-US" b="1" dirty="0" err="1">
                <a:latin typeface="Courier"/>
                <a:cs typeface="Courier"/>
              </a:rPr>
              <a:t>owamp.es.net</a:t>
            </a:r>
            <a:r>
              <a:rPr lang="en-US" b="1" dirty="0">
                <a:latin typeface="Courier"/>
                <a:cs typeface="Courier"/>
              </a:rPr>
              <a:t>]:8885 to [</a:t>
            </a:r>
            <a:r>
              <a:rPr lang="en-US" b="1" dirty="0" err="1">
                <a:latin typeface="Courier"/>
                <a:cs typeface="Courier"/>
              </a:rPr>
              <a:t>sunn-owamp.es.net</a:t>
            </a:r>
            <a:r>
              <a:rPr lang="en-US" b="1" dirty="0">
                <a:latin typeface="Courier"/>
                <a:cs typeface="Courier"/>
              </a:rPr>
              <a:t>]:8827 ---</a:t>
            </a:r>
          </a:p>
          <a:p>
            <a:pPr marL="0" indent="0">
              <a:lnSpc>
                <a:spcPct val="120000"/>
              </a:lnSpc>
              <a:spcBef>
                <a:spcPts val="0"/>
              </a:spcBef>
              <a:buNone/>
            </a:pPr>
            <a:r>
              <a:rPr lang="en-US" b="1" dirty="0">
                <a:latin typeface="Courier"/>
                <a:cs typeface="Courier"/>
              </a:rPr>
              <a:t>SID:	c681fe4ed67f1b3e5faeb249f078ec8a</a:t>
            </a:r>
          </a:p>
          <a:p>
            <a:pPr marL="0" indent="0">
              <a:lnSpc>
                <a:spcPct val="120000"/>
              </a:lnSpc>
              <a:spcBef>
                <a:spcPts val="0"/>
              </a:spcBef>
              <a:buNone/>
            </a:pPr>
            <a:r>
              <a:rPr lang="en-US" b="1" dirty="0">
                <a:latin typeface="Courier"/>
                <a:cs typeface="Courier"/>
              </a:rPr>
              <a:t>first:	2014-01-13T18:11:11.420</a:t>
            </a:r>
          </a:p>
          <a:p>
            <a:pPr marL="0" indent="0">
              <a:lnSpc>
                <a:spcPct val="120000"/>
              </a:lnSpc>
              <a:spcBef>
                <a:spcPts val="0"/>
              </a:spcBef>
              <a:buNone/>
            </a:pPr>
            <a:r>
              <a:rPr lang="en-US" b="1" dirty="0">
                <a:latin typeface="Courier"/>
                <a:cs typeface="Courier"/>
              </a:rPr>
              <a:t>last:	2014-01-13T18:11:20.587</a:t>
            </a:r>
          </a:p>
          <a:p>
            <a:pPr marL="0" indent="0">
              <a:lnSpc>
                <a:spcPct val="120000"/>
              </a:lnSpc>
              <a:spcBef>
                <a:spcPts val="0"/>
              </a:spcBef>
              <a:buNone/>
            </a:pPr>
            <a:r>
              <a:rPr lang="en-US" b="1" dirty="0">
                <a:latin typeface="Courier"/>
                <a:cs typeface="Courier"/>
              </a:rPr>
              <a:t>100 sent, 0 lost (0.000%), 0 duplicates</a:t>
            </a:r>
          </a:p>
          <a:p>
            <a:pPr marL="0" indent="0">
              <a:lnSpc>
                <a:spcPct val="120000"/>
              </a:lnSpc>
              <a:spcBef>
                <a:spcPts val="0"/>
              </a:spcBef>
              <a:buNone/>
            </a:pPr>
            <a:r>
              <a:rPr lang="en-US" b="1" dirty="0">
                <a:latin typeface="Courier"/>
                <a:cs typeface="Courier"/>
              </a:rPr>
              <a:t>one-way delay min/median/max = 31/31.1/31.7 </a:t>
            </a:r>
            <a:r>
              <a:rPr lang="en-US" b="1" dirty="0" err="1">
                <a:latin typeface="Courier"/>
                <a:cs typeface="Courier"/>
              </a:rPr>
              <a:t>ms</a:t>
            </a:r>
            <a:r>
              <a:rPr lang="en-US" b="1" dirty="0">
                <a:latin typeface="Courier"/>
                <a:cs typeface="Courier"/>
              </a:rPr>
              <a:t>, </a:t>
            </a:r>
            <a:r>
              <a:rPr lang="en-US" b="1" dirty="0">
                <a:solidFill>
                  <a:srgbClr val="FF0000"/>
                </a:solidFill>
                <a:latin typeface="Courier"/>
                <a:cs typeface="Courier"/>
              </a:rPr>
              <a:t>(err=0.00201 </a:t>
            </a:r>
            <a:r>
              <a:rPr lang="en-US" b="1" dirty="0" err="1">
                <a:solidFill>
                  <a:srgbClr val="FF0000"/>
                </a:solidFill>
                <a:latin typeface="Courier"/>
                <a:cs typeface="Courier"/>
              </a:rPr>
              <a:t>ms</a:t>
            </a:r>
            <a:r>
              <a:rPr lang="en-US" b="1" dirty="0">
                <a:solidFill>
                  <a:srgbClr val="FF0000"/>
                </a:solidFill>
                <a:latin typeface="Courier"/>
                <a:cs typeface="Courier"/>
              </a:rPr>
              <a:t>)</a:t>
            </a:r>
          </a:p>
          <a:p>
            <a:pPr marL="0" indent="0">
              <a:lnSpc>
                <a:spcPct val="120000"/>
              </a:lnSpc>
              <a:spcBef>
                <a:spcPts val="0"/>
              </a:spcBef>
              <a:buNone/>
            </a:pPr>
            <a:r>
              <a:rPr lang="en-US" b="1" dirty="0">
                <a:latin typeface="Courier"/>
                <a:cs typeface="Courier"/>
              </a:rPr>
              <a:t>one-way jitter = 0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a:t>
            </a:r>
            <a:r>
              <a:rPr lang="en-US" b="1" dirty="0" err="1">
                <a:latin typeface="Courier"/>
                <a:cs typeface="Courier"/>
              </a:rPr>
              <a:t>sunn-owamp.es.net</a:t>
            </a:r>
            <a:r>
              <a:rPr lang="en-US" b="1" dirty="0">
                <a:latin typeface="Courier"/>
                <a:cs typeface="Courier"/>
              </a:rPr>
              <a:t>]:9027 to [wash-</a:t>
            </a:r>
            <a:r>
              <a:rPr lang="en-US" b="1" dirty="0" err="1">
                <a:latin typeface="Courier"/>
                <a:cs typeface="Courier"/>
              </a:rPr>
              <a:t>owamp.es.net</a:t>
            </a:r>
            <a:r>
              <a:rPr lang="en-US" b="1" dirty="0">
                <a:latin typeface="Courier"/>
                <a:cs typeface="Courier"/>
              </a:rPr>
              <a:t>]:8888 ---</a:t>
            </a:r>
          </a:p>
          <a:p>
            <a:pPr marL="0" indent="0">
              <a:lnSpc>
                <a:spcPct val="120000"/>
              </a:lnSpc>
              <a:spcBef>
                <a:spcPts val="0"/>
              </a:spcBef>
              <a:buNone/>
            </a:pPr>
            <a:r>
              <a:rPr lang="en-US" b="1" dirty="0">
                <a:latin typeface="Courier"/>
                <a:cs typeface="Courier"/>
              </a:rPr>
              <a:t>SID:	c67cfc7ed67f1b3eaab69b94f393bc46</a:t>
            </a:r>
          </a:p>
          <a:p>
            <a:pPr marL="0" indent="0">
              <a:lnSpc>
                <a:spcPct val="120000"/>
              </a:lnSpc>
              <a:spcBef>
                <a:spcPts val="0"/>
              </a:spcBef>
              <a:buNone/>
            </a:pPr>
            <a:r>
              <a:rPr lang="en-US" b="1" dirty="0">
                <a:latin typeface="Courier"/>
                <a:cs typeface="Courier"/>
              </a:rPr>
              <a:t>first:	2014-01-13T18:11:11.321</a:t>
            </a:r>
          </a:p>
          <a:p>
            <a:pPr marL="0" indent="0">
              <a:lnSpc>
                <a:spcPct val="120000"/>
              </a:lnSpc>
              <a:spcBef>
                <a:spcPts val="0"/>
              </a:spcBef>
              <a:buNone/>
            </a:pPr>
            <a:r>
              <a:rPr lang="en-US" b="1" dirty="0">
                <a:latin typeface="Courier"/>
                <a:cs typeface="Courier"/>
              </a:rPr>
              <a:t>last:	2014-01-13T18:11:22.672</a:t>
            </a:r>
          </a:p>
          <a:p>
            <a:pPr marL="0" indent="0">
              <a:lnSpc>
                <a:spcPct val="120000"/>
              </a:lnSpc>
              <a:spcBef>
                <a:spcPts val="0"/>
              </a:spcBef>
              <a:buNone/>
            </a:pPr>
            <a:r>
              <a:rPr lang="en-US" b="1" dirty="0">
                <a:latin typeface="Courier"/>
                <a:cs typeface="Courier"/>
              </a:rPr>
              <a:t>100 sent, 0 lost (0.000%), 0 duplicates</a:t>
            </a:r>
          </a:p>
          <a:p>
            <a:pPr marL="0" indent="0">
              <a:lnSpc>
                <a:spcPct val="120000"/>
              </a:lnSpc>
              <a:spcBef>
                <a:spcPts val="0"/>
              </a:spcBef>
              <a:buNone/>
            </a:pPr>
            <a:r>
              <a:rPr lang="en-US" b="1" dirty="0">
                <a:latin typeface="Courier"/>
                <a:cs typeface="Courier"/>
              </a:rPr>
              <a:t>one-way delay min/median/max = 31.4/31.5/32.6 </a:t>
            </a:r>
            <a:r>
              <a:rPr lang="en-US" b="1" dirty="0" err="1">
                <a:latin typeface="Courier"/>
                <a:cs typeface="Courier"/>
              </a:rPr>
              <a:t>ms</a:t>
            </a:r>
            <a:r>
              <a:rPr lang="en-US" b="1" dirty="0">
                <a:latin typeface="Courier"/>
                <a:cs typeface="Courier"/>
              </a:rPr>
              <a:t>, </a:t>
            </a:r>
            <a:r>
              <a:rPr lang="en-US" b="1" dirty="0">
                <a:solidFill>
                  <a:srgbClr val="FF0000"/>
                </a:solidFill>
                <a:latin typeface="Courier"/>
                <a:cs typeface="Courier"/>
              </a:rPr>
              <a:t>(err=0.00201 </a:t>
            </a:r>
            <a:r>
              <a:rPr lang="en-US" b="1" dirty="0" err="1">
                <a:solidFill>
                  <a:srgbClr val="FF0000"/>
                </a:solidFill>
                <a:latin typeface="Courier"/>
                <a:cs typeface="Courier"/>
              </a:rPr>
              <a:t>ms</a:t>
            </a:r>
            <a:r>
              <a:rPr lang="en-US" b="1" dirty="0">
                <a:solidFill>
                  <a:srgbClr val="FF0000"/>
                </a:solidFill>
                <a:latin typeface="Courier"/>
                <a:cs typeface="Courier"/>
              </a:rPr>
              <a:t>)</a:t>
            </a:r>
          </a:p>
          <a:p>
            <a:pPr marL="0" indent="0">
              <a:lnSpc>
                <a:spcPct val="120000"/>
              </a:lnSpc>
              <a:spcBef>
                <a:spcPts val="0"/>
              </a:spcBef>
              <a:buNone/>
            </a:pPr>
            <a:r>
              <a:rPr lang="en-US" b="1" dirty="0">
                <a:latin typeface="Courier"/>
                <a:cs typeface="Courier"/>
              </a:rPr>
              <a:t>one-way jitter = 0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p:txBody>
      </p:sp>
      <p:sp>
        <p:nvSpPr>
          <p:cNvPr id="5" name="Oval 4"/>
          <p:cNvSpPr/>
          <p:nvPr/>
        </p:nvSpPr>
        <p:spPr>
          <a:xfrm>
            <a:off x="240560" y="2212486"/>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270693" y="2400300"/>
            <a:ext cx="1969241"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2933" y="1903452"/>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Oval 8"/>
          <p:cNvSpPr/>
          <p:nvPr/>
        </p:nvSpPr>
        <p:spPr>
          <a:xfrm>
            <a:off x="299827" y="3895235"/>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9" idx="6"/>
          </p:cNvCxnSpPr>
          <p:nvPr/>
        </p:nvCxnSpPr>
        <p:spPr>
          <a:xfrm flipV="1">
            <a:off x="4329960" y="2514601"/>
            <a:ext cx="1969241" cy="151899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3"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21</a:t>
            </a:fld>
            <a:endParaRPr lang="en-US" dirty="0"/>
          </a:p>
        </p:txBody>
      </p:sp>
      <p:sp>
        <p:nvSpPr>
          <p:cNvPr id="14"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367012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OWAMP (w/ loss)</a:t>
            </a:r>
            <a:endParaRPr lang="en-US" sz="4000" dirty="0"/>
          </a:p>
        </p:txBody>
      </p:sp>
      <p:sp>
        <p:nvSpPr>
          <p:cNvPr id="3" name="Content Placeholder 2"/>
          <p:cNvSpPr>
            <a:spLocks noGrp="1"/>
          </p:cNvSpPr>
          <p:nvPr>
            <p:ph idx="1"/>
          </p:nvPr>
        </p:nvSpPr>
        <p:spPr>
          <a:xfrm>
            <a:off x="457200" y="1063228"/>
            <a:ext cx="8229600" cy="3699272"/>
          </a:xfrm>
        </p:spPr>
        <p:txBody>
          <a:bodyPr>
            <a:normAutofit fontScale="32500" lnSpcReduction="20000"/>
          </a:bodyPr>
          <a:lstStyle/>
          <a:p>
            <a:pPr marL="0" indent="0">
              <a:lnSpc>
                <a:spcPct val="120000"/>
              </a:lnSpc>
              <a:spcBef>
                <a:spcPts val="0"/>
              </a:spcBef>
              <a:buNone/>
            </a:pPr>
            <a:r>
              <a:rPr lang="en-US" b="1" dirty="0">
                <a:latin typeface="Courier"/>
                <a:cs typeface="Courier"/>
              </a:rPr>
              <a:t>[</a:t>
            </a:r>
            <a:r>
              <a:rPr lang="en-US" b="1" dirty="0" err="1">
                <a:latin typeface="Courier"/>
                <a:cs typeface="Courier"/>
              </a:rPr>
              <a:t>zurawski@wash-owamp</a:t>
            </a:r>
            <a:r>
              <a:rPr lang="en-US" b="1" dirty="0">
                <a:latin typeface="Courier"/>
                <a:cs typeface="Courier"/>
              </a:rPr>
              <a:t> ~]$ </a:t>
            </a:r>
            <a:r>
              <a:rPr lang="en-US" b="1" dirty="0" err="1">
                <a:latin typeface="Courier"/>
                <a:cs typeface="Courier"/>
              </a:rPr>
              <a:t>owping</a:t>
            </a:r>
            <a:r>
              <a:rPr lang="en-US" b="1" dirty="0">
                <a:latin typeface="Courier"/>
                <a:cs typeface="Courier"/>
              </a:rPr>
              <a:t> </a:t>
            </a:r>
            <a:r>
              <a:rPr lang="en-US" b="1" dirty="0" err="1">
                <a:latin typeface="Courier"/>
                <a:cs typeface="Courier"/>
              </a:rPr>
              <a:t>sunn-owamp.es.net</a:t>
            </a:r>
            <a:endParaRPr lang="en-US" b="1" dirty="0">
              <a:latin typeface="Courier"/>
              <a:cs typeface="Courier"/>
            </a:endParaRPr>
          </a:p>
          <a:p>
            <a:pPr marL="0" indent="0">
              <a:lnSpc>
                <a:spcPct val="120000"/>
              </a:lnSpc>
              <a:spcBef>
                <a:spcPts val="0"/>
              </a:spcBef>
              <a:buNone/>
            </a:pPr>
            <a:r>
              <a:rPr lang="en-US" b="1" dirty="0">
                <a:latin typeface="Courier"/>
                <a:cs typeface="Courier"/>
              </a:rPr>
              <a:t>Approximately 12.6 seconds until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[wash-</a:t>
            </a:r>
            <a:r>
              <a:rPr lang="en-US" b="1" dirty="0" err="1">
                <a:latin typeface="Courier"/>
                <a:cs typeface="Courier"/>
              </a:rPr>
              <a:t>owamp.es.net</a:t>
            </a:r>
            <a:r>
              <a:rPr lang="en-US" b="1" dirty="0">
                <a:latin typeface="Courier"/>
                <a:cs typeface="Courier"/>
              </a:rPr>
              <a:t>]:8852 to [</a:t>
            </a:r>
            <a:r>
              <a:rPr lang="en-US" b="1" dirty="0" err="1">
                <a:latin typeface="Courier"/>
                <a:cs typeface="Courier"/>
              </a:rPr>
              <a:t>sunn-owamp.es.net</a:t>
            </a:r>
            <a:r>
              <a:rPr lang="en-US" b="1" dirty="0">
                <a:latin typeface="Courier"/>
                <a:cs typeface="Courier"/>
              </a:rPr>
              <a:t>]:8837 ---</a:t>
            </a:r>
          </a:p>
          <a:p>
            <a:pPr marL="0" indent="0">
              <a:lnSpc>
                <a:spcPct val="120000"/>
              </a:lnSpc>
              <a:spcBef>
                <a:spcPts val="0"/>
              </a:spcBef>
              <a:buNone/>
            </a:pPr>
            <a:r>
              <a:rPr lang="en-US" b="1" dirty="0">
                <a:latin typeface="Courier"/>
                <a:cs typeface="Courier"/>
              </a:rPr>
              <a:t>SID:	c681fe4ed67f1f0908224c341a2b83f3</a:t>
            </a:r>
          </a:p>
          <a:p>
            <a:pPr marL="0" indent="0">
              <a:lnSpc>
                <a:spcPct val="120000"/>
              </a:lnSpc>
              <a:spcBef>
                <a:spcPts val="0"/>
              </a:spcBef>
              <a:buNone/>
            </a:pPr>
            <a:r>
              <a:rPr lang="en-US" b="1" dirty="0">
                <a:latin typeface="Courier"/>
                <a:cs typeface="Courier"/>
              </a:rPr>
              <a:t>first:	2014-01-13T18:27:22.032</a:t>
            </a:r>
          </a:p>
          <a:p>
            <a:pPr marL="0" indent="0">
              <a:lnSpc>
                <a:spcPct val="120000"/>
              </a:lnSpc>
              <a:spcBef>
                <a:spcPts val="0"/>
              </a:spcBef>
              <a:buNone/>
            </a:pPr>
            <a:r>
              <a:rPr lang="en-US" b="1" dirty="0">
                <a:latin typeface="Courier"/>
                <a:cs typeface="Courier"/>
              </a:rPr>
              <a:t>last:	2014-01-13T18:27:32.904</a:t>
            </a:r>
          </a:p>
          <a:p>
            <a:pPr marL="0" indent="0">
              <a:lnSpc>
                <a:spcPct val="120000"/>
              </a:lnSpc>
              <a:spcBef>
                <a:spcPts val="0"/>
              </a:spcBef>
              <a:buNone/>
            </a:pPr>
            <a:r>
              <a:rPr lang="en-US" b="1" dirty="0">
                <a:solidFill>
                  <a:srgbClr val="FF0000"/>
                </a:solidFill>
                <a:latin typeface="Courier"/>
                <a:cs typeface="Courier"/>
              </a:rPr>
              <a:t>100 sent, 12 lost (12.000%)</a:t>
            </a:r>
            <a:r>
              <a:rPr lang="en-US" b="1" dirty="0">
                <a:latin typeface="Courier"/>
                <a:cs typeface="Courier"/>
              </a:rPr>
              <a:t>, 0 duplicates</a:t>
            </a:r>
          </a:p>
          <a:p>
            <a:pPr marL="0" indent="0">
              <a:lnSpc>
                <a:spcPct val="120000"/>
              </a:lnSpc>
              <a:spcBef>
                <a:spcPts val="0"/>
              </a:spcBef>
              <a:buNone/>
            </a:pPr>
            <a:r>
              <a:rPr lang="en-US" b="1" dirty="0">
                <a:latin typeface="Courier"/>
                <a:cs typeface="Courier"/>
              </a:rPr>
              <a:t>one-way delay min/median/max = 31.1/31.1/31.3 </a:t>
            </a:r>
            <a:r>
              <a:rPr lang="en-US" b="1" dirty="0" err="1">
                <a:latin typeface="Courier"/>
                <a:cs typeface="Courier"/>
              </a:rPr>
              <a:t>ms</a:t>
            </a:r>
            <a:r>
              <a:rPr lang="en-US" b="1" dirty="0">
                <a:latin typeface="Courier"/>
                <a:cs typeface="Courier"/>
              </a:rPr>
              <a:t>, (err=0.00502 </a:t>
            </a:r>
            <a:r>
              <a:rPr lang="en-US" b="1" dirty="0" err="1">
                <a:latin typeface="Courier"/>
                <a:cs typeface="Courier"/>
              </a:rPr>
              <a:t>ms</a:t>
            </a:r>
            <a:r>
              <a:rPr lang="en-US" b="1" dirty="0">
                <a:latin typeface="Courier"/>
                <a:cs typeface="Courier"/>
              </a:rPr>
              <a:t>)</a:t>
            </a:r>
          </a:p>
          <a:p>
            <a:pPr marL="0" indent="0">
              <a:lnSpc>
                <a:spcPct val="120000"/>
              </a:lnSpc>
              <a:spcBef>
                <a:spcPts val="0"/>
              </a:spcBef>
              <a:buNone/>
            </a:pPr>
            <a:r>
              <a:rPr lang="en-US" b="1" dirty="0">
                <a:latin typeface="Courier"/>
                <a:cs typeface="Courier"/>
              </a:rPr>
              <a:t>one-way jitter = nan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a:t>
            </a:r>
            <a:r>
              <a:rPr lang="en-US" b="1" dirty="0" err="1">
                <a:latin typeface="Courier"/>
                <a:cs typeface="Courier"/>
              </a:rPr>
              <a:t>sunn-owamp.es.net</a:t>
            </a:r>
            <a:r>
              <a:rPr lang="en-US" b="1" dirty="0">
                <a:latin typeface="Courier"/>
                <a:cs typeface="Courier"/>
              </a:rPr>
              <a:t>]:9182 to [wash-</a:t>
            </a:r>
            <a:r>
              <a:rPr lang="en-US" b="1" dirty="0" err="1">
                <a:latin typeface="Courier"/>
                <a:cs typeface="Courier"/>
              </a:rPr>
              <a:t>owamp.es.net</a:t>
            </a:r>
            <a:r>
              <a:rPr lang="en-US" b="1" dirty="0">
                <a:latin typeface="Courier"/>
                <a:cs typeface="Courier"/>
              </a:rPr>
              <a:t>]:8893 ---</a:t>
            </a:r>
          </a:p>
          <a:p>
            <a:pPr marL="0" indent="0">
              <a:lnSpc>
                <a:spcPct val="120000"/>
              </a:lnSpc>
              <a:spcBef>
                <a:spcPts val="0"/>
              </a:spcBef>
              <a:buNone/>
            </a:pPr>
            <a:r>
              <a:rPr lang="en-US" b="1" dirty="0">
                <a:latin typeface="Courier"/>
                <a:cs typeface="Courier"/>
              </a:rPr>
              <a:t>SID:	c67cfc7ed67f1f09531c87cf38381bb6</a:t>
            </a:r>
          </a:p>
          <a:p>
            <a:pPr marL="0" indent="0">
              <a:lnSpc>
                <a:spcPct val="120000"/>
              </a:lnSpc>
              <a:spcBef>
                <a:spcPts val="0"/>
              </a:spcBef>
              <a:buNone/>
            </a:pPr>
            <a:r>
              <a:rPr lang="en-US" b="1" dirty="0">
                <a:latin typeface="Courier"/>
                <a:cs typeface="Courier"/>
              </a:rPr>
              <a:t>first:	2014-01-13T18:27:21.993</a:t>
            </a:r>
          </a:p>
          <a:p>
            <a:pPr marL="0" indent="0">
              <a:lnSpc>
                <a:spcPct val="120000"/>
              </a:lnSpc>
              <a:spcBef>
                <a:spcPts val="0"/>
              </a:spcBef>
              <a:buNone/>
            </a:pPr>
            <a:r>
              <a:rPr lang="en-US" b="1" dirty="0">
                <a:latin typeface="Courier"/>
                <a:cs typeface="Courier"/>
              </a:rPr>
              <a:t>last:	2014-01-13T18:27:33.785</a:t>
            </a:r>
          </a:p>
          <a:p>
            <a:pPr marL="0" indent="0">
              <a:lnSpc>
                <a:spcPct val="120000"/>
              </a:lnSpc>
              <a:spcBef>
                <a:spcPts val="0"/>
              </a:spcBef>
              <a:buNone/>
            </a:pPr>
            <a:r>
              <a:rPr lang="en-US" b="1" dirty="0">
                <a:latin typeface="Courier"/>
                <a:cs typeface="Courier"/>
              </a:rPr>
              <a:t>100 sent, 0 lost (0.000%), 0 duplicates</a:t>
            </a:r>
          </a:p>
          <a:p>
            <a:pPr marL="0" indent="0">
              <a:lnSpc>
                <a:spcPct val="120000"/>
              </a:lnSpc>
              <a:spcBef>
                <a:spcPts val="0"/>
              </a:spcBef>
              <a:buNone/>
            </a:pPr>
            <a:r>
              <a:rPr lang="en-US" b="1" dirty="0">
                <a:latin typeface="Courier"/>
                <a:cs typeface="Courier"/>
              </a:rPr>
              <a:t>one-way delay min/median/max = 31.4/31.5/31.5 </a:t>
            </a:r>
            <a:r>
              <a:rPr lang="en-US" b="1" dirty="0" err="1">
                <a:latin typeface="Courier"/>
                <a:cs typeface="Courier"/>
              </a:rPr>
              <a:t>ms</a:t>
            </a:r>
            <a:r>
              <a:rPr lang="en-US" b="1" dirty="0">
                <a:latin typeface="Courier"/>
                <a:cs typeface="Courier"/>
              </a:rPr>
              <a:t>, (err=0.00502 </a:t>
            </a:r>
            <a:r>
              <a:rPr lang="en-US" b="1" dirty="0" err="1">
                <a:latin typeface="Courier"/>
                <a:cs typeface="Courier"/>
              </a:rPr>
              <a:t>ms</a:t>
            </a:r>
            <a:r>
              <a:rPr lang="en-US" b="1" dirty="0">
                <a:latin typeface="Courier"/>
                <a:cs typeface="Courier"/>
              </a:rPr>
              <a:t>)</a:t>
            </a:r>
          </a:p>
          <a:p>
            <a:pPr marL="0" indent="0">
              <a:lnSpc>
                <a:spcPct val="120000"/>
              </a:lnSpc>
              <a:spcBef>
                <a:spcPts val="0"/>
              </a:spcBef>
              <a:buNone/>
            </a:pPr>
            <a:r>
              <a:rPr lang="en-US" b="1" dirty="0">
                <a:latin typeface="Courier"/>
                <a:cs typeface="Courier"/>
              </a:rPr>
              <a:t>one-way jitter = 0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p:txBody>
      </p:sp>
      <p:sp>
        <p:nvSpPr>
          <p:cNvPr id="5" name="Oval 4"/>
          <p:cNvSpPr/>
          <p:nvPr/>
        </p:nvSpPr>
        <p:spPr>
          <a:xfrm>
            <a:off x="240560" y="2237884"/>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a:off x="4270693" y="2376242"/>
            <a:ext cx="1969241" cy="2405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2933" y="1903452"/>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Oval 8"/>
          <p:cNvSpPr/>
          <p:nvPr/>
        </p:nvSpPr>
        <p:spPr>
          <a:xfrm>
            <a:off x="299827" y="3907935"/>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9" idx="6"/>
          </p:cNvCxnSpPr>
          <p:nvPr/>
        </p:nvCxnSpPr>
        <p:spPr>
          <a:xfrm flipV="1">
            <a:off x="4329960" y="2514601"/>
            <a:ext cx="1969241" cy="1531692"/>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3"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22</a:t>
            </a:fld>
            <a:endParaRPr lang="en-US" dirty="0"/>
          </a:p>
        </p:txBody>
      </p:sp>
      <p:sp>
        <p:nvSpPr>
          <p:cNvPr id="14"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545225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OWAMP (w/ re-ordering)</a:t>
            </a:r>
            <a:endParaRPr lang="en-US" sz="4000" dirty="0"/>
          </a:p>
        </p:txBody>
      </p:sp>
      <p:sp>
        <p:nvSpPr>
          <p:cNvPr id="3" name="Content Placeholder 2"/>
          <p:cNvSpPr>
            <a:spLocks noGrp="1"/>
          </p:cNvSpPr>
          <p:nvPr>
            <p:ph idx="1"/>
          </p:nvPr>
        </p:nvSpPr>
        <p:spPr>
          <a:xfrm>
            <a:off x="457200" y="1063228"/>
            <a:ext cx="8229600" cy="3699272"/>
          </a:xfrm>
        </p:spPr>
        <p:txBody>
          <a:bodyPr>
            <a:normAutofit fontScale="25000" lnSpcReduction="20000"/>
          </a:bodyPr>
          <a:lstStyle/>
          <a:p>
            <a:pPr marL="0" indent="0">
              <a:lnSpc>
                <a:spcPct val="120000"/>
              </a:lnSpc>
              <a:spcBef>
                <a:spcPts val="0"/>
              </a:spcBef>
              <a:buNone/>
            </a:pPr>
            <a:r>
              <a:rPr lang="en-US" b="1" dirty="0">
                <a:latin typeface="Courier"/>
                <a:cs typeface="Courier"/>
              </a:rPr>
              <a:t>[</a:t>
            </a:r>
            <a:r>
              <a:rPr lang="en-US" b="1" dirty="0" err="1">
                <a:latin typeface="Courier"/>
                <a:cs typeface="Courier"/>
              </a:rPr>
              <a:t>zurawski@wash-owamp</a:t>
            </a:r>
            <a:r>
              <a:rPr lang="en-US" b="1" dirty="0">
                <a:latin typeface="Courier"/>
                <a:cs typeface="Courier"/>
              </a:rPr>
              <a:t> ~]$ </a:t>
            </a:r>
            <a:r>
              <a:rPr lang="en-US" b="1" dirty="0" err="1">
                <a:latin typeface="Courier"/>
                <a:cs typeface="Courier"/>
              </a:rPr>
              <a:t>owping</a:t>
            </a:r>
            <a:r>
              <a:rPr lang="en-US" b="1" dirty="0">
                <a:latin typeface="Courier"/>
                <a:cs typeface="Courier"/>
              </a:rPr>
              <a:t> </a:t>
            </a:r>
            <a:r>
              <a:rPr lang="en-US" b="1" dirty="0" err="1">
                <a:latin typeface="Courier"/>
                <a:cs typeface="Courier"/>
              </a:rPr>
              <a:t>sunn-owamp.es.net</a:t>
            </a:r>
            <a:endParaRPr lang="en-US" b="1" dirty="0">
              <a:latin typeface="Courier"/>
              <a:cs typeface="Courier"/>
            </a:endParaRPr>
          </a:p>
          <a:p>
            <a:pPr marL="0" indent="0">
              <a:lnSpc>
                <a:spcPct val="120000"/>
              </a:lnSpc>
              <a:spcBef>
                <a:spcPts val="0"/>
              </a:spcBef>
              <a:buNone/>
            </a:pPr>
            <a:r>
              <a:rPr lang="en-US" b="1" dirty="0">
                <a:latin typeface="Courier"/>
                <a:cs typeface="Courier"/>
              </a:rPr>
              <a:t>Approximately 12.9 seconds until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[wash-</a:t>
            </a:r>
            <a:r>
              <a:rPr lang="en-US" b="1" dirty="0" err="1">
                <a:latin typeface="Courier"/>
                <a:cs typeface="Courier"/>
              </a:rPr>
              <a:t>owamp.es.net</a:t>
            </a:r>
            <a:r>
              <a:rPr lang="en-US" b="1" dirty="0">
                <a:latin typeface="Courier"/>
                <a:cs typeface="Courier"/>
              </a:rPr>
              <a:t>]:8814 to [</a:t>
            </a:r>
            <a:r>
              <a:rPr lang="en-US" b="1" dirty="0" err="1">
                <a:latin typeface="Courier"/>
                <a:cs typeface="Courier"/>
              </a:rPr>
              <a:t>sunn-owamp.es.net</a:t>
            </a:r>
            <a:r>
              <a:rPr lang="en-US" b="1" dirty="0">
                <a:latin typeface="Courier"/>
                <a:cs typeface="Courier"/>
              </a:rPr>
              <a:t>]:9062 ---</a:t>
            </a:r>
          </a:p>
          <a:p>
            <a:pPr marL="0" indent="0">
              <a:lnSpc>
                <a:spcPct val="120000"/>
              </a:lnSpc>
              <a:spcBef>
                <a:spcPts val="0"/>
              </a:spcBef>
              <a:buNone/>
            </a:pPr>
            <a:r>
              <a:rPr lang="en-US" b="1" dirty="0">
                <a:latin typeface="Courier"/>
                <a:cs typeface="Courier"/>
              </a:rPr>
              <a:t>SID:	c681fe4ed67f21d94991ea335b7a1830</a:t>
            </a:r>
          </a:p>
          <a:p>
            <a:pPr marL="0" indent="0">
              <a:lnSpc>
                <a:spcPct val="120000"/>
              </a:lnSpc>
              <a:spcBef>
                <a:spcPts val="0"/>
              </a:spcBef>
              <a:buNone/>
            </a:pPr>
            <a:r>
              <a:rPr lang="en-US" b="1" dirty="0">
                <a:latin typeface="Courier"/>
                <a:cs typeface="Courier"/>
              </a:rPr>
              <a:t>first:	2014-01-13T18:39:22.543</a:t>
            </a:r>
          </a:p>
          <a:p>
            <a:pPr marL="0" indent="0">
              <a:lnSpc>
                <a:spcPct val="120000"/>
              </a:lnSpc>
              <a:spcBef>
                <a:spcPts val="0"/>
              </a:spcBef>
              <a:buNone/>
            </a:pPr>
            <a:r>
              <a:rPr lang="en-US" b="1" dirty="0">
                <a:latin typeface="Courier"/>
                <a:cs typeface="Courier"/>
              </a:rPr>
              <a:t>last:	2014-01-13T18:39:31.503</a:t>
            </a:r>
          </a:p>
          <a:p>
            <a:pPr marL="0" indent="0">
              <a:lnSpc>
                <a:spcPct val="120000"/>
              </a:lnSpc>
              <a:spcBef>
                <a:spcPts val="0"/>
              </a:spcBef>
              <a:buNone/>
            </a:pPr>
            <a:r>
              <a:rPr lang="en-US" b="1" dirty="0">
                <a:latin typeface="Courier"/>
                <a:cs typeface="Courier"/>
              </a:rPr>
              <a:t>100 sent, 0 lost (0.000%), 0 duplicates</a:t>
            </a:r>
          </a:p>
          <a:p>
            <a:pPr marL="0" indent="0">
              <a:lnSpc>
                <a:spcPct val="120000"/>
              </a:lnSpc>
              <a:spcBef>
                <a:spcPts val="0"/>
              </a:spcBef>
              <a:buNone/>
            </a:pPr>
            <a:r>
              <a:rPr lang="en-US" b="1" dirty="0">
                <a:solidFill>
                  <a:srgbClr val="FF0000"/>
                </a:solidFill>
                <a:latin typeface="Courier"/>
                <a:cs typeface="Courier"/>
              </a:rPr>
              <a:t>one-way delay min/median/max = 31.1/106/106 </a:t>
            </a:r>
            <a:r>
              <a:rPr lang="en-US" b="1" dirty="0" err="1">
                <a:solidFill>
                  <a:srgbClr val="FF0000"/>
                </a:solidFill>
                <a:latin typeface="Courier"/>
                <a:cs typeface="Courier"/>
              </a:rPr>
              <a:t>ms</a:t>
            </a:r>
            <a:r>
              <a:rPr lang="en-US" b="1" dirty="0">
                <a:solidFill>
                  <a:srgbClr val="FF0000"/>
                </a:solidFill>
                <a:latin typeface="Courier"/>
                <a:cs typeface="Courier"/>
              </a:rPr>
              <a:t>, (err=0.00201 </a:t>
            </a:r>
            <a:r>
              <a:rPr lang="en-US" b="1" dirty="0" err="1">
                <a:solidFill>
                  <a:srgbClr val="FF0000"/>
                </a:solidFill>
                <a:latin typeface="Courier"/>
                <a:cs typeface="Courier"/>
              </a:rPr>
              <a:t>ms</a:t>
            </a:r>
            <a:r>
              <a:rPr lang="en-US" b="1" dirty="0">
                <a:solidFill>
                  <a:srgbClr val="FF0000"/>
                </a:solidFill>
                <a:latin typeface="Courier"/>
                <a:cs typeface="Courier"/>
              </a:rPr>
              <a:t>)</a:t>
            </a:r>
          </a:p>
          <a:p>
            <a:pPr marL="0" indent="0">
              <a:lnSpc>
                <a:spcPct val="120000"/>
              </a:lnSpc>
              <a:spcBef>
                <a:spcPts val="0"/>
              </a:spcBef>
              <a:buNone/>
            </a:pPr>
            <a:r>
              <a:rPr lang="en-US" b="1" dirty="0">
                <a:solidFill>
                  <a:srgbClr val="FF0000"/>
                </a:solidFill>
                <a:latin typeface="Courier"/>
                <a:cs typeface="Courier"/>
              </a:rPr>
              <a:t>one-way jitter = 0.1 </a:t>
            </a:r>
            <a:r>
              <a:rPr lang="en-US" b="1" dirty="0" err="1">
                <a:solidFill>
                  <a:srgbClr val="FF0000"/>
                </a:solidFill>
                <a:latin typeface="Courier"/>
                <a:cs typeface="Courier"/>
              </a:rPr>
              <a:t>ms</a:t>
            </a:r>
            <a:r>
              <a:rPr lang="en-US" b="1" dirty="0">
                <a:solidFill>
                  <a:srgbClr val="FF0000"/>
                </a:solidFill>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solidFill>
                  <a:srgbClr val="FF0000"/>
                </a:solidFill>
                <a:latin typeface="Courier"/>
                <a:cs typeface="Courier"/>
              </a:rPr>
              <a:t>1-reordering = 19.000000%</a:t>
            </a:r>
          </a:p>
          <a:p>
            <a:pPr marL="0" indent="0">
              <a:lnSpc>
                <a:spcPct val="120000"/>
              </a:lnSpc>
              <a:spcBef>
                <a:spcPts val="0"/>
              </a:spcBef>
              <a:buNone/>
            </a:pPr>
            <a:r>
              <a:rPr lang="en-US" b="1" dirty="0">
                <a:solidFill>
                  <a:srgbClr val="FF0000"/>
                </a:solidFill>
                <a:latin typeface="Courier"/>
                <a:cs typeface="Courier"/>
              </a:rPr>
              <a:t>2-reordering = 1.000000%</a:t>
            </a:r>
          </a:p>
          <a:p>
            <a:pPr marL="0" indent="0">
              <a:lnSpc>
                <a:spcPct val="120000"/>
              </a:lnSpc>
              <a:spcBef>
                <a:spcPts val="0"/>
              </a:spcBef>
              <a:buNone/>
            </a:pPr>
            <a:r>
              <a:rPr lang="en-US" b="1" dirty="0">
                <a:solidFill>
                  <a:srgbClr val="FF0000"/>
                </a:solidFill>
                <a:latin typeface="Courier"/>
                <a:cs typeface="Courier"/>
              </a:rPr>
              <a:t>no 3-reordering</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a:t>
            </a:r>
            <a:r>
              <a:rPr lang="en-US" b="1" dirty="0" err="1">
                <a:latin typeface="Courier"/>
                <a:cs typeface="Courier"/>
              </a:rPr>
              <a:t>sunn-owamp.es.net</a:t>
            </a:r>
            <a:r>
              <a:rPr lang="en-US" b="1" dirty="0">
                <a:latin typeface="Courier"/>
                <a:cs typeface="Courier"/>
              </a:rPr>
              <a:t>]:8770 to [wash-</a:t>
            </a:r>
            <a:r>
              <a:rPr lang="en-US" b="1" dirty="0" err="1">
                <a:latin typeface="Courier"/>
                <a:cs typeface="Courier"/>
              </a:rPr>
              <a:t>owamp.es.net</a:t>
            </a:r>
            <a:r>
              <a:rPr lang="en-US" b="1" dirty="0">
                <a:latin typeface="Courier"/>
                <a:cs typeface="Courier"/>
              </a:rPr>
              <a:t>]:8939 ---</a:t>
            </a:r>
          </a:p>
          <a:p>
            <a:pPr marL="0" indent="0">
              <a:lnSpc>
                <a:spcPct val="120000"/>
              </a:lnSpc>
              <a:spcBef>
                <a:spcPts val="0"/>
              </a:spcBef>
              <a:buNone/>
            </a:pPr>
            <a:r>
              <a:rPr lang="en-US" b="1" dirty="0">
                <a:latin typeface="Courier"/>
                <a:cs typeface="Courier"/>
              </a:rPr>
              <a:t>SID:	c67cfc7ed67f21d994c1302dff644543</a:t>
            </a:r>
          </a:p>
          <a:p>
            <a:pPr marL="0" indent="0">
              <a:lnSpc>
                <a:spcPct val="120000"/>
              </a:lnSpc>
              <a:spcBef>
                <a:spcPts val="0"/>
              </a:spcBef>
              <a:buNone/>
            </a:pPr>
            <a:r>
              <a:rPr lang="en-US" b="1" dirty="0">
                <a:latin typeface="Courier"/>
                <a:cs typeface="Courier"/>
              </a:rPr>
              <a:t>first:	2014-01-13T18:39:22.602</a:t>
            </a:r>
          </a:p>
          <a:p>
            <a:pPr marL="0" indent="0">
              <a:lnSpc>
                <a:spcPct val="120000"/>
              </a:lnSpc>
              <a:spcBef>
                <a:spcPts val="0"/>
              </a:spcBef>
              <a:buNone/>
            </a:pPr>
            <a:r>
              <a:rPr lang="en-US" b="1" dirty="0">
                <a:latin typeface="Courier"/>
                <a:cs typeface="Courier"/>
              </a:rPr>
              <a:t>last:	2014-01-13T18:39:31.279</a:t>
            </a:r>
          </a:p>
          <a:p>
            <a:pPr marL="0" indent="0">
              <a:lnSpc>
                <a:spcPct val="120000"/>
              </a:lnSpc>
              <a:spcBef>
                <a:spcPts val="0"/>
              </a:spcBef>
              <a:buNone/>
            </a:pPr>
            <a:r>
              <a:rPr lang="en-US" b="1" dirty="0">
                <a:latin typeface="Courier"/>
                <a:cs typeface="Courier"/>
              </a:rPr>
              <a:t>100 sent, 0 lost (0.000%), 0 duplicates</a:t>
            </a:r>
          </a:p>
          <a:p>
            <a:pPr marL="0" indent="0">
              <a:lnSpc>
                <a:spcPct val="120000"/>
              </a:lnSpc>
              <a:spcBef>
                <a:spcPts val="0"/>
              </a:spcBef>
              <a:buNone/>
            </a:pPr>
            <a:r>
              <a:rPr lang="en-US" b="1" dirty="0">
                <a:latin typeface="Courier"/>
                <a:cs typeface="Courier"/>
              </a:rPr>
              <a:t>one-way delay min/median/max = 31.4/31.5/32 </a:t>
            </a:r>
            <a:r>
              <a:rPr lang="en-US" b="1" dirty="0" err="1">
                <a:latin typeface="Courier"/>
                <a:cs typeface="Courier"/>
              </a:rPr>
              <a:t>ms</a:t>
            </a:r>
            <a:r>
              <a:rPr lang="en-US" b="1" dirty="0">
                <a:latin typeface="Courier"/>
                <a:cs typeface="Courier"/>
              </a:rPr>
              <a:t>, (err=0.00201 </a:t>
            </a:r>
            <a:r>
              <a:rPr lang="en-US" b="1" dirty="0" err="1">
                <a:latin typeface="Courier"/>
                <a:cs typeface="Courier"/>
              </a:rPr>
              <a:t>ms</a:t>
            </a:r>
            <a:r>
              <a:rPr lang="en-US" b="1" dirty="0">
                <a:latin typeface="Courier"/>
                <a:cs typeface="Courier"/>
              </a:rPr>
              <a:t>)</a:t>
            </a:r>
          </a:p>
          <a:p>
            <a:pPr marL="0" indent="0">
              <a:lnSpc>
                <a:spcPct val="120000"/>
              </a:lnSpc>
              <a:spcBef>
                <a:spcPts val="0"/>
              </a:spcBef>
              <a:buNone/>
            </a:pPr>
            <a:r>
              <a:rPr lang="en-US" b="1" dirty="0">
                <a:latin typeface="Courier"/>
                <a:cs typeface="Courier"/>
              </a:rPr>
              <a:t>one-way jitter = 0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p:txBody>
      </p:sp>
      <p:sp>
        <p:nvSpPr>
          <p:cNvPr id="5" name="Oval 4"/>
          <p:cNvSpPr/>
          <p:nvPr/>
        </p:nvSpPr>
        <p:spPr>
          <a:xfrm>
            <a:off x="201871" y="1903452"/>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a:off x="4232004" y="2041810"/>
            <a:ext cx="2007930" cy="35849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2933" y="1903452"/>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Oval 8"/>
          <p:cNvSpPr/>
          <p:nvPr/>
        </p:nvSpPr>
        <p:spPr>
          <a:xfrm>
            <a:off x="299827" y="3500193"/>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9" idx="6"/>
          </p:cNvCxnSpPr>
          <p:nvPr/>
        </p:nvCxnSpPr>
        <p:spPr>
          <a:xfrm flipV="1">
            <a:off x="4329960" y="2514601"/>
            <a:ext cx="1969241" cy="112395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3"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23</a:t>
            </a:fld>
            <a:endParaRPr lang="en-US" dirty="0"/>
          </a:p>
        </p:txBody>
      </p:sp>
      <p:sp>
        <p:nvSpPr>
          <p:cNvPr id="14"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89117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OWAMP (w/ duplication)</a:t>
            </a:r>
            <a:endParaRPr lang="en-US" sz="4000" dirty="0"/>
          </a:p>
        </p:txBody>
      </p:sp>
      <p:sp>
        <p:nvSpPr>
          <p:cNvPr id="3" name="Content Placeholder 2"/>
          <p:cNvSpPr>
            <a:spLocks noGrp="1"/>
          </p:cNvSpPr>
          <p:nvPr>
            <p:ph idx="1"/>
          </p:nvPr>
        </p:nvSpPr>
        <p:spPr>
          <a:xfrm>
            <a:off x="457200" y="1063228"/>
            <a:ext cx="8229600" cy="3699272"/>
          </a:xfrm>
        </p:spPr>
        <p:txBody>
          <a:bodyPr>
            <a:normAutofit fontScale="32500" lnSpcReduction="20000"/>
          </a:bodyPr>
          <a:lstStyle/>
          <a:p>
            <a:pPr marL="0" indent="0">
              <a:lnSpc>
                <a:spcPct val="120000"/>
              </a:lnSpc>
              <a:spcBef>
                <a:spcPts val="0"/>
              </a:spcBef>
              <a:buNone/>
            </a:pPr>
            <a:r>
              <a:rPr lang="en-US" b="1" dirty="0">
                <a:latin typeface="Courier"/>
                <a:cs typeface="Courier"/>
              </a:rPr>
              <a:t>[</a:t>
            </a:r>
            <a:r>
              <a:rPr lang="en-US" b="1" dirty="0" err="1">
                <a:latin typeface="Courier"/>
                <a:cs typeface="Courier"/>
              </a:rPr>
              <a:t>zurawski@wash-owamp</a:t>
            </a:r>
            <a:r>
              <a:rPr lang="en-US" b="1" dirty="0">
                <a:latin typeface="Courier"/>
                <a:cs typeface="Courier"/>
              </a:rPr>
              <a:t> ~]$ </a:t>
            </a:r>
            <a:r>
              <a:rPr lang="en-US" b="1" dirty="0" err="1">
                <a:latin typeface="Courier"/>
                <a:cs typeface="Courier"/>
              </a:rPr>
              <a:t>owping</a:t>
            </a:r>
            <a:r>
              <a:rPr lang="en-US" b="1" dirty="0">
                <a:latin typeface="Courier"/>
                <a:cs typeface="Courier"/>
              </a:rPr>
              <a:t> </a:t>
            </a:r>
            <a:r>
              <a:rPr lang="en-US" b="1" dirty="0" err="1">
                <a:latin typeface="Courier"/>
                <a:cs typeface="Courier"/>
              </a:rPr>
              <a:t>sunn-owamp.es.net</a:t>
            </a:r>
            <a:endParaRPr lang="en-US" b="1" dirty="0">
              <a:latin typeface="Courier"/>
              <a:cs typeface="Courier"/>
            </a:endParaRPr>
          </a:p>
          <a:p>
            <a:pPr marL="0" indent="0">
              <a:lnSpc>
                <a:spcPct val="120000"/>
              </a:lnSpc>
              <a:spcBef>
                <a:spcPts val="0"/>
              </a:spcBef>
              <a:buNone/>
            </a:pPr>
            <a:r>
              <a:rPr lang="en-US" b="1" dirty="0">
                <a:latin typeface="Courier"/>
                <a:cs typeface="Courier"/>
              </a:rPr>
              <a:t>Approximately 12.6 seconds until results available</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[wash-</a:t>
            </a:r>
            <a:r>
              <a:rPr lang="en-US" b="1" dirty="0" err="1">
                <a:latin typeface="Courier"/>
                <a:cs typeface="Courier"/>
              </a:rPr>
              <a:t>owamp.es.net</a:t>
            </a:r>
            <a:r>
              <a:rPr lang="en-US" b="1" dirty="0">
                <a:latin typeface="Courier"/>
                <a:cs typeface="Courier"/>
              </a:rPr>
              <a:t>]:8905 to [</a:t>
            </a:r>
            <a:r>
              <a:rPr lang="en-US" b="1" dirty="0" err="1">
                <a:latin typeface="Courier"/>
                <a:cs typeface="Courier"/>
              </a:rPr>
              <a:t>sunn-owamp.es.net</a:t>
            </a:r>
            <a:r>
              <a:rPr lang="en-US" b="1" dirty="0">
                <a:latin typeface="Courier"/>
                <a:cs typeface="Courier"/>
              </a:rPr>
              <a:t>]:8933 ---</a:t>
            </a:r>
          </a:p>
          <a:p>
            <a:pPr marL="0" indent="0">
              <a:lnSpc>
                <a:spcPct val="120000"/>
              </a:lnSpc>
              <a:spcBef>
                <a:spcPts val="0"/>
              </a:spcBef>
              <a:buNone/>
            </a:pPr>
            <a:r>
              <a:rPr lang="en-US" b="1" dirty="0">
                <a:latin typeface="Courier"/>
                <a:cs typeface="Courier"/>
              </a:rPr>
              <a:t>SID:	c681fe4ed67f228b6b36524c3d3531da</a:t>
            </a:r>
          </a:p>
          <a:p>
            <a:pPr marL="0" indent="0">
              <a:lnSpc>
                <a:spcPct val="120000"/>
              </a:lnSpc>
              <a:spcBef>
                <a:spcPts val="0"/>
              </a:spcBef>
              <a:buNone/>
            </a:pPr>
            <a:r>
              <a:rPr lang="en-US" b="1" dirty="0">
                <a:latin typeface="Courier"/>
                <a:cs typeface="Courier"/>
              </a:rPr>
              <a:t>first:	2014-01-13T18:42:20.443</a:t>
            </a:r>
          </a:p>
          <a:p>
            <a:pPr marL="0" indent="0">
              <a:lnSpc>
                <a:spcPct val="120000"/>
              </a:lnSpc>
              <a:spcBef>
                <a:spcPts val="0"/>
              </a:spcBef>
              <a:buNone/>
            </a:pPr>
            <a:r>
              <a:rPr lang="en-US" b="1" dirty="0">
                <a:latin typeface="Courier"/>
                <a:cs typeface="Courier"/>
              </a:rPr>
              <a:t>last:	2014-01-13T18:42:30.223</a:t>
            </a:r>
          </a:p>
          <a:p>
            <a:pPr marL="0" indent="0">
              <a:lnSpc>
                <a:spcPct val="120000"/>
              </a:lnSpc>
              <a:spcBef>
                <a:spcPts val="0"/>
              </a:spcBef>
              <a:buNone/>
            </a:pPr>
            <a:r>
              <a:rPr lang="en-US" b="1" dirty="0">
                <a:latin typeface="Courier"/>
                <a:cs typeface="Courier"/>
              </a:rPr>
              <a:t>100 sent, 0 lost (0.000%), </a:t>
            </a:r>
            <a:r>
              <a:rPr lang="en-US" b="1" dirty="0">
                <a:solidFill>
                  <a:srgbClr val="FF0000"/>
                </a:solidFill>
                <a:latin typeface="Courier"/>
                <a:cs typeface="Courier"/>
              </a:rPr>
              <a:t>11 duplicates</a:t>
            </a:r>
          </a:p>
          <a:p>
            <a:pPr marL="0" indent="0">
              <a:lnSpc>
                <a:spcPct val="120000"/>
              </a:lnSpc>
              <a:spcBef>
                <a:spcPts val="0"/>
              </a:spcBef>
              <a:buNone/>
            </a:pPr>
            <a:r>
              <a:rPr lang="en-US" b="1" dirty="0">
                <a:latin typeface="Courier"/>
                <a:cs typeface="Courier"/>
              </a:rPr>
              <a:t>one-way delay min/median/max = 31.1/31.1/33 </a:t>
            </a:r>
            <a:r>
              <a:rPr lang="en-US" b="1" dirty="0" err="1">
                <a:latin typeface="Courier"/>
                <a:cs typeface="Courier"/>
              </a:rPr>
              <a:t>ms</a:t>
            </a:r>
            <a:r>
              <a:rPr lang="en-US" b="1" dirty="0">
                <a:latin typeface="Courier"/>
                <a:cs typeface="Courier"/>
              </a:rPr>
              <a:t>, (err=0.00201 </a:t>
            </a:r>
            <a:r>
              <a:rPr lang="en-US" b="1" dirty="0" err="1">
                <a:latin typeface="Courier"/>
                <a:cs typeface="Courier"/>
              </a:rPr>
              <a:t>ms</a:t>
            </a:r>
            <a:r>
              <a:rPr lang="en-US" b="1" dirty="0">
                <a:latin typeface="Courier"/>
                <a:cs typeface="Courier"/>
              </a:rPr>
              <a:t>)</a:t>
            </a:r>
          </a:p>
          <a:p>
            <a:pPr marL="0" indent="0">
              <a:lnSpc>
                <a:spcPct val="120000"/>
              </a:lnSpc>
              <a:spcBef>
                <a:spcPts val="0"/>
              </a:spcBef>
              <a:buNone/>
            </a:pPr>
            <a:r>
              <a:rPr lang="en-US" b="1" dirty="0">
                <a:latin typeface="Courier"/>
                <a:cs typeface="Courier"/>
              </a:rPr>
              <a:t>one-way jitter = 0.1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endParaRPr lang="en-US" b="1" dirty="0">
              <a:latin typeface="Courier"/>
              <a:cs typeface="Courier"/>
            </a:endParaRPr>
          </a:p>
          <a:p>
            <a:pPr marL="0" indent="0">
              <a:lnSpc>
                <a:spcPct val="120000"/>
              </a:lnSpc>
              <a:spcBef>
                <a:spcPts val="0"/>
              </a:spcBef>
              <a:buNone/>
            </a:pPr>
            <a:r>
              <a:rPr lang="en-US" b="1" dirty="0">
                <a:latin typeface="Courier"/>
                <a:cs typeface="Courier"/>
              </a:rPr>
              <a:t>--- </a:t>
            </a:r>
            <a:r>
              <a:rPr lang="en-US" b="1" dirty="0" err="1">
                <a:latin typeface="Courier"/>
                <a:cs typeface="Courier"/>
              </a:rPr>
              <a:t>owping</a:t>
            </a:r>
            <a:r>
              <a:rPr lang="en-US" b="1" dirty="0">
                <a:latin typeface="Courier"/>
                <a:cs typeface="Courier"/>
              </a:rPr>
              <a:t> statistics from [</a:t>
            </a:r>
            <a:r>
              <a:rPr lang="en-US" b="1" dirty="0" err="1">
                <a:latin typeface="Courier"/>
                <a:cs typeface="Courier"/>
              </a:rPr>
              <a:t>sunn-owamp.es.net</a:t>
            </a:r>
            <a:r>
              <a:rPr lang="en-US" b="1" dirty="0">
                <a:latin typeface="Courier"/>
                <a:cs typeface="Courier"/>
              </a:rPr>
              <a:t>]:9057 to [wash-</a:t>
            </a:r>
            <a:r>
              <a:rPr lang="en-US" b="1" dirty="0" err="1">
                <a:latin typeface="Courier"/>
                <a:cs typeface="Courier"/>
              </a:rPr>
              <a:t>owamp.es.net</a:t>
            </a:r>
            <a:r>
              <a:rPr lang="en-US" b="1" dirty="0">
                <a:latin typeface="Courier"/>
                <a:cs typeface="Courier"/>
              </a:rPr>
              <a:t>]:8838 ---</a:t>
            </a:r>
          </a:p>
          <a:p>
            <a:pPr marL="0" indent="0">
              <a:lnSpc>
                <a:spcPct val="120000"/>
              </a:lnSpc>
              <a:spcBef>
                <a:spcPts val="0"/>
              </a:spcBef>
              <a:buNone/>
            </a:pPr>
            <a:r>
              <a:rPr lang="en-US" b="1" dirty="0">
                <a:latin typeface="Courier"/>
                <a:cs typeface="Courier"/>
              </a:rPr>
              <a:t>SID:	c67cfc7ed67f228bb9a5a9b27f4b2d47</a:t>
            </a:r>
          </a:p>
          <a:p>
            <a:pPr marL="0" indent="0">
              <a:lnSpc>
                <a:spcPct val="120000"/>
              </a:lnSpc>
              <a:spcBef>
                <a:spcPts val="0"/>
              </a:spcBef>
              <a:buNone/>
            </a:pPr>
            <a:r>
              <a:rPr lang="en-US" b="1" dirty="0">
                <a:latin typeface="Courier"/>
                <a:cs typeface="Courier"/>
              </a:rPr>
              <a:t>first:	2014-01-13T18:42:20.716</a:t>
            </a:r>
          </a:p>
          <a:p>
            <a:pPr marL="0" indent="0">
              <a:lnSpc>
                <a:spcPct val="120000"/>
              </a:lnSpc>
              <a:spcBef>
                <a:spcPts val="0"/>
              </a:spcBef>
              <a:buNone/>
            </a:pPr>
            <a:r>
              <a:rPr lang="en-US" b="1" dirty="0">
                <a:latin typeface="Courier"/>
                <a:cs typeface="Courier"/>
              </a:rPr>
              <a:t>last:	2014-01-13T18:42:29.822</a:t>
            </a:r>
          </a:p>
          <a:p>
            <a:pPr marL="0" indent="0">
              <a:lnSpc>
                <a:spcPct val="120000"/>
              </a:lnSpc>
              <a:spcBef>
                <a:spcPts val="0"/>
              </a:spcBef>
              <a:buNone/>
            </a:pPr>
            <a:r>
              <a:rPr lang="en-US" b="1" dirty="0">
                <a:latin typeface="Courier"/>
                <a:cs typeface="Courier"/>
              </a:rPr>
              <a:t>100 sent, 0 lost (0.000%), 0 duplicates</a:t>
            </a:r>
          </a:p>
          <a:p>
            <a:pPr marL="0" indent="0">
              <a:lnSpc>
                <a:spcPct val="120000"/>
              </a:lnSpc>
              <a:spcBef>
                <a:spcPts val="0"/>
              </a:spcBef>
              <a:buNone/>
            </a:pPr>
            <a:r>
              <a:rPr lang="en-US" b="1" dirty="0">
                <a:latin typeface="Courier"/>
                <a:cs typeface="Courier"/>
              </a:rPr>
              <a:t>one-way delay min/median/max = 31.4/31.5/31.9 </a:t>
            </a:r>
            <a:r>
              <a:rPr lang="en-US" b="1" dirty="0" err="1">
                <a:latin typeface="Courier"/>
                <a:cs typeface="Courier"/>
              </a:rPr>
              <a:t>ms</a:t>
            </a:r>
            <a:r>
              <a:rPr lang="en-US" b="1" dirty="0">
                <a:latin typeface="Courier"/>
                <a:cs typeface="Courier"/>
              </a:rPr>
              <a:t>, (err=0.00201 </a:t>
            </a:r>
            <a:r>
              <a:rPr lang="en-US" b="1" dirty="0" err="1">
                <a:latin typeface="Courier"/>
                <a:cs typeface="Courier"/>
              </a:rPr>
              <a:t>ms</a:t>
            </a:r>
            <a:r>
              <a:rPr lang="en-US" b="1" dirty="0">
                <a:latin typeface="Courier"/>
                <a:cs typeface="Courier"/>
              </a:rPr>
              <a:t>)</a:t>
            </a:r>
          </a:p>
          <a:p>
            <a:pPr marL="0" indent="0">
              <a:lnSpc>
                <a:spcPct val="120000"/>
              </a:lnSpc>
              <a:spcBef>
                <a:spcPts val="0"/>
              </a:spcBef>
              <a:buNone/>
            </a:pPr>
            <a:r>
              <a:rPr lang="en-US" b="1" dirty="0">
                <a:latin typeface="Courier"/>
                <a:cs typeface="Courier"/>
              </a:rPr>
              <a:t>one-way jitter = 0 </a:t>
            </a:r>
            <a:r>
              <a:rPr lang="en-US" b="1" dirty="0" err="1">
                <a:latin typeface="Courier"/>
                <a:cs typeface="Courier"/>
              </a:rPr>
              <a:t>ms</a:t>
            </a:r>
            <a:r>
              <a:rPr lang="en-US" b="1" dirty="0">
                <a:latin typeface="Courier"/>
                <a:cs typeface="Courier"/>
              </a:rPr>
              <a:t> (P95-P50)</a:t>
            </a:r>
          </a:p>
          <a:p>
            <a:pPr marL="0" indent="0">
              <a:lnSpc>
                <a:spcPct val="120000"/>
              </a:lnSpc>
              <a:spcBef>
                <a:spcPts val="0"/>
              </a:spcBef>
              <a:buNone/>
            </a:pPr>
            <a:r>
              <a:rPr lang="en-US" b="1" dirty="0">
                <a:latin typeface="Courier"/>
                <a:cs typeface="Courier"/>
              </a:rPr>
              <a:t>Hops = 7 (consistently)</a:t>
            </a:r>
          </a:p>
          <a:p>
            <a:pPr marL="0" indent="0">
              <a:lnSpc>
                <a:spcPct val="120000"/>
              </a:lnSpc>
              <a:spcBef>
                <a:spcPts val="0"/>
              </a:spcBef>
              <a:buNone/>
            </a:pPr>
            <a:r>
              <a:rPr lang="en-US" b="1" dirty="0">
                <a:latin typeface="Courier"/>
                <a:cs typeface="Courier"/>
              </a:rPr>
              <a:t>no reordering</a:t>
            </a:r>
          </a:p>
        </p:txBody>
      </p:sp>
      <p:sp>
        <p:nvSpPr>
          <p:cNvPr id="5" name="Oval 4"/>
          <p:cNvSpPr/>
          <p:nvPr/>
        </p:nvSpPr>
        <p:spPr>
          <a:xfrm>
            <a:off x="240560" y="2123584"/>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a:off x="4270693" y="2261942"/>
            <a:ext cx="1969241" cy="13835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12933" y="1903452"/>
            <a:ext cx="2819400" cy="738664"/>
          </a:xfrm>
          <a:prstGeom prst="rect">
            <a:avLst/>
          </a:prstGeom>
          <a:noFill/>
        </p:spPr>
        <p:txBody>
          <a:bodyPr wrap="square" rtlCol="0">
            <a:spAutoFit/>
          </a:bodyPr>
          <a:lstStyle/>
          <a:p>
            <a:pPr marL="228600" indent="-228600">
              <a:spcBef>
                <a:spcPts val="880"/>
              </a:spcBef>
              <a:buClr>
                <a:srgbClr val="2DB2CF"/>
              </a:buClr>
            </a:pPr>
            <a:r>
              <a:rPr lang="en-US" sz="1400" b="1" i="1" dirty="0" smtClean="0">
                <a:solidFill>
                  <a:srgbClr val="58585B"/>
                </a:solidFill>
              </a:rPr>
              <a:t>	N.B. This is what </a:t>
            </a:r>
            <a:r>
              <a:rPr lang="en-US" sz="1400" b="1" i="1" dirty="0" err="1" smtClean="0">
                <a:solidFill>
                  <a:srgbClr val="58585B"/>
                </a:solidFill>
              </a:rPr>
              <a:t>perfSONAR</a:t>
            </a:r>
            <a:r>
              <a:rPr lang="en-US" sz="1400" b="1" i="1" dirty="0" smtClean="0">
                <a:solidFill>
                  <a:srgbClr val="58585B"/>
                </a:solidFill>
              </a:rPr>
              <a:t> Graphs – the average of the complete test</a:t>
            </a:r>
          </a:p>
        </p:txBody>
      </p:sp>
      <p:sp>
        <p:nvSpPr>
          <p:cNvPr id="9" name="Oval 8"/>
          <p:cNvSpPr/>
          <p:nvPr/>
        </p:nvSpPr>
        <p:spPr>
          <a:xfrm>
            <a:off x="240560" y="3857135"/>
            <a:ext cx="4030133" cy="276716"/>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270693" y="2514601"/>
            <a:ext cx="2028508" cy="144779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3"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24</a:t>
            </a:fld>
            <a:endParaRPr lang="en-US" dirty="0"/>
          </a:p>
        </p:txBody>
      </p:sp>
      <p:sp>
        <p:nvSpPr>
          <p:cNvPr id="14"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113339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OWAMP Tells Us</a:t>
            </a:r>
            <a:endParaRPr lang="en-US" dirty="0"/>
          </a:p>
        </p:txBody>
      </p:sp>
      <p:pic>
        <p:nvPicPr>
          <p:cNvPr id="8" name="Picture 7" descr="Macintosh HD:Users:zurawski:Desktop:0.png"/>
          <p:cNvPicPr/>
          <p:nvPr/>
        </p:nvPicPr>
        <p:blipFill>
          <a:blip r:embed="rId3">
            <a:extLst>
              <a:ext uri="{28A0092B-C50C-407E-A947-70E740481C1C}">
                <a14:useLocalDpi xmlns:a14="http://schemas.microsoft.com/office/drawing/2010/main" val="0"/>
              </a:ext>
            </a:extLst>
          </a:blip>
          <a:srcRect/>
          <a:stretch>
            <a:fillRect/>
          </a:stretch>
        </p:blipFill>
        <p:spPr bwMode="auto">
          <a:xfrm>
            <a:off x="386210" y="1040623"/>
            <a:ext cx="4708210" cy="1953035"/>
          </a:xfrm>
          <a:prstGeom prst="rect">
            <a:avLst/>
          </a:prstGeom>
          <a:noFill/>
          <a:ln>
            <a:noFill/>
          </a:ln>
        </p:spPr>
      </p:pic>
      <p:pic>
        <p:nvPicPr>
          <p:cNvPr id="10" name="Picture 9" descr="Macintosh HD:Users:zurawski:Desktop:3.png"/>
          <p:cNvPicPr/>
          <p:nvPr/>
        </p:nvPicPr>
        <p:blipFill>
          <a:blip r:embed="rId4">
            <a:extLst>
              <a:ext uri="{28A0092B-C50C-407E-A947-70E740481C1C}">
                <a14:useLocalDpi xmlns:a14="http://schemas.microsoft.com/office/drawing/2010/main" val="0"/>
              </a:ext>
            </a:extLst>
          </a:blip>
          <a:srcRect/>
          <a:stretch>
            <a:fillRect/>
          </a:stretch>
        </p:blipFill>
        <p:spPr bwMode="auto">
          <a:xfrm>
            <a:off x="3886420" y="2516095"/>
            <a:ext cx="5171792" cy="1963672"/>
          </a:xfrm>
          <a:prstGeom prst="rect">
            <a:avLst/>
          </a:prstGeom>
          <a:noFill/>
          <a:ln>
            <a:noFill/>
          </a:ln>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25</a:t>
            </a:fld>
            <a:endParaRPr lang="en-US" dirty="0"/>
          </a:p>
        </p:txBody>
      </p:sp>
      <p:sp>
        <p:nvSpPr>
          <p:cNvPr id="13"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5075505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a:bodyPr>
          <a:lstStyle/>
          <a:p>
            <a:r>
              <a:rPr lang="en-US" sz="2400" dirty="0" smtClean="0"/>
              <a:t>Installing </a:t>
            </a:r>
            <a:r>
              <a:rPr lang="en-US" sz="2400" dirty="0" err="1" smtClean="0"/>
              <a:t>perfSONAR</a:t>
            </a:r>
            <a:r>
              <a:rPr lang="en-US" sz="2400" dirty="0" smtClean="0"/>
              <a:t>, even on a completely clean network, will not yet you instant line rate results.  </a:t>
            </a:r>
          </a:p>
          <a:p>
            <a:pPr lvl="1"/>
            <a:r>
              <a:rPr lang="en-US" sz="2000" dirty="0" smtClean="0"/>
              <a:t>Machine architecture, as well as OS tuning plays a huge role in the equation</a:t>
            </a:r>
          </a:p>
          <a:p>
            <a:pPr lvl="1"/>
            <a:r>
              <a:rPr lang="en-US" sz="2000" dirty="0" err="1" smtClean="0"/>
              <a:t>perfSONAR</a:t>
            </a:r>
            <a:r>
              <a:rPr lang="en-US" sz="2000" dirty="0" smtClean="0"/>
              <a:t> is a stable set of software choices that ride of COTS hardware – some hardware works better than others</a:t>
            </a:r>
          </a:p>
          <a:p>
            <a:pPr lvl="1"/>
            <a:r>
              <a:rPr lang="en-US" sz="2000" dirty="0" smtClean="0"/>
              <a:t>Equally, </a:t>
            </a:r>
            <a:r>
              <a:rPr lang="en-US" sz="2000" dirty="0" err="1" smtClean="0"/>
              <a:t>perfSONAR</a:t>
            </a:r>
            <a:r>
              <a:rPr lang="en-US" sz="2000" dirty="0" smtClean="0"/>
              <a:t> (and </a:t>
            </a:r>
            <a:r>
              <a:rPr lang="en-US" sz="2000" dirty="0" err="1" smtClean="0"/>
              <a:t>fasterdata.es.net</a:t>
            </a:r>
            <a:r>
              <a:rPr lang="en-US" sz="2000" dirty="0" smtClean="0"/>
              <a:t>) recommend ‘friendly’ tunings that will not blow the barn doors off of the rest of the network</a:t>
            </a:r>
          </a:p>
          <a:p>
            <a:r>
              <a:rPr lang="en-US" sz="2400" dirty="0" smtClean="0"/>
              <a:t>The following will introduce some expectation management tips.  </a:t>
            </a:r>
          </a:p>
        </p:txBody>
      </p:sp>
      <p:sp>
        <p:nvSpPr>
          <p:cNvPr id="7" name="Title 1"/>
          <p:cNvSpPr>
            <a:spLocks noGrp="1"/>
          </p:cNvSpPr>
          <p:nvPr>
            <p:ph type="title"/>
          </p:nvPr>
        </p:nvSpPr>
        <p:spPr>
          <a:xfrm>
            <a:off x="0" y="205979"/>
            <a:ext cx="9144000" cy="857250"/>
          </a:xfrm>
        </p:spPr>
        <p:txBody>
          <a:bodyPr>
            <a:normAutofit/>
          </a:bodyPr>
          <a:lstStyle/>
          <a:p>
            <a:r>
              <a:rPr lang="en-US" sz="4000" dirty="0" smtClean="0"/>
              <a:t>Expectation Management</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26</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110670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rmAutofit fontScale="85000" lnSpcReduction="20000"/>
          </a:bodyPr>
          <a:lstStyle/>
          <a:p>
            <a:r>
              <a:rPr lang="en-US" sz="2400" dirty="0" smtClean="0"/>
              <a:t>BWCTL has the ability to invoke other tools as well</a:t>
            </a:r>
          </a:p>
          <a:p>
            <a:pPr lvl="1"/>
            <a:r>
              <a:rPr lang="en-US" sz="2000" dirty="0" smtClean="0"/>
              <a:t>Forward and reverse </a:t>
            </a:r>
            <a:r>
              <a:rPr lang="en-US" sz="2000" dirty="0" err="1" smtClean="0"/>
              <a:t>Traceroute</a:t>
            </a:r>
            <a:r>
              <a:rPr lang="en-US" sz="2000" dirty="0" smtClean="0"/>
              <a:t>/</a:t>
            </a:r>
            <a:r>
              <a:rPr lang="en-US" sz="2000" dirty="0" err="1" smtClean="0"/>
              <a:t>Tracepath</a:t>
            </a:r>
            <a:endParaRPr lang="en-US" sz="2000" dirty="0" smtClean="0"/>
          </a:p>
          <a:p>
            <a:pPr lvl="1"/>
            <a:r>
              <a:rPr lang="en-US" sz="2000" dirty="0" smtClean="0"/>
              <a:t>Forward and reverse Ping</a:t>
            </a:r>
          </a:p>
          <a:p>
            <a:pPr lvl="1"/>
            <a:r>
              <a:rPr lang="en-US" sz="2000" dirty="0" smtClean="0"/>
              <a:t>Forward and reverse </a:t>
            </a:r>
            <a:r>
              <a:rPr lang="en-US" sz="2000" dirty="0" err="1" smtClean="0"/>
              <a:t>OWPing</a:t>
            </a:r>
            <a:endParaRPr lang="en-US" sz="2000" dirty="0" smtClean="0"/>
          </a:p>
          <a:p>
            <a:r>
              <a:rPr lang="en-US" sz="2400" dirty="0" smtClean="0"/>
              <a:t>The BWCTL daemon can be used to request and retrieve results for these tests</a:t>
            </a:r>
          </a:p>
          <a:p>
            <a:r>
              <a:rPr lang="en-US" sz="2400" dirty="0" smtClean="0"/>
              <a:t>Both are useful in the course of debugging problems:</a:t>
            </a:r>
          </a:p>
          <a:p>
            <a:pPr lvl="1"/>
            <a:r>
              <a:rPr lang="en-US" sz="2000" dirty="0" smtClean="0"/>
              <a:t>Get the routes before a throughput test</a:t>
            </a:r>
          </a:p>
          <a:p>
            <a:pPr lvl="1"/>
            <a:r>
              <a:rPr lang="en-US" sz="2000" dirty="0" smtClean="0"/>
              <a:t>Determine path MTU with </a:t>
            </a:r>
            <a:r>
              <a:rPr lang="en-US" sz="2000" dirty="0" err="1" smtClean="0"/>
              <a:t>tracepath</a:t>
            </a:r>
            <a:endParaRPr lang="en-US" sz="2000" dirty="0" smtClean="0"/>
          </a:p>
          <a:p>
            <a:pPr lvl="1"/>
            <a:r>
              <a:rPr lang="en-US" sz="2000" dirty="0" smtClean="0"/>
              <a:t>Getting the reverse direction without having to coordinate with a human on the other end (huge win when debugging multiple networks).  </a:t>
            </a:r>
          </a:p>
          <a:p>
            <a:r>
              <a:rPr lang="en-US" sz="2400" dirty="0" smtClean="0"/>
              <a:t>Note that these are command line only – not used in the regular testing interface.  </a:t>
            </a:r>
          </a:p>
        </p:txBody>
      </p:sp>
      <p:sp>
        <p:nvSpPr>
          <p:cNvPr id="7" name="Title 1"/>
          <p:cNvSpPr>
            <a:spLocks noGrp="1"/>
          </p:cNvSpPr>
          <p:nvPr>
            <p:ph type="title"/>
          </p:nvPr>
        </p:nvSpPr>
        <p:spPr>
          <a:xfrm>
            <a:off x="0" y="205979"/>
            <a:ext cx="9144000" cy="857250"/>
          </a:xfrm>
        </p:spPr>
        <p:txBody>
          <a:bodyPr>
            <a:normAutofit/>
          </a:bodyPr>
          <a:lstStyle/>
          <a:p>
            <a:r>
              <a:rPr lang="en-US" sz="4000" dirty="0" smtClean="0"/>
              <a:t>New BWCTL Tricks</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27</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911280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Autofit/>
          </a:bodyPr>
          <a:lstStyle/>
          <a:p>
            <a:pPr marL="0" indent="0">
              <a:buNone/>
            </a:pPr>
            <a:r>
              <a:rPr lang="en-US" sz="700" b="1" dirty="0">
                <a:latin typeface="Courier"/>
                <a:cs typeface="Courier"/>
              </a:rPr>
              <a:t>[zurawski@wash-pt1 ~]$ </a:t>
            </a:r>
            <a:r>
              <a:rPr lang="en-US" sz="700" b="1" dirty="0" err="1">
                <a:solidFill>
                  <a:srgbClr val="FF0000"/>
                </a:solidFill>
                <a:latin typeface="Courier"/>
                <a:cs typeface="Courier"/>
              </a:rPr>
              <a:t>bwtraceroute</a:t>
            </a:r>
            <a:r>
              <a:rPr lang="en-US" sz="700" b="1" dirty="0">
                <a:solidFill>
                  <a:srgbClr val="FF0000"/>
                </a:solidFill>
                <a:latin typeface="Courier"/>
                <a:cs typeface="Courier"/>
              </a:rPr>
              <a:t> -T </a:t>
            </a:r>
            <a:r>
              <a:rPr lang="en-US" sz="700" b="1" dirty="0" err="1">
                <a:solidFill>
                  <a:srgbClr val="FF0000"/>
                </a:solidFill>
                <a:latin typeface="Courier"/>
                <a:cs typeface="Courier"/>
              </a:rPr>
              <a:t>traceroute</a:t>
            </a:r>
            <a:r>
              <a:rPr lang="en-US" sz="700" b="1" dirty="0">
                <a:solidFill>
                  <a:srgbClr val="FF0000"/>
                </a:solidFill>
                <a:latin typeface="Courier"/>
                <a:cs typeface="Courier"/>
              </a:rPr>
              <a:t> </a:t>
            </a:r>
            <a:r>
              <a:rPr lang="en-US" sz="700" b="1" dirty="0">
                <a:latin typeface="Courier"/>
                <a:cs typeface="Courier"/>
              </a:rPr>
              <a:t>-4 -s sacr-pt1.es.net</a:t>
            </a:r>
          </a:p>
          <a:p>
            <a:pPr marL="0" indent="0">
              <a:buNone/>
            </a:pPr>
            <a:r>
              <a:rPr lang="en-US" sz="700" b="1" dirty="0" err="1">
                <a:latin typeface="Courier"/>
                <a:cs typeface="Courier"/>
              </a:rPr>
              <a:t>bwtraceroute</a:t>
            </a:r>
            <a:r>
              <a:rPr lang="en-US" sz="700" b="1" dirty="0">
                <a:latin typeface="Courier"/>
                <a:cs typeface="Courier"/>
              </a:rPr>
              <a:t>: Using tool: </a:t>
            </a:r>
            <a:r>
              <a:rPr lang="en-US" sz="700" b="1" dirty="0" err="1">
                <a:latin typeface="Courier"/>
                <a:cs typeface="Courier"/>
              </a:rPr>
              <a:t>traceroute</a:t>
            </a:r>
            <a:endParaRPr lang="en-US" sz="700" b="1" dirty="0">
              <a:latin typeface="Courier"/>
              <a:cs typeface="Courier"/>
            </a:endParaRPr>
          </a:p>
          <a:p>
            <a:pPr marL="0" indent="0">
              <a:buNone/>
            </a:pPr>
            <a:r>
              <a:rPr lang="en-US" sz="700" b="1" dirty="0" err="1">
                <a:latin typeface="Courier"/>
                <a:cs typeface="Courier"/>
              </a:rPr>
              <a:t>bwtraceroute</a:t>
            </a:r>
            <a:r>
              <a:rPr lang="en-US" sz="700" b="1" dirty="0">
                <a:latin typeface="Courier"/>
                <a:cs typeface="Courier"/>
              </a:rPr>
              <a:t>: 37 seconds until test results available</a:t>
            </a:r>
          </a:p>
          <a:p>
            <a:pPr marL="0" indent="0">
              <a:buNone/>
            </a:pPr>
            <a:endParaRPr lang="en-US" sz="700" b="1" dirty="0">
              <a:latin typeface="Courier"/>
              <a:cs typeface="Courier"/>
            </a:endParaRPr>
          </a:p>
          <a:p>
            <a:pPr marL="0" indent="0">
              <a:buNone/>
            </a:pPr>
            <a:r>
              <a:rPr lang="en-US" sz="700" b="1" dirty="0">
                <a:latin typeface="Courier"/>
                <a:cs typeface="Courier"/>
              </a:rPr>
              <a:t>SENDER START</a:t>
            </a:r>
          </a:p>
          <a:p>
            <a:pPr marL="0" indent="0">
              <a:buNone/>
            </a:pPr>
            <a:r>
              <a:rPr lang="en-US" sz="700" b="1" dirty="0" err="1">
                <a:latin typeface="Courier"/>
                <a:cs typeface="Courier"/>
              </a:rPr>
              <a:t>traceroute</a:t>
            </a:r>
            <a:r>
              <a:rPr lang="en-US" sz="700" b="1" dirty="0">
                <a:latin typeface="Courier"/>
                <a:cs typeface="Courier"/>
              </a:rPr>
              <a:t> to 198.124.238.34 (198.124.238.34), 30 hops max, 60 byte packets</a:t>
            </a:r>
          </a:p>
          <a:p>
            <a:pPr marL="0" indent="0">
              <a:buNone/>
            </a:pPr>
            <a:r>
              <a:rPr lang="en-US" sz="700" b="1" dirty="0">
                <a:latin typeface="Courier"/>
                <a:cs typeface="Courier"/>
              </a:rPr>
              <a:t> 1  sacrcr5-sacrpt1.es.net (198.129.254.37)  0.490 </a:t>
            </a:r>
            <a:r>
              <a:rPr lang="en-US" sz="700" b="1" dirty="0" err="1">
                <a:latin typeface="Courier"/>
                <a:cs typeface="Courier"/>
              </a:rPr>
              <a:t>ms</a:t>
            </a:r>
            <a:r>
              <a:rPr lang="en-US" sz="700" b="1" dirty="0">
                <a:latin typeface="Courier"/>
                <a:cs typeface="Courier"/>
              </a:rPr>
              <a:t>  0.788 </a:t>
            </a:r>
            <a:r>
              <a:rPr lang="en-US" sz="700" b="1" dirty="0" err="1">
                <a:latin typeface="Courier"/>
                <a:cs typeface="Courier"/>
              </a:rPr>
              <a:t>ms</a:t>
            </a:r>
            <a:r>
              <a:rPr lang="en-US" sz="700" b="1" dirty="0">
                <a:latin typeface="Courier"/>
                <a:cs typeface="Courier"/>
              </a:rPr>
              <a:t>  1.114 </a:t>
            </a:r>
            <a:r>
              <a:rPr lang="en-US" sz="700" b="1" dirty="0" err="1">
                <a:latin typeface="Courier"/>
                <a:cs typeface="Courier"/>
              </a:rPr>
              <a:t>ms</a:t>
            </a:r>
            <a:endParaRPr lang="en-US" sz="700" b="1" dirty="0">
              <a:latin typeface="Courier"/>
              <a:cs typeface="Courier"/>
            </a:endParaRPr>
          </a:p>
          <a:p>
            <a:pPr marL="0" indent="0">
              <a:buNone/>
            </a:pPr>
            <a:r>
              <a:rPr lang="sk-SK" sz="700" b="1" dirty="0">
                <a:latin typeface="Courier"/>
                <a:cs typeface="Courier"/>
              </a:rPr>
              <a:t> 2  denvcr5-ip-a-sacrcr5.es.net (134.55.50.202)  21.304 ms  21.594 ms  21.924 ms</a:t>
            </a:r>
          </a:p>
          <a:p>
            <a:pPr marL="0" indent="0">
              <a:buNone/>
            </a:pPr>
            <a:r>
              <a:rPr lang="fi-FI" sz="700" b="1" dirty="0">
                <a:latin typeface="Courier"/>
                <a:cs typeface="Courier"/>
              </a:rPr>
              <a:t> 3  kanscr5-ip-a-denvcr5.es.net (134.55.49.58)  31.944 ms  32.608 ms  32.838 ms</a:t>
            </a:r>
          </a:p>
          <a:p>
            <a:pPr marL="0" indent="0">
              <a:buNone/>
            </a:pPr>
            <a:r>
              <a:rPr lang="de-DE" sz="700" b="1" dirty="0">
                <a:latin typeface="Courier"/>
                <a:cs typeface="Courier"/>
              </a:rPr>
              <a:t> 4  chiccr5-ip-a-kanscr5.es.net (134.55.43.81)  42.904 </a:t>
            </a:r>
            <a:r>
              <a:rPr lang="de-DE" sz="700" b="1" dirty="0" err="1">
                <a:latin typeface="Courier"/>
                <a:cs typeface="Courier"/>
              </a:rPr>
              <a:t>ms</a:t>
            </a:r>
            <a:r>
              <a:rPr lang="de-DE" sz="700" b="1" dirty="0">
                <a:latin typeface="Courier"/>
                <a:cs typeface="Courier"/>
              </a:rPr>
              <a:t>  43.236 </a:t>
            </a:r>
            <a:r>
              <a:rPr lang="de-DE" sz="700" b="1" dirty="0" err="1">
                <a:latin typeface="Courier"/>
                <a:cs typeface="Courier"/>
              </a:rPr>
              <a:t>ms</a:t>
            </a:r>
            <a:r>
              <a:rPr lang="de-DE" sz="700" b="1" dirty="0">
                <a:latin typeface="Courier"/>
                <a:cs typeface="Courier"/>
              </a:rPr>
              <a:t>  43.566 </a:t>
            </a:r>
            <a:r>
              <a:rPr lang="de-DE" sz="700" b="1" dirty="0" err="1">
                <a:latin typeface="Courier"/>
                <a:cs typeface="Courier"/>
              </a:rPr>
              <a:t>ms</a:t>
            </a:r>
            <a:endParaRPr lang="de-DE" sz="700" b="1" dirty="0">
              <a:latin typeface="Courier"/>
              <a:cs typeface="Courier"/>
            </a:endParaRPr>
          </a:p>
          <a:p>
            <a:pPr marL="0" indent="0">
              <a:buNone/>
            </a:pPr>
            <a:r>
              <a:rPr lang="de-DE" sz="700" b="1" dirty="0">
                <a:latin typeface="Courier"/>
                <a:cs typeface="Courier"/>
              </a:rPr>
              <a:t> 5  washcr5-ip-a-chiccr5.es.net (134.55.36.46)  60.046 </a:t>
            </a:r>
            <a:r>
              <a:rPr lang="de-DE" sz="700" b="1" dirty="0" err="1">
                <a:latin typeface="Courier"/>
                <a:cs typeface="Courier"/>
              </a:rPr>
              <a:t>ms</a:t>
            </a:r>
            <a:r>
              <a:rPr lang="de-DE" sz="700" b="1" dirty="0">
                <a:latin typeface="Courier"/>
                <a:cs typeface="Courier"/>
              </a:rPr>
              <a:t>  60.339 </a:t>
            </a:r>
            <a:r>
              <a:rPr lang="de-DE" sz="700" b="1" dirty="0" err="1">
                <a:latin typeface="Courier"/>
                <a:cs typeface="Courier"/>
              </a:rPr>
              <a:t>ms</a:t>
            </a:r>
            <a:r>
              <a:rPr lang="de-DE" sz="700" b="1" dirty="0">
                <a:latin typeface="Courier"/>
                <a:cs typeface="Courier"/>
              </a:rPr>
              <a:t>  60.670 </a:t>
            </a:r>
            <a:r>
              <a:rPr lang="de-DE" sz="700" b="1" dirty="0" err="1">
                <a:latin typeface="Courier"/>
                <a:cs typeface="Courier"/>
              </a:rPr>
              <a:t>ms</a:t>
            </a:r>
            <a:endParaRPr lang="de-DE" sz="700" b="1" dirty="0">
              <a:latin typeface="Courier"/>
              <a:cs typeface="Courier"/>
            </a:endParaRPr>
          </a:p>
          <a:p>
            <a:pPr marL="0" indent="0">
              <a:buNone/>
            </a:pPr>
            <a:r>
              <a:rPr lang="en-US" sz="700" b="1" dirty="0">
                <a:latin typeface="Courier"/>
                <a:cs typeface="Courier"/>
              </a:rPr>
              <a:t> 6  wash-pt1.es.net (198.124.238.34)  59.679 </a:t>
            </a:r>
            <a:r>
              <a:rPr lang="en-US" sz="700" b="1" dirty="0" err="1">
                <a:latin typeface="Courier"/>
                <a:cs typeface="Courier"/>
              </a:rPr>
              <a:t>ms</a:t>
            </a:r>
            <a:r>
              <a:rPr lang="en-US" sz="700" b="1" dirty="0">
                <a:latin typeface="Courier"/>
                <a:cs typeface="Courier"/>
              </a:rPr>
              <a:t>  59.693 </a:t>
            </a:r>
            <a:r>
              <a:rPr lang="en-US" sz="700" b="1" dirty="0" err="1">
                <a:latin typeface="Courier"/>
                <a:cs typeface="Courier"/>
              </a:rPr>
              <a:t>ms</a:t>
            </a:r>
            <a:r>
              <a:rPr lang="en-US" sz="700" b="1" dirty="0">
                <a:latin typeface="Courier"/>
                <a:cs typeface="Courier"/>
              </a:rPr>
              <a:t>  59.708 </a:t>
            </a:r>
            <a:r>
              <a:rPr lang="en-US" sz="700" b="1" dirty="0" err="1">
                <a:latin typeface="Courier"/>
                <a:cs typeface="Courier"/>
              </a:rPr>
              <a:t>ms</a:t>
            </a:r>
            <a:endParaRPr lang="en-US" sz="700" b="1" dirty="0">
              <a:latin typeface="Courier"/>
              <a:cs typeface="Courier"/>
            </a:endParaRPr>
          </a:p>
          <a:p>
            <a:pPr marL="0" indent="0">
              <a:buNone/>
            </a:pPr>
            <a:endParaRPr lang="en-US" sz="700" b="1" dirty="0">
              <a:latin typeface="Courier"/>
              <a:cs typeface="Courier"/>
            </a:endParaRPr>
          </a:p>
          <a:p>
            <a:pPr marL="0" indent="0">
              <a:buNone/>
            </a:pPr>
            <a:r>
              <a:rPr lang="en-US" sz="700" b="1" dirty="0">
                <a:latin typeface="Courier"/>
                <a:cs typeface="Courier"/>
              </a:rPr>
              <a:t>SENDER END</a:t>
            </a:r>
          </a:p>
          <a:p>
            <a:pPr marL="0" indent="0">
              <a:buNone/>
            </a:pPr>
            <a:r>
              <a:rPr lang="en-US" sz="700" b="1" dirty="0">
                <a:latin typeface="Courier"/>
                <a:cs typeface="Courier"/>
              </a:rPr>
              <a:t>[zurawski@wash-pt1 ~]$ </a:t>
            </a:r>
            <a:r>
              <a:rPr lang="en-US" sz="700" b="1" dirty="0" err="1">
                <a:solidFill>
                  <a:srgbClr val="FF0000"/>
                </a:solidFill>
                <a:latin typeface="Courier"/>
                <a:cs typeface="Courier"/>
              </a:rPr>
              <a:t>bwtraceroute</a:t>
            </a:r>
            <a:r>
              <a:rPr lang="en-US" sz="700" b="1" dirty="0">
                <a:solidFill>
                  <a:srgbClr val="FF0000"/>
                </a:solidFill>
                <a:latin typeface="Courier"/>
                <a:cs typeface="Courier"/>
              </a:rPr>
              <a:t> -T </a:t>
            </a:r>
            <a:r>
              <a:rPr lang="en-US" sz="700" b="1" dirty="0" err="1">
                <a:solidFill>
                  <a:srgbClr val="FF0000"/>
                </a:solidFill>
                <a:latin typeface="Courier"/>
                <a:cs typeface="Courier"/>
              </a:rPr>
              <a:t>traceroute</a:t>
            </a:r>
            <a:r>
              <a:rPr lang="en-US" sz="700" b="1" dirty="0">
                <a:solidFill>
                  <a:srgbClr val="FF0000"/>
                </a:solidFill>
                <a:latin typeface="Courier"/>
                <a:cs typeface="Courier"/>
              </a:rPr>
              <a:t> -4</a:t>
            </a:r>
            <a:r>
              <a:rPr lang="en-US" sz="700" b="1" dirty="0">
                <a:latin typeface="Courier"/>
                <a:cs typeface="Courier"/>
              </a:rPr>
              <a:t> -c sacr-pt1.es.net</a:t>
            </a:r>
          </a:p>
          <a:p>
            <a:pPr marL="0" indent="0">
              <a:buNone/>
            </a:pPr>
            <a:r>
              <a:rPr lang="en-US" sz="700" b="1" dirty="0" err="1">
                <a:latin typeface="Courier"/>
                <a:cs typeface="Courier"/>
              </a:rPr>
              <a:t>bwtraceroute</a:t>
            </a:r>
            <a:r>
              <a:rPr lang="en-US" sz="700" b="1" dirty="0">
                <a:latin typeface="Courier"/>
                <a:cs typeface="Courier"/>
              </a:rPr>
              <a:t>: Using tool: </a:t>
            </a:r>
            <a:r>
              <a:rPr lang="en-US" sz="700" b="1" dirty="0" err="1">
                <a:latin typeface="Courier"/>
                <a:cs typeface="Courier"/>
              </a:rPr>
              <a:t>traceroute</a:t>
            </a:r>
            <a:endParaRPr lang="en-US" sz="700" b="1" dirty="0">
              <a:latin typeface="Courier"/>
              <a:cs typeface="Courier"/>
            </a:endParaRPr>
          </a:p>
          <a:p>
            <a:pPr marL="0" indent="0">
              <a:buNone/>
            </a:pPr>
            <a:r>
              <a:rPr lang="en-US" sz="700" b="1" dirty="0" err="1">
                <a:latin typeface="Courier"/>
                <a:cs typeface="Courier"/>
              </a:rPr>
              <a:t>bwtraceroute</a:t>
            </a:r>
            <a:r>
              <a:rPr lang="en-US" sz="700" b="1" dirty="0">
                <a:latin typeface="Courier"/>
                <a:cs typeface="Courier"/>
              </a:rPr>
              <a:t>: 35 seconds until test results available</a:t>
            </a:r>
          </a:p>
          <a:p>
            <a:pPr marL="0" indent="0">
              <a:buNone/>
            </a:pPr>
            <a:endParaRPr lang="en-US" sz="700" b="1" dirty="0">
              <a:latin typeface="Courier"/>
              <a:cs typeface="Courier"/>
            </a:endParaRPr>
          </a:p>
          <a:p>
            <a:pPr marL="0" indent="0">
              <a:buNone/>
            </a:pPr>
            <a:r>
              <a:rPr lang="en-US" sz="700" b="1" dirty="0">
                <a:latin typeface="Courier"/>
                <a:cs typeface="Courier"/>
              </a:rPr>
              <a:t>SENDER START</a:t>
            </a:r>
          </a:p>
          <a:p>
            <a:pPr marL="0" indent="0">
              <a:buNone/>
            </a:pPr>
            <a:r>
              <a:rPr lang="en-US" sz="700" b="1" dirty="0" err="1">
                <a:latin typeface="Courier"/>
                <a:cs typeface="Courier"/>
              </a:rPr>
              <a:t>traceroute</a:t>
            </a:r>
            <a:r>
              <a:rPr lang="en-US" sz="700" b="1" dirty="0">
                <a:latin typeface="Courier"/>
                <a:cs typeface="Courier"/>
              </a:rPr>
              <a:t> to 198.129.254.38 (198.129.254.38), 30 hops max, 60 byte packets</a:t>
            </a:r>
          </a:p>
          <a:p>
            <a:pPr marL="0" indent="0">
              <a:buNone/>
            </a:pPr>
            <a:r>
              <a:rPr lang="en-US" sz="700" b="1" dirty="0">
                <a:latin typeface="Courier"/>
                <a:cs typeface="Courier"/>
              </a:rPr>
              <a:t> 1  wash-te-perf-if1.es.net (198.124.238.33)  0.474 </a:t>
            </a:r>
            <a:r>
              <a:rPr lang="en-US" sz="700" b="1" dirty="0" err="1">
                <a:latin typeface="Courier"/>
                <a:cs typeface="Courier"/>
              </a:rPr>
              <a:t>ms</a:t>
            </a:r>
            <a:r>
              <a:rPr lang="en-US" sz="700" b="1" dirty="0">
                <a:latin typeface="Courier"/>
                <a:cs typeface="Courier"/>
              </a:rPr>
              <a:t>  0.816 </a:t>
            </a:r>
            <a:r>
              <a:rPr lang="en-US" sz="700" b="1" dirty="0" err="1">
                <a:latin typeface="Courier"/>
                <a:cs typeface="Courier"/>
              </a:rPr>
              <a:t>ms</a:t>
            </a:r>
            <a:r>
              <a:rPr lang="en-US" sz="700" b="1" dirty="0">
                <a:latin typeface="Courier"/>
                <a:cs typeface="Courier"/>
              </a:rPr>
              <a:t>  1.145 </a:t>
            </a:r>
            <a:r>
              <a:rPr lang="en-US" sz="700" b="1" dirty="0" err="1">
                <a:latin typeface="Courier"/>
                <a:cs typeface="Courier"/>
              </a:rPr>
              <a:t>ms</a:t>
            </a:r>
            <a:endParaRPr lang="en-US" sz="700" b="1" dirty="0">
              <a:latin typeface="Courier"/>
              <a:cs typeface="Courier"/>
            </a:endParaRPr>
          </a:p>
          <a:p>
            <a:pPr marL="0" indent="0">
              <a:buNone/>
            </a:pPr>
            <a:r>
              <a:rPr lang="de-DE" sz="700" b="1" dirty="0">
                <a:latin typeface="Courier"/>
                <a:cs typeface="Courier"/>
              </a:rPr>
              <a:t> 2  chiccr5-ip-a-washcr5.es.net (134.55.36.45)  19.133 </a:t>
            </a:r>
            <a:r>
              <a:rPr lang="de-DE" sz="700" b="1" dirty="0" err="1">
                <a:latin typeface="Courier"/>
                <a:cs typeface="Courier"/>
              </a:rPr>
              <a:t>ms</a:t>
            </a:r>
            <a:r>
              <a:rPr lang="de-DE" sz="700" b="1" dirty="0">
                <a:latin typeface="Courier"/>
                <a:cs typeface="Courier"/>
              </a:rPr>
              <a:t>  19.463 </a:t>
            </a:r>
            <a:r>
              <a:rPr lang="de-DE" sz="700" b="1" dirty="0" err="1">
                <a:latin typeface="Courier"/>
                <a:cs typeface="Courier"/>
              </a:rPr>
              <a:t>ms</a:t>
            </a:r>
            <a:r>
              <a:rPr lang="de-DE" sz="700" b="1" dirty="0">
                <a:latin typeface="Courier"/>
                <a:cs typeface="Courier"/>
              </a:rPr>
              <a:t>  19.786 </a:t>
            </a:r>
            <a:r>
              <a:rPr lang="de-DE" sz="700" b="1" dirty="0" err="1">
                <a:latin typeface="Courier"/>
                <a:cs typeface="Courier"/>
              </a:rPr>
              <a:t>ms</a:t>
            </a:r>
            <a:endParaRPr lang="de-DE" sz="700" b="1" dirty="0">
              <a:latin typeface="Courier"/>
              <a:cs typeface="Courier"/>
            </a:endParaRPr>
          </a:p>
          <a:p>
            <a:pPr marL="0" indent="0">
              <a:buNone/>
            </a:pPr>
            <a:r>
              <a:rPr lang="nl-NL" sz="700" b="1" dirty="0">
                <a:latin typeface="Courier"/>
                <a:cs typeface="Courier"/>
              </a:rPr>
              <a:t> 3  kanscr5-ip-a-chiccr5.es.net (134.55.43.82)  28.515 </a:t>
            </a:r>
            <a:r>
              <a:rPr lang="nl-NL" sz="700" b="1" dirty="0" err="1">
                <a:latin typeface="Courier"/>
                <a:cs typeface="Courier"/>
              </a:rPr>
              <a:t>ms</a:t>
            </a:r>
            <a:r>
              <a:rPr lang="nl-NL" sz="700" b="1" dirty="0">
                <a:latin typeface="Courier"/>
                <a:cs typeface="Courier"/>
              </a:rPr>
              <a:t>  28.799 </a:t>
            </a:r>
            <a:r>
              <a:rPr lang="nl-NL" sz="700" b="1" dirty="0" err="1">
                <a:latin typeface="Courier"/>
                <a:cs typeface="Courier"/>
              </a:rPr>
              <a:t>ms</a:t>
            </a:r>
            <a:r>
              <a:rPr lang="nl-NL" sz="700" b="1" dirty="0">
                <a:latin typeface="Courier"/>
                <a:cs typeface="Courier"/>
              </a:rPr>
              <a:t>  29.083 </a:t>
            </a:r>
            <a:r>
              <a:rPr lang="nl-NL" sz="700" b="1" dirty="0" err="1">
                <a:latin typeface="Courier"/>
                <a:cs typeface="Courier"/>
              </a:rPr>
              <a:t>ms</a:t>
            </a:r>
            <a:endParaRPr lang="nl-NL" sz="700" b="1" dirty="0">
              <a:latin typeface="Courier"/>
              <a:cs typeface="Courier"/>
            </a:endParaRPr>
          </a:p>
          <a:p>
            <a:pPr marL="0" indent="0">
              <a:buNone/>
            </a:pPr>
            <a:r>
              <a:rPr lang="sk-SK" sz="700" b="1" dirty="0">
                <a:latin typeface="Courier"/>
                <a:cs typeface="Courier"/>
              </a:rPr>
              <a:t> 4  denvcr5-ip-a-kanscr5.es.net (134.55.49.57)  39.077 ms  39.348 ms  39.628 ms</a:t>
            </a:r>
          </a:p>
          <a:p>
            <a:pPr marL="0" indent="0">
              <a:buNone/>
            </a:pPr>
            <a:r>
              <a:rPr lang="sk-SK" sz="700" b="1" dirty="0">
                <a:latin typeface="Courier"/>
                <a:cs typeface="Courier"/>
              </a:rPr>
              <a:t> 5  sacrcr5-ip-a-denvcr5.es.net (134.55.50.201)  60.013 ms  60.299 ms  60.983 ms</a:t>
            </a:r>
          </a:p>
          <a:p>
            <a:pPr marL="0" indent="0">
              <a:buNone/>
            </a:pPr>
            <a:r>
              <a:rPr lang="sk-SK" sz="700" b="1" dirty="0">
                <a:latin typeface="Courier"/>
                <a:cs typeface="Courier"/>
              </a:rPr>
              <a:t> 6  sacr-pt1.es.net (198.129.254.38)  59.679 ms  59.678 ms  59.668 ms</a:t>
            </a:r>
          </a:p>
          <a:p>
            <a:pPr marL="0" indent="0">
              <a:buNone/>
            </a:pPr>
            <a:endParaRPr lang="sk-SK" sz="700" b="1" dirty="0">
              <a:latin typeface="Courier"/>
              <a:cs typeface="Courier"/>
            </a:endParaRPr>
          </a:p>
          <a:p>
            <a:pPr marL="0" indent="0">
              <a:buNone/>
            </a:pPr>
            <a:r>
              <a:rPr lang="sk-SK" sz="700" b="1" dirty="0">
                <a:latin typeface="Courier"/>
                <a:cs typeface="Courier"/>
              </a:rPr>
              <a:t>SENDER END</a:t>
            </a:r>
            <a:endParaRPr lang="en-US" sz="700" b="1" dirty="0" smtClean="0">
              <a:latin typeface="Courier"/>
              <a:cs typeface="Courier"/>
            </a:endParaRPr>
          </a:p>
        </p:txBody>
      </p:sp>
      <p:sp>
        <p:nvSpPr>
          <p:cNvPr id="7" name="Title 1"/>
          <p:cNvSpPr>
            <a:spLocks noGrp="1"/>
          </p:cNvSpPr>
          <p:nvPr>
            <p:ph type="title"/>
          </p:nvPr>
        </p:nvSpPr>
        <p:spPr>
          <a:xfrm>
            <a:off x="0" y="205979"/>
            <a:ext cx="9144000" cy="857250"/>
          </a:xfrm>
        </p:spPr>
        <p:txBody>
          <a:bodyPr>
            <a:normAutofit/>
          </a:bodyPr>
          <a:lstStyle/>
          <a:p>
            <a:r>
              <a:rPr lang="en-US" sz="4000" dirty="0" smtClean="0"/>
              <a:t>New BWCTL Tricks (</a:t>
            </a:r>
            <a:r>
              <a:rPr lang="en-US" sz="4000" dirty="0" err="1" smtClean="0"/>
              <a:t>Traceroute</a:t>
            </a:r>
            <a:r>
              <a:rPr lang="en-US" sz="4000" dirty="0" smtClean="0"/>
              <a:t>)</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28</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0894350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Autofit/>
          </a:bodyPr>
          <a:lstStyle/>
          <a:p>
            <a:pPr marL="0" indent="0">
              <a:buNone/>
            </a:pPr>
            <a:r>
              <a:rPr lang="en-US" sz="600" b="1" dirty="0">
                <a:latin typeface="Courier"/>
                <a:cs typeface="Courier"/>
              </a:rPr>
              <a:t>[zurawski@wash-pt1 ~]$ </a:t>
            </a:r>
            <a:r>
              <a:rPr lang="en-US" sz="600" b="1" dirty="0" err="1">
                <a:solidFill>
                  <a:srgbClr val="FF0000"/>
                </a:solidFill>
                <a:latin typeface="Courier"/>
                <a:cs typeface="Courier"/>
              </a:rPr>
              <a:t>bwtraceroute</a:t>
            </a:r>
            <a:r>
              <a:rPr lang="en-US" sz="600" b="1" dirty="0">
                <a:solidFill>
                  <a:srgbClr val="FF0000"/>
                </a:solidFill>
                <a:latin typeface="Courier"/>
                <a:cs typeface="Courier"/>
              </a:rPr>
              <a:t> -T </a:t>
            </a:r>
            <a:r>
              <a:rPr lang="en-US" sz="600" b="1" dirty="0" err="1">
                <a:solidFill>
                  <a:srgbClr val="FF0000"/>
                </a:solidFill>
                <a:latin typeface="Courier"/>
                <a:cs typeface="Courier"/>
              </a:rPr>
              <a:t>tracepath</a:t>
            </a:r>
            <a:r>
              <a:rPr lang="en-US" sz="600" b="1" dirty="0">
                <a:solidFill>
                  <a:srgbClr val="FF0000"/>
                </a:solidFill>
                <a:latin typeface="Courier"/>
                <a:cs typeface="Courier"/>
              </a:rPr>
              <a:t> </a:t>
            </a:r>
            <a:r>
              <a:rPr lang="en-US" sz="600" b="1" dirty="0">
                <a:latin typeface="Courier"/>
                <a:cs typeface="Courier"/>
              </a:rPr>
              <a:t>-4 -s sacr-pt1.es.net</a:t>
            </a:r>
          </a:p>
          <a:p>
            <a:pPr marL="0" indent="0">
              <a:buNone/>
            </a:pPr>
            <a:r>
              <a:rPr lang="en-US" sz="600" b="1" dirty="0" err="1">
                <a:latin typeface="Courier"/>
                <a:cs typeface="Courier"/>
              </a:rPr>
              <a:t>bwtraceroute</a:t>
            </a:r>
            <a:r>
              <a:rPr lang="en-US" sz="600" b="1" dirty="0">
                <a:latin typeface="Courier"/>
                <a:cs typeface="Courier"/>
              </a:rPr>
              <a:t>: Using tool: </a:t>
            </a:r>
            <a:r>
              <a:rPr lang="en-US" sz="600" b="1" dirty="0" err="1">
                <a:latin typeface="Courier"/>
                <a:cs typeface="Courier"/>
              </a:rPr>
              <a:t>tracepath</a:t>
            </a:r>
            <a:endParaRPr lang="en-US" sz="600" b="1" dirty="0">
              <a:latin typeface="Courier"/>
              <a:cs typeface="Courier"/>
            </a:endParaRPr>
          </a:p>
          <a:p>
            <a:pPr marL="0" indent="0">
              <a:buNone/>
            </a:pPr>
            <a:r>
              <a:rPr lang="en-US" sz="600" b="1" dirty="0" err="1">
                <a:latin typeface="Courier"/>
                <a:cs typeface="Courier"/>
              </a:rPr>
              <a:t>bwtraceroute</a:t>
            </a:r>
            <a:r>
              <a:rPr lang="en-US" sz="600" b="1" dirty="0">
                <a:latin typeface="Courier"/>
                <a:cs typeface="Courier"/>
              </a:rPr>
              <a:t>: 36 seconds until test results available</a:t>
            </a:r>
          </a:p>
          <a:p>
            <a:pPr marL="0" indent="0">
              <a:buNone/>
            </a:pPr>
            <a:endParaRPr lang="en-US" sz="600" b="1" dirty="0">
              <a:latin typeface="Courier"/>
              <a:cs typeface="Courier"/>
            </a:endParaRPr>
          </a:p>
          <a:p>
            <a:pPr marL="0" indent="0">
              <a:buNone/>
            </a:pPr>
            <a:r>
              <a:rPr lang="en-US" sz="600" b="1" dirty="0">
                <a:latin typeface="Courier"/>
                <a:cs typeface="Courier"/>
              </a:rPr>
              <a:t>SENDER START</a:t>
            </a:r>
          </a:p>
          <a:p>
            <a:pPr marL="0" indent="0">
              <a:buNone/>
            </a:pPr>
            <a:r>
              <a:rPr lang="sk-SK" sz="600" b="1" dirty="0">
                <a:latin typeface="Courier"/>
                <a:cs typeface="Courier"/>
              </a:rPr>
              <a:t> 1?: [LOCALHOST]     pmtu 9000</a:t>
            </a:r>
          </a:p>
          <a:p>
            <a:pPr marL="0" indent="0">
              <a:buNone/>
            </a:pPr>
            <a:r>
              <a:rPr lang="sk-SK" sz="600" b="1" dirty="0">
                <a:latin typeface="Courier"/>
                <a:cs typeface="Courier"/>
              </a:rPr>
              <a:t> 1:  sacrcr5-sacrpt1.es.net (198.129.254.37)                0.489ms </a:t>
            </a:r>
          </a:p>
          <a:p>
            <a:pPr marL="0" indent="0">
              <a:buNone/>
            </a:pPr>
            <a:r>
              <a:rPr lang="sk-SK" sz="600" b="1" dirty="0">
                <a:latin typeface="Courier"/>
                <a:cs typeface="Courier"/>
              </a:rPr>
              <a:t> 1:  sacrcr5-sacrpt1.es.net (198.129.254.37)                0.463ms </a:t>
            </a:r>
          </a:p>
          <a:p>
            <a:pPr marL="0" indent="0">
              <a:buNone/>
            </a:pPr>
            <a:r>
              <a:rPr lang="sk-SK" sz="600" b="1" dirty="0">
                <a:latin typeface="Courier"/>
                <a:cs typeface="Courier"/>
              </a:rPr>
              <a:t> 2:  denvcr5-ip-a-sacrcr5.es.net (134.55.50.202)           21.426ms </a:t>
            </a:r>
          </a:p>
          <a:p>
            <a:pPr marL="0" indent="0">
              <a:buNone/>
            </a:pPr>
            <a:r>
              <a:rPr lang="fi-FI" sz="600" b="1" dirty="0">
                <a:latin typeface="Courier"/>
                <a:cs typeface="Courier"/>
              </a:rPr>
              <a:t> 3:  kanscr5-ip-a-denvcr5.es.net (134.55.49.58)            31.957ms </a:t>
            </a:r>
          </a:p>
          <a:p>
            <a:pPr marL="0" indent="0">
              <a:buNone/>
            </a:pPr>
            <a:r>
              <a:rPr lang="de-DE" sz="600" b="1" dirty="0">
                <a:latin typeface="Courier"/>
                <a:cs typeface="Courier"/>
              </a:rPr>
              <a:t> 4:  chiccr5-ip-a-kanscr5.es.net (134.55.43.81)            42.947ms </a:t>
            </a:r>
          </a:p>
          <a:p>
            <a:pPr marL="0" indent="0">
              <a:buNone/>
            </a:pPr>
            <a:r>
              <a:rPr lang="de-DE" sz="600" b="1" dirty="0">
                <a:latin typeface="Courier"/>
                <a:cs typeface="Courier"/>
              </a:rPr>
              <a:t> 5:  washcr5-ip-a-chiccr5.es.net (134.55.36.46)            60.092ms </a:t>
            </a:r>
          </a:p>
          <a:p>
            <a:pPr marL="0" indent="0">
              <a:buNone/>
            </a:pPr>
            <a:r>
              <a:rPr lang="en-US" sz="600" b="1" dirty="0">
                <a:latin typeface="Courier"/>
                <a:cs typeface="Courier"/>
              </a:rPr>
              <a:t> 6:  wash-pt1.es.net (198.124.238.34)                      59.753ms reached</a:t>
            </a:r>
          </a:p>
          <a:p>
            <a:pPr marL="0" indent="0">
              <a:buNone/>
            </a:pPr>
            <a:r>
              <a:rPr lang="en-US" sz="600" b="1" dirty="0">
                <a:latin typeface="Courier"/>
                <a:cs typeface="Courier"/>
              </a:rPr>
              <a:t>     Resume: </a:t>
            </a:r>
            <a:r>
              <a:rPr lang="en-US" sz="600" b="1" dirty="0" err="1">
                <a:latin typeface="Courier"/>
                <a:cs typeface="Courier"/>
              </a:rPr>
              <a:t>pmtu</a:t>
            </a:r>
            <a:r>
              <a:rPr lang="en-US" sz="600" b="1" dirty="0">
                <a:latin typeface="Courier"/>
                <a:cs typeface="Courier"/>
              </a:rPr>
              <a:t> 9000 hops 6 back 59 </a:t>
            </a:r>
          </a:p>
          <a:p>
            <a:pPr marL="0" indent="0">
              <a:buNone/>
            </a:pPr>
            <a:endParaRPr lang="en-US" sz="600" b="1" dirty="0">
              <a:latin typeface="Courier"/>
              <a:cs typeface="Courier"/>
            </a:endParaRPr>
          </a:p>
          <a:p>
            <a:pPr marL="0" indent="0">
              <a:buNone/>
            </a:pPr>
            <a:r>
              <a:rPr lang="en-US" sz="600" b="1" dirty="0">
                <a:latin typeface="Courier"/>
                <a:cs typeface="Courier"/>
              </a:rPr>
              <a:t>SENDER END</a:t>
            </a:r>
          </a:p>
          <a:p>
            <a:pPr marL="0" indent="0">
              <a:buNone/>
            </a:pPr>
            <a:r>
              <a:rPr lang="en-US" sz="600" b="1" dirty="0">
                <a:latin typeface="Courier"/>
                <a:cs typeface="Courier"/>
              </a:rPr>
              <a:t>[zurawski@wash-pt1 ~]$ </a:t>
            </a:r>
            <a:r>
              <a:rPr lang="en-US" sz="600" b="1" dirty="0" err="1">
                <a:solidFill>
                  <a:srgbClr val="FF0000"/>
                </a:solidFill>
                <a:latin typeface="Courier"/>
                <a:cs typeface="Courier"/>
              </a:rPr>
              <a:t>bwtraceroute</a:t>
            </a:r>
            <a:r>
              <a:rPr lang="en-US" sz="600" b="1" dirty="0">
                <a:solidFill>
                  <a:srgbClr val="FF0000"/>
                </a:solidFill>
                <a:latin typeface="Courier"/>
                <a:cs typeface="Courier"/>
              </a:rPr>
              <a:t> -T </a:t>
            </a:r>
            <a:r>
              <a:rPr lang="en-US" sz="600" b="1" dirty="0" err="1">
                <a:solidFill>
                  <a:srgbClr val="FF0000"/>
                </a:solidFill>
                <a:latin typeface="Courier"/>
                <a:cs typeface="Courier"/>
              </a:rPr>
              <a:t>tracepath</a:t>
            </a:r>
            <a:r>
              <a:rPr lang="en-US" sz="600" b="1" dirty="0">
                <a:solidFill>
                  <a:srgbClr val="FF0000"/>
                </a:solidFill>
                <a:latin typeface="Courier"/>
                <a:cs typeface="Courier"/>
              </a:rPr>
              <a:t> </a:t>
            </a:r>
            <a:r>
              <a:rPr lang="en-US" sz="600" b="1" dirty="0">
                <a:latin typeface="Courier"/>
                <a:cs typeface="Courier"/>
              </a:rPr>
              <a:t>-4 -c sacr-pt1.es.net</a:t>
            </a:r>
          </a:p>
          <a:p>
            <a:pPr marL="0" indent="0">
              <a:buNone/>
            </a:pPr>
            <a:r>
              <a:rPr lang="en-US" sz="600" b="1" dirty="0" err="1">
                <a:latin typeface="Courier"/>
                <a:cs typeface="Courier"/>
              </a:rPr>
              <a:t>bwtraceroute</a:t>
            </a:r>
            <a:r>
              <a:rPr lang="en-US" sz="600" b="1" dirty="0">
                <a:latin typeface="Courier"/>
                <a:cs typeface="Courier"/>
              </a:rPr>
              <a:t>: Using tool: </a:t>
            </a:r>
            <a:r>
              <a:rPr lang="en-US" sz="600" b="1" dirty="0" err="1">
                <a:latin typeface="Courier"/>
                <a:cs typeface="Courier"/>
              </a:rPr>
              <a:t>tracepath</a:t>
            </a:r>
            <a:endParaRPr lang="en-US" sz="600" b="1" dirty="0">
              <a:latin typeface="Courier"/>
              <a:cs typeface="Courier"/>
            </a:endParaRPr>
          </a:p>
          <a:p>
            <a:pPr marL="0" indent="0">
              <a:buNone/>
            </a:pPr>
            <a:r>
              <a:rPr lang="en-US" sz="600" b="1" dirty="0" err="1">
                <a:latin typeface="Courier"/>
                <a:cs typeface="Courier"/>
              </a:rPr>
              <a:t>bwtraceroute</a:t>
            </a:r>
            <a:r>
              <a:rPr lang="en-US" sz="600" b="1" dirty="0">
                <a:latin typeface="Courier"/>
                <a:cs typeface="Courier"/>
              </a:rPr>
              <a:t>: 36 seconds until test results available</a:t>
            </a:r>
          </a:p>
          <a:p>
            <a:pPr marL="0" indent="0">
              <a:buNone/>
            </a:pPr>
            <a:endParaRPr lang="en-US" sz="600" b="1" dirty="0">
              <a:latin typeface="Courier"/>
              <a:cs typeface="Courier"/>
            </a:endParaRPr>
          </a:p>
          <a:p>
            <a:pPr marL="0" indent="0">
              <a:buNone/>
            </a:pPr>
            <a:r>
              <a:rPr lang="en-US" sz="600" b="1" dirty="0">
                <a:latin typeface="Courier"/>
                <a:cs typeface="Courier"/>
              </a:rPr>
              <a:t>SENDER START</a:t>
            </a:r>
          </a:p>
          <a:p>
            <a:pPr marL="0" indent="0">
              <a:buNone/>
            </a:pPr>
            <a:r>
              <a:rPr lang="sk-SK" sz="600" b="1" dirty="0">
                <a:latin typeface="Courier"/>
                <a:cs typeface="Courier"/>
              </a:rPr>
              <a:t> 1?: [LOCALHOST]     pmtu 9000</a:t>
            </a:r>
          </a:p>
          <a:p>
            <a:pPr marL="0" indent="0">
              <a:buNone/>
            </a:pPr>
            <a:r>
              <a:rPr lang="en-US" sz="600" b="1" dirty="0">
                <a:latin typeface="Courier"/>
                <a:cs typeface="Courier"/>
              </a:rPr>
              <a:t> 1:  wash-te-perf-if1.es.net (198.124.238.33)               1.115ms </a:t>
            </a:r>
          </a:p>
          <a:p>
            <a:pPr marL="0" indent="0">
              <a:buNone/>
            </a:pPr>
            <a:r>
              <a:rPr lang="en-US" sz="600" b="1" dirty="0">
                <a:latin typeface="Courier"/>
                <a:cs typeface="Courier"/>
              </a:rPr>
              <a:t> 1:  wash-te-perf-if1.es.net (198.124.238.33)               0.616ms </a:t>
            </a:r>
          </a:p>
          <a:p>
            <a:pPr marL="0" indent="0">
              <a:buNone/>
            </a:pPr>
            <a:r>
              <a:rPr lang="de-DE" sz="600" b="1" dirty="0">
                <a:latin typeface="Courier"/>
                <a:cs typeface="Courier"/>
              </a:rPr>
              <a:t> 2:  chiccr5-ip-a-washcr5.es.net (134.55.36.45)            17.646ms </a:t>
            </a:r>
          </a:p>
          <a:p>
            <a:pPr marL="0" indent="0">
              <a:buNone/>
            </a:pPr>
            <a:r>
              <a:rPr lang="nl-NL" sz="600" b="1" dirty="0">
                <a:latin typeface="Courier"/>
                <a:cs typeface="Courier"/>
              </a:rPr>
              <a:t> 3:  kanscr5-ip-a-chiccr5.es.net (134.55.43.82)            28.573ms </a:t>
            </a:r>
          </a:p>
          <a:p>
            <a:pPr marL="0" indent="0">
              <a:buNone/>
            </a:pPr>
            <a:r>
              <a:rPr lang="sk-SK" sz="600" b="1" dirty="0">
                <a:latin typeface="Courier"/>
                <a:cs typeface="Courier"/>
              </a:rPr>
              <a:t> 4:  denvcr5-ip-a-kanscr5.es.net (134.55.49.57)            39.164ms </a:t>
            </a:r>
          </a:p>
          <a:p>
            <a:pPr marL="0" indent="0">
              <a:buNone/>
            </a:pPr>
            <a:r>
              <a:rPr lang="sk-SK" sz="600" b="1" dirty="0">
                <a:latin typeface="Courier"/>
                <a:cs typeface="Courier"/>
              </a:rPr>
              <a:t> 5:  sacrcr5-ip-a-denvcr5.es.net (134.55.50.201)           60.077ms </a:t>
            </a:r>
          </a:p>
          <a:p>
            <a:pPr marL="0" indent="0">
              <a:buNone/>
            </a:pPr>
            <a:r>
              <a:rPr lang="en-US" sz="600" b="1" dirty="0">
                <a:latin typeface="Courier"/>
                <a:cs typeface="Courier"/>
              </a:rPr>
              <a:t> 6:  sacr-pt1.es.net (198.129.254.38)                      59.780ms reached</a:t>
            </a:r>
          </a:p>
          <a:p>
            <a:pPr marL="0" indent="0">
              <a:buNone/>
            </a:pPr>
            <a:r>
              <a:rPr lang="en-US" sz="600" b="1" dirty="0">
                <a:latin typeface="Courier"/>
                <a:cs typeface="Courier"/>
              </a:rPr>
              <a:t>     Resume: </a:t>
            </a:r>
            <a:r>
              <a:rPr lang="en-US" sz="600" b="1" dirty="0" err="1">
                <a:latin typeface="Courier"/>
                <a:cs typeface="Courier"/>
              </a:rPr>
              <a:t>pmtu</a:t>
            </a:r>
            <a:r>
              <a:rPr lang="en-US" sz="600" b="1" dirty="0">
                <a:latin typeface="Courier"/>
                <a:cs typeface="Courier"/>
              </a:rPr>
              <a:t> 9000 hops 6 back 59 </a:t>
            </a:r>
          </a:p>
          <a:p>
            <a:pPr marL="0" indent="0">
              <a:buNone/>
            </a:pPr>
            <a:endParaRPr lang="en-US" sz="600" b="1" dirty="0">
              <a:latin typeface="Courier"/>
              <a:cs typeface="Courier"/>
            </a:endParaRPr>
          </a:p>
          <a:p>
            <a:pPr marL="0" indent="0">
              <a:buNone/>
            </a:pPr>
            <a:r>
              <a:rPr lang="en-US" sz="600" b="1" dirty="0">
                <a:latin typeface="Courier"/>
                <a:cs typeface="Courier"/>
              </a:rPr>
              <a:t>SENDER </a:t>
            </a:r>
            <a:r>
              <a:rPr lang="en-US" sz="600" b="1" dirty="0" smtClean="0">
                <a:latin typeface="Courier"/>
                <a:cs typeface="Courier"/>
              </a:rPr>
              <a:t>END</a:t>
            </a:r>
            <a:endParaRPr lang="sk-SK" sz="600" b="1" dirty="0">
              <a:latin typeface="Courier"/>
              <a:cs typeface="Courier"/>
            </a:endParaRPr>
          </a:p>
        </p:txBody>
      </p:sp>
      <p:sp>
        <p:nvSpPr>
          <p:cNvPr id="7" name="Title 1"/>
          <p:cNvSpPr>
            <a:spLocks noGrp="1"/>
          </p:cNvSpPr>
          <p:nvPr>
            <p:ph type="title"/>
          </p:nvPr>
        </p:nvSpPr>
        <p:spPr>
          <a:xfrm>
            <a:off x="0" y="205979"/>
            <a:ext cx="9144000" cy="857250"/>
          </a:xfrm>
        </p:spPr>
        <p:txBody>
          <a:bodyPr>
            <a:normAutofit/>
          </a:bodyPr>
          <a:lstStyle/>
          <a:p>
            <a:r>
              <a:rPr lang="en-US" sz="4000" dirty="0" smtClean="0"/>
              <a:t>New BWCTL Tricks (</a:t>
            </a:r>
            <a:r>
              <a:rPr lang="en-US" sz="4000" dirty="0" err="1" smtClean="0"/>
              <a:t>Tracepath</a:t>
            </a:r>
            <a:r>
              <a:rPr lang="en-US" sz="4000" dirty="0" smtClean="0"/>
              <a:t>)</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29</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6344455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Hosts Used:</a:t>
            </a:r>
            <a:endParaRPr lang="en-US" sz="4000" dirty="0"/>
          </a:p>
        </p:txBody>
      </p:sp>
      <p:sp>
        <p:nvSpPr>
          <p:cNvPr id="3" name="Content Placeholder 2"/>
          <p:cNvSpPr>
            <a:spLocks noGrp="1"/>
          </p:cNvSpPr>
          <p:nvPr>
            <p:ph idx="1"/>
          </p:nvPr>
        </p:nvSpPr>
        <p:spPr>
          <a:xfrm>
            <a:off x="457200" y="955279"/>
            <a:ext cx="8229600" cy="3699272"/>
          </a:xfrm>
        </p:spPr>
        <p:txBody>
          <a:bodyPr>
            <a:normAutofit fontScale="85000" lnSpcReduction="20000"/>
          </a:bodyPr>
          <a:lstStyle/>
          <a:p>
            <a:pPr>
              <a:buFont typeface="Arial"/>
              <a:buChar char="•"/>
            </a:pPr>
            <a:r>
              <a:rPr lang="en-US" sz="2200" dirty="0" smtClean="0"/>
              <a:t>BWCTL Hosts (10G)</a:t>
            </a:r>
          </a:p>
          <a:p>
            <a:pPr lvl="2">
              <a:buFont typeface="Arial"/>
              <a:buChar char="•"/>
            </a:pPr>
            <a:r>
              <a:rPr lang="en-US" sz="2200" dirty="0" smtClean="0"/>
              <a:t>wash-pt1.es.net (McLean VA)</a:t>
            </a:r>
          </a:p>
          <a:p>
            <a:pPr lvl="2">
              <a:buFont typeface="Arial"/>
              <a:buChar char="•"/>
            </a:pPr>
            <a:r>
              <a:rPr lang="en-US" sz="2200" dirty="0"/>
              <a:t>s</a:t>
            </a:r>
            <a:r>
              <a:rPr lang="en-US" sz="2200" dirty="0" smtClean="0"/>
              <a:t>unn-pt1.es.net (Sunnyvale CA)</a:t>
            </a:r>
          </a:p>
          <a:p>
            <a:pPr>
              <a:buFont typeface="Arial"/>
              <a:buChar char="•"/>
            </a:pPr>
            <a:r>
              <a:rPr lang="en-US" sz="2200" dirty="0" smtClean="0"/>
              <a:t>OWAMP Hosts (1G)</a:t>
            </a:r>
          </a:p>
          <a:p>
            <a:pPr lvl="2">
              <a:buFont typeface="Arial"/>
              <a:buChar char="•"/>
            </a:pPr>
            <a:r>
              <a:rPr lang="en-US" sz="2200" dirty="0"/>
              <a:t>wash-</a:t>
            </a:r>
            <a:r>
              <a:rPr lang="en-US" sz="2200" dirty="0" err="1"/>
              <a:t>owamp.es.net</a:t>
            </a:r>
            <a:r>
              <a:rPr lang="en-US" sz="2200" dirty="0"/>
              <a:t> (McLean VA)</a:t>
            </a:r>
          </a:p>
          <a:p>
            <a:pPr lvl="2">
              <a:buFont typeface="Arial"/>
              <a:buChar char="•"/>
            </a:pPr>
            <a:r>
              <a:rPr lang="en-US" sz="2200" dirty="0" err="1"/>
              <a:t>sunn-owamp.es.net</a:t>
            </a:r>
            <a:r>
              <a:rPr lang="en-US" sz="2200" dirty="0"/>
              <a:t> (Sunnyvale CA</a:t>
            </a:r>
            <a:r>
              <a:rPr lang="en-US" sz="2200" dirty="0" smtClean="0"/>
              <a:t>)</a:t>
            </a:r>
          </a:p>
          <a:p>
            <a:pPr>
              <a:buFont typeface="Arial"/>
              <a:buChar char="•"/>
            </a:pPr>
            <a:r>
              <a:rPr lang="en-US" sz="2200" dirty="0" smtClean="0"/>
              <a:t>Path</a:t>
            </a:r>
            <a:endParaRPr lang="en-US" sz="2200" dirty="0"/>
          </a:p>
          <a:p>
            <a:pPr lvl="2">
              <a:buFont typeface="Arial"/>
              <a:buChar char="•"/>
            </a:pPr>
            <a:r>
              <a:rPr lang="en-US" sz="2200" dirty="0"/>
              <a:t>~60ms </a:t>
            </a:r>
            <a:r>
              <a:rPr lang="en-US" sz="2200" dirty="0" smtClean="0"/>
              <a:t>RTT</a:t>
            </a:r>
          </a:p>
          <a:p>
            <a:pPr lvl="2">
              <a:buFont typeface="Arial"/>
              <a:buChar char="•"/>
            </a:pPr>
            <a:r>
              <a:rPr lang="en-US" sz="1000" b="1" dirty="0" err="1">
                <a:latin typeface="Courier"/>
                <a:cs typeface="Courier"/>
              </a:rPr>
              <a:t>traceroute</a:t>
            </a:r>
            <a:r>
              <a:rPr lang="en-US" sz="1000" b="1" dirty="0">
                <a:latin typeface="Courier"/>
                <a:cs typeface="Courier"/>
              </a:rPr>
              <a:t> to </a:t>
            </a:r>
            <a:r>
              <a:rPr lang="en-US" sz="1000" b="1" dirty="0" err="1">
                <a:latin typeface="Courier"/>
                <a:cs typeface="Courier"/>
              </a:rPr>
              <a:t>sunn-owamp.es.net</a:t>
            </a:r>
            <a:r>
              <a:rPr lang="en-US" sz="1000" b="1" dirty="0">
                <a:latin typeface="Courier"/>
                <a:cs typeface="Courier"/>
              </a:rPr>
              <a:t> (198.129.254.78), 30 hops max, 60 byte packets</a:t>
            </a:r>
          </a:p>
          <a:p>
            <a:pPr lvl="2">
              <a:buFont typeface="Arial"/>
              <a:buChar char="•"/>
            </a:pPr>
            <a:r>
              <a:rPr lang="en-US" sz="1000" b="1" dirty="0">
                <a:latin typeface="Courier"/>
                <a:cs typeface="Courier"/>
              </a:rPr>
              <a:t> 1  198.124.252.125 (198.124.252.125)  0.163 </a:t>
            </a:r>
            <a:r>
              <a:rPr lang="en-US" sz="1000" b="1" dirty="0" err="1">
                <a:latin typeface="Courier"/>
                <a:cs typeface="Courier"/>
              </a:rPr>
              <a:t>ms</a:t>
            </a:r>
            <a:r>
              <a:rPr lang="en-US" sz="1000" b="1" dirty="0">
                <a:latin typeface="Courier"/>
                <a:cs typeface="Courier"/>
              </a:rPr>
              <a:t>  0.149 </a:t>
            </a:r>
            <a:r>
              <a:rPr lang="en-US" sz="1000" b="1" dirty="0" err="1">
                <a:latin typeface="Courier"/>
                <a:cs typeface="Courier"/>
              </a:rPr>
              <a:t>ms</a:t>
            </a:r>
            <a:r>
              <a:rPr lang="en-US" sz="1000" b="1" dirty="0">
                <a:latin typeface="Courier"/>
                <a:cs typeface="Courier"/>
              </a:rPr>
              <a:t>  0.138 </a:t>
            </a:r>
            <a:r>
              <a:rPr lang="en-US" sz="1000" b="1" dirty="0" err="1">
                <a:latin typeface="Courier"/>
                <a:cs typeface="Courier"/>
              </a:rPr>
              <a:t>ms</a:t>
            </a:r>
            <a:endParaRPr lang="en-US" sz="1000" b="1" dirty="0">
              <a:latin typeface="Courier"/>
              <a:cs typeface="Courier"/>
            </a:endParaRPr>
          </a:p>
          <a:p>
            <a:pPr lvl="2">
              <a:buFont typeface="Arial"/>
              <a:buChar char="•"/>
            </a:pPr>
            <a:r>
              <a:rPr lang="en-US" sz="1000" b="1" dirty="0">
                <a:latin typeface="Courier"/>
                <a:cs typeface="Courier"/>
              </a:rPr>
              <a:t> 2  washcr5-ip-c-washsdn2.es.net (134.55.50.61)  0.655 </a:t>
            </a:r>
            <a:r>
              <a:rPr lang="en-US" sz="1000" b="1" dirty="0" err="1">
                <a:latin typeface="Courier"/>
                <a:cs typeface="Courier"/>
              </a:rPr>
              <a:t>ms</a:t>
            </a:r>
            <a:r>
              <a:rPr lang="en-US" sz="1000" b="1" dirty="0">
                <a:latin typeface="Courier"/>
                <a:cs typeface="Courier"/>
              </a:rPr>
              <a:t> washcr5-ip-a-washsdn2.es.net (134.55.42.33)  0.991 </a:t>
            </a:r>
            <a:r>
              <a:rPr lang="en-US" sz="1000" b="1" dirty="0" err="1">
                <a:latin typeface="Courier"/>
                <a:cs typeface="Courier"/>
              </a:rPr>
              <a:t>ms</a:t>
            </a:r>
            <a:r>
              <a:rPr lang="en-US" sz="1000" b="1" dirty="0">
                <a:latin typeface="Courier"/>
                <a:cs typeface="Courier"/>
              </a:rPr>
              <a:t> washcr5-ip-c-washsdn2.es.net (134.55.50.61)  1.324 </a:t>
            </a:r>
            <a:r>
              <a:rPr lang="en-US" sz="1000" b="1" dirty="0" err="1">
                <a:latin typeface="Courier"/>
                <a:cs typeface="Courier"/>
              </a:rPr>
              <a:t>ms</a:t>
            </a:r>
            <a:endParaRPr lang="en-US" sz="1000" b="1" dirty="0">
              <a:latin typeface="Courier"/>
              <a:cs typeface="Courier"/>
            </a:endParaRPr>
          </a:p>
          <a:p>
            <a:pPr lvl="2">
              <a:buFont typeface="Arial"/>
              <a:buChar char="•"/>
            </a:pPr>
            <a:r>
              <a:rPr lang="en-US" sz="1000" b="1" dirty="0">
                <a:latin typeface="Courier"/>
                <a:cs typeface="Courier"/>
              </a:rPr>
              <a:t> 3  chiccr5-ip-a-washcr5.es.net (134.55.36.45)  17.884 </a:t>
            </a:r>
            <a:r>
              <a:rPr lang="en-US" sz="1000" b="1" dirty="0" err="1">
                <a:latin typeface="Courier"/>
                <a:cs typeface="Courier"/>
              </a:rPr>
              <a:t>ms</a:t>
            </a:r>
            <a:r>
              <a:rPr lang="en-US" sz="1000" b="1" dirty="0">
                <a:latin typeface="Courier"/>
                <a:cs typeface="Courier"/>
              </a:rPr>
              <a:t>  17.939 </a:t>
            </a:r>
            <a:r>
              <a:rPr lang="en-US" sz="1000" b="1" dirty="0" err="1">
                <a:latin typeface="Courier"/>
                <a:cs typeface="Courier"/>
              </a:rPr>
              <a:t>ms</a:t>
            </a:r>
            <a:r>
              <a:rPr lang="en-US" sz="1000" b="1" dirty="0">
                <a:latin typeface="Courier"/>
                <a:cs typeface="Courier"/>
              </a:rPr>
              <a:t>  18.217 </a:t>
            </a:r>
            <a:r>
              <a:rPr lang="en-US" sz="1000" b="1" dirty="0" err="1">
                <a:latin typeface="Courier"/>
                <a:cs typeface="Courier"/>
              </a:rPr>
              <a:t>ms</a:t>
            </a:r>
            <a:endParaRPr lang="en-US" sz="1000" b="1" dirty="0">
              <a:latin typeface="Courier"/>
              <a:cs typeface="Courier"/>
            </a:endParaRPr>
          </a:p>
          <a:p>
            <a:pPr lvl="2">
              <a:buFont typeface="Arial"/>
              <a:buChar char="•"/>
            </a:pPr>
            <a:r>
              <a:rPr lang="en-US" sz="1000" b="1" dirty="0">
                <a:latin typeface="Courier"/>
                <a:cs typeface="Courier"/>
              </a:rPr>
              <a:t> 4  kanscr5-ip-a-chiccr5.es.net (134.55.43.82)  28.980 </a:t>
            </a:r>
            <a:r>
              <a:rPr lang="en-US" sz="1000" b="1" dirty="0" err="1">
                <a:latin typeface="Courier"/>
                <a:cs typeface="Courier"/>
              </a:rPr>
              <a:t>ms</a:t>
            </a:r>
            <a:r>
              <a:rPr lang="en-US" sz="1000" b="1" dirty="0">
                <a:latin typeface="Courier"/>
                <a:cs typeface="Courier"/>
              </a:rPr>
              <a:t>  29.066 </a:t>
            </a:r>
            <a:r>
              <a:rPr lang="en-US" sz="1000" b="1" dirty="0" err="1">
                <a:latin typeface="Courier"/>
                <a:cs typeface="Courier"/>
              </a:rPr>
              <a:t>ms</a:t>
            </a:r>
            <a:r>
              <a:rPr lang="en-US" sz="1000" b="1" dirty="0">
                <a:latin typeface="Courier"/>
                <a:cs typeface="Courier"/>
              </a:rPr>
              <a:t>  29.295 </a:t>
            </a:r>
            <a:r>
              <a:rPr lang="en-US" sz="1000" b="1" dirty="0" err="1">
                <a:latin typeface="Courier"/>
                <a:cs typeface="Courier"/>
              </a:rPr>
              <a:t>ms</a:t>
            </a:r>
            <a:endParaRPr lang="en-US" sz="1000" b="1" dirty="0">
              <a:latin typeface="Courier"/>
              <a:cs typeface="Courier"/>
            </a:endParaRPr>
          </a:p>
          <a:p>
            <a:pPr lvl="2">
              <a:buFont typeface="Arial"/>
              <a:buChar char="•"/>
            </a:pPr>
            <a:r>
              <a:rPr lang="en-US" sz="1000" b="1" dirty="0">
                <a:latin typeface="Courier"/>
                <a:cs typeface="Courier"/>
              </a:rPr>
              <a:t> 5  denvcr5-ip-a-kanscr5.es.net (134.55.49.57)  39.515 </a:t>
            </a:r>
            <a:r>
              <a:rPr lang="en-US" sz="1000" b="1" dirty="0" err="1">
                <a:latin typeface="Courier"/>
                <a:cs typeface="Courier"/>
              </a:rPr>
              <a:t>ms</a:t>
            </a:r>
            <a:r>
              <a:rPr lang="en-US" sz="1000" b="1" dirty="0">
                <a:latin typeface="Courier"/>
                <a:cs typeface="Courier"/>
              </a:rPr>
              <a:t>  39.601 </a:t>
            </a:r>
            <a:r>
              <a:rPr lang="en-US" sz="1000" b="1" dirty="0" err="1">
                <a:latin typeface="Courier"/>
                <a:cs typeface="Courier"/>
              </a:rPr>
              <a:t>ms</a:t>
            </a:r>
            <a:r>
              <a:rPr lang="en-US" sz="1000" b="1" dirty="0">
                <a:latin typeface="Courier"/>
                <a:cs typeface="Courier"/>
              </a:rPr>
              <a:t>  39.877 </a:t>
            </a:r>
            <a:r>
              <a:rPr lang="en-US" sz="1000" b="1" dirty="0" err="1">
                <a:latin typeface="Courier"/>
                <a:cs typeface="Courier"/>
              </a:rPr>
              <a:t>ms</a:t>
            </a:r>
            <a:endParaRPr lang="en-US" sz="1000" b="1" dirty="0">
              <a:latin typeface="Courier"/>
              <a:cs typeface="Courier"/>
            </a:endParaRPr>
          </a:p>
          <a:p>
            <a:pPr lvl="2">
              <a:buFont typeface="Arial"/>
              <a:buChar char="•"/>
            </a:pPr>
            <a:r>
              <a:rPr lang="en-US" sz="1000" b="1" dirty="0">
                <a:latin typeface="Courier"/>
                <a:cs typeface="Courier"/>
              </a:rPr>
              <a:t> 6  sacrcr5-ip-a-denvcr5.es.net (134.55.50.201)  60.382 </a:t>
            </a:r>
            <a:r>
              <a:rPr lang="en-US" sz="1000" b="1" dirty="0" err="1">
                <a:latin typeface="Courier"/>
                <a:cs typeface="Courier"/>
              </a:rPr>
              <a:t>ms</a:t>
            </a:r>
            <a:r>
              <a:rPr lang="en-US" sz="1000" b="1" dirty="0">
                <a:latin typeface="Courier"/>
                <a:cs typeface="Courier"/>
              </a:rPr>
              <a:t>  60.210 </a:t>
            </a:r>
            <a:r>
              <a:rPr lang="en-US" sz="1000" b="1" dirty="0" err="1">
                <a:latin typeface="Courier"/>
                <a:cs typeface="Courier"/>
              </a:rPr>
              <a:t>ms</a:t>
            </a:r>
            <a:r>
              <a:rPr lang="en-US" sz="1000" b="1" dirty="0">
                <a:latin typeface="Courier"/>
                <a:cs typeface="Courier"/>
              </a:rPr>
              <a:t>  60.437 </a:t>
            </a:r>
            <a:r>
              <a:rPr lang="en-US" sz="1000" b="1" dirty="0" err="1">
                <a:latin typeface="Courier"/>
                <a:cs typeface="Courier"/>
              </a:rPr>
              <a:t>ms</a:t>
            </a:r>
            <a:endParaRPr lang="en-US" sz="1000" b="1" dirty="0">
              <a:latin typeface="Courier"/>
              <a:cs typeface="Courier"/>
            </a:endParaRPr>
          </a:p>
          <a:p>
            <a:pPr lvl="2">
              <a:buFont typeface="Arial"/>
              <a:buChar char="•"/>
            </a:pPr>
            <a:r>
              <a:rPr lang="en-US" sz="1000" b="1" dirty="0">
                <a:latin typeface="Courier"/>
                <a:cs typeface="Courier"/>
              </a:rPr>
              <a:t> 7  sunncr5-ip-a-sacrcr5.es.net (134.55.40.6)  63.067 </a:t>
            </a:r>
            <a:r>
              <a:rPr lang="en-US" sz="1000" b="1" dirty="0" err="1">
                <a:latin typeface="Courier"/>
                <a:cs typeface="Courier"/>
              </a:rPr>
              <a:t>ms</a:t>
            </a:r>
            <a:r>
              <a:rPr lang="en-US" sz="1000" b="1" dirty="0">
                <a:latin typeface="Courier"/>
                <a:cs typeface="Courier"/>
              </a:rPr>
              <a:t>  68.035 </a:t>
            </a:r>
            <a:r>
              <a:rPr lang="en-US" sz="1000" b="1" dirty="0" err="1">
                <a:latin typeface="Courier"/>
                <a:cs typeface="Courier"/>
              </a:rPr>
              <a:t>ms</a:t>
            </a:r>
            <a:r>
              <a:rPr lang="en-US" sz="1000" b="1" dirty="0">
                <a:latin typeface="Courier"/>
                <a:cs typeface="Courier"/>
              </a:rPr>
              <a:t>  68.266 </a:t>
            </a:r>
            <a:r>
              <a:rPr lang="en-US" sz="1000" b="1" dirty="0" err="1">
                <a:latin typeface="Courier"/>
                <a:cs typeface="Courier"/>
              </a:rPr>
              <a:t>ms</a:t>
            </a:r>
            <a:endParaRPr lang="en-US" sz="1000" b="1" dirty="0">
              <a:latin typeface="Courier"/>
              <a:cs typeface="Courier"/>
            </a:endParaRPr>
          </a:p>
          <a:p>
            <a:pPr lvl="2">
              <a:buFont typeface="Arial"/>
              <a:buChar char="•"/>
            </a:pPr>
            <a:r>
              <a:rPr lang="en-US" sz="1000" b="1" dirty="0">
                <a:latin typeface="Courier"/>
                <a:cs typeface="Courier"/>
              </a:rPr>
              <a:t> 8  </a:t>
            </a:r>
            <a:r>
              <a:rPr lang="en-US" sz="1000" b="1" dirty="0" err="1">
                <a:latin typeface="Courier"/>
                <a:cs typeface="Courier"/>
              </a:rPr>
              <a:t>sunn-owamp.es.net</a:t>
            </a:r>
            <a:r>
              <a:rPr lang="en-US" sz="1000" b="1" dirty="0">
                <a:latin typeface="Courier"/>
                <a:cs typeface="Courier"/>
              </a:rPr>
              <a:t> (198.129.254.78)  62.462 </a:t>
            </a:r>
            <a:r>
              <a:rPr lang="en-US" sz="1000" b="1" dirty="0" err="1">
                <a:latin typeface="Courier"/>
                <a:cs typeface="Courier"/>
              </a:rPr>
              <a:t>ms</a:t>
            </a:r>
            <a:r>
              <a:rPr lang="en-US" sz="1000" b="1" dirty="0">
                <a:latin typeface="Courier"/>
                <a:cs typeface="Courier"/>
              </a:rPr>
              <a:t>  62.445 </a:t>
            </a:r>
            <a:r>
              <a:rPr lang="en-US" sz="1000" b="1" dirty="0" err="1">
                <a:latin typeface="Courier"/>
                <a:cs typeface="Courier"/>
              </a:rPr>
              <a:t>ms</a:t>
            </a:r>
            <a:r>
              <a:rPr lang="en-US" sz="1000" b="1" dirty="0">
                <a:latin typeface="Courier"/>
                <a:cs typeface="Courier"/>
              </a:rPr>
              <a:t>  62.436 </a:t>
            </a:r>
            <a:r>
              <a:rPr lang="en-US" sz="1000" b="1" dirty="0" err="1">
                <a:latin typeface="Courier"/>
                <a:cs typeface="Courier"/>
              </a:rPr>
              <a:t>ms</a:t>
            </a:r>
            <a:endParaRPr lang="en-US" sz="1000" b="1" dirty="0" smtClean="0">
              <a:latin typeface="Courier"/>
              <a:cs typeface="Courier"/>
            </a:endParaRPr>
          </a:p>
          <a:p>
            <a:pPr marL="457200" lvl="2" indent="0">
              <a:buNone/>
            </a:pPr>
            <a:endParaRPr lang="en-US" sz="800" b="1" dirty="0">
              <a:latin typeface="Courier"/>
              <a:cs typeface="Courier"/>
            </a:endParaRPr>
          </a:p>
          <a:p>
            <a:pPr>
              <a:buFont typeface="Arial"/>
              <a:buChar char="•"/>
            </a:pPr>
            <a:endParaRPr lang="en-US" dirty="0" smtClean="0"/>
          </a:p>
        </p:txBody>
      </p:sp>
      <p:sp>
        <p:nvSpPr>
          <p:cNvPr id="5"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8"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497218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Autofit/>
          </a:bodyPr>
          <a:lstStyle/>
          <a:p>
            <a:pPr marL="0" indent="0">
              <a:buNone/>
            </a:pPr>
            <a:r>
              <a:rPr lang="en-US" sz="900" b="1" dirty="0">
                <a:latin typeface="Courier"/>
                <a:cs typeface="Courier"/>
              </a:rPr>
              <a:t>[zurawski@wash-pt1 ~]$ </a:t>
            </a:r>
            <a:r>
              <a:rPr lang="en-US" sz="900" b="1" dirty="0" err="1">
                <a:solidFill>
                  <a:srgbClr val="FF0000"/>
                </a:solidFill>
                <a:latin typeface="Courier"/>
                <a:cs typeface="Courier"/>
              </a:rPr>
              <a:t>bwping</a:t>
            </a:r>
            <a:r>
              <a:rPr lang="en-US" sz="900" b="1" dirty="0">
                <a:solidFill>
                  <a:srgbClr val="FF0000"/>
                </a:solidFill>
                <a:latin typeface="Courier"/>
                <a:cs typeface="Courier"/>
              </a:rPr>
              <a:t> -T ping</a:t>
            </a:r>
            <a:r>
              <a:rPr lang="en-US" sz="900" b="1" dirty="0">
                <a:latin typeface="Courier"/>
                <a:cs typeface="Courier"/>
              </a:rPr>
              <a:t> -4 -s sacr-pt1.es.net</a:t>
            </a:r>
          </a:p>
          <a:p>
            <a:pPr marL="0" indent="0">
              <a:buNone/>
            </a:pPr>
            <a:r>
              <a:rPr lang="en-US" sz="900" b="1" dirty="0" err="1">
                <a:latin typeface="Courier"/>
                <a:cs typeface="Courier"/>
              </a:rPr>
              <a:t>bwping</a:t>
            </a:r>
            <a:r>
              <a:rPr lang="en-US" sz="900" b="1" dirty="0">
                <a:latin typeface="Courier"/>
                <a:cs typeface="Courier"/>
              </a:rPr>
              <a:t>: Using tool: ping</a:t>
            </a:r>
          </a:p>
          <a:p>
            <a:pPr marL="0" indent="0">
              <a:buNone/>
            </a:pPr>
            <a:r>
              <a:rPr lang="en-US" sz="900" b="1" dirty="0" err="1">
                <a:latin typeface="Courier"/>
                <a:cs typeface="Courier"/>
              </a:rPr>
              <a:t>bwping</a:t>
            </a:r>
            <a:r>
              <a:rPr lang="en-US" sz="900" b="1" dirty="0">
                <a:latin typeface="Courier"/>
                <a:cs typeface="Courier"/>
              </a:rPr>
              <a:t>: 41 seconds until test results available</a:t>
            </a:r>
          </a:p>
          <a:p>
            <a:pPr marL="0" indent="0">
              <a:buNone/>
            </a:pPr>
            <a:endParaRPr lang="en-US" sz="900" b="1" dirty="0">
              <a:latin typeface="Courier"/>
              <a:cs typeface="Courier"/>
            </a:endParaRPr>
          </a:p>
          <a:p>
            <a:pPr marL="0" indent="0">
              <a:buNone/>
            </a:pPr>
            <a:r>
              <a:rPr lang="en-US" sz="900" b="1" dirty="0">
                <a:latin typeface="Courier"/>
                <a:cs typeface="Courier"/>
              </a:rPr>
              <a:t>SENDER START</a:t>
            </a:r>
          </a:p>
          <a:p>
            <a:pPr marL="0" indent="0">
              <a:buNone/>
            </a:pPr>
            <a:r>
              <a:rPr lang="en-US" sz="900" b="1" dirty="0">
                <a:latin typeface="Courier"/>
                <a:cs typeface="Courier"/>
              </a:rPr>
              <a:t>PING 198.124.238.34 (198.124.238.34) from 198.129.254.38 : 56(84) bytes of data.</a:t>
            </a: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=1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=2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=3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=4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=5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=6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=7 </a:t>
            </a:r>
            <a:r>
              <a:rPr lang="en-US" sz="900" b="1" dirty="0" err="1">
                <a:latin typeface="Courier"/>
                <a:cs typeface="Courier"/>
              </a:rPr>
              <a:t>ttl</a:t>
            </a:r>
            <a:r>
              <a:rPr lang="en-US" sz="900" b="1" dirty="0">
                <a:latin typeface="Courier"/>
                <a:cs typeface="Courier"/>
              </a:rPr>
              <a:t>=59 time=59.7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=8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=9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r>
              <a:rPr lang="en-US" sz="900" b="1" dirty="0">
                <a:latin typeface="Courier"/>
                <a:cs typeface="Courier"/>
              </a:rPr>
              <a:t>64 bytes from 198.124.238.34: </a:t>
            </a:r>
            <a:r>
              <a:rPr lang="en-US" sz="900" b="1" dirty="0" err="1">
                <a:latin typeface="Courier"/>
                <a:cs typeface="Courier"/>
              </a:rPr>
              <a:t>icmp_seq</a:t>
            </a:r>
            <a:r>
              <a:rPr lang="en-US" sz="900" b="1" dirty="0">
                <a:latin typeface="Courier"/>
                <a:cs typeface="Courier"/>
              </a:rPr>
              <a:t>=10 </a:t>
            </a:r>
            <a:r>
              <a:rPr lang="en-US" sz="900" b="1" dirty="0" err="1">
                <a:latin typeface="Courier"/>
                <a:cs typeface="Courier"/>
              </a:rPr>
              <a:t>ttl</a:t>
            </a:r>
            <a:r>
              <a:rPr lang="en-US" sz="900" b="1" dirty="0">
                <a:latin typeface="Courier"/>
                <a:cs typeface="Courier"/>
              </a:rPr>
              <a:t>=59 time=59.6 </a:t>
            </a:r>
            <a:r>
              <a:rPr lang="en-US" sz="900" b="1" dirty="0" err="1">
                <a:latin typeface="Courier"/>
                <a:cs typeface="Courier"/>
              </a:rPr>
              <a:t>ms</a:t>
            </a:r>
            <a:endParaRPr lang="en-US" sz="900" b="1" dirty="0">
              <a:latin typeface="Courier"/>
              <a:cs typeface="Courier"/>
            </a:endParaRPr>
          </a:p>
          <a:p>
            <a:pPr marL="0" indent="0">
              <a:buNone/>
            </a:pPr>
            <a:endParaRPr lang="en-US" sz="900" b="1" dirty="0">
              <a:latin typeface="Courier"/>
              <a:cs typeface="Courier"/>
            </a:endParaRPr>
          </a:p>
          <a:p>
            <a:pPr marL="0" indent="0">
              <a:buNone/>
            </a:pPr>
            <a:r>
              <a:rPr lang="en-US" sz="900" b="1" dirty="0">
                <a:latin typeface="Courier"/>
                <a:cs typeface="Courier"/>
              </a:rPr>
              <a:t>--- 198.124.238.34 ping statistics ---</a:t>
            </a:r>
          </a:p>
          <a:p>
            <a:pPr marL="0" indent="0">
              <a:buNone/>
            </a:pPr>
            <a:r>
              <a:rPr lang="en-US" sz="900" b="1" dirty="0">
                <a:latin typeface="Courier"/>
                <a:cs typeface="Courier"/>
              </a:rPr>
              <a:t>10 packets transmitted, 10 received, 0% packet loss, time 9075ms</a:t>
            </a:r>
          </a:p>
          <a:p>
            <a:pPr marL="0" indent="0">
              <a:buNone/>
            </a:pPr>
            <a:r>
              <a:rPr lang="sv-SE" sz="900" b="1" dirty="0" err="1">
                <a:latin typeface="Courier"/>
                <a:cs typeface="Courier"/>
              </a:rPr>
              <a:t>rtt</a:t>
            </a:r>
            <a:r>
              <a:rPr lang="sv-SE" sz="900" b="1" dirty="0">
                <a:latin typeface="Courier"/>
                <a:cs typeface="Courier"/>
              </a:rPr>
              <a:t> min/</a:t>
            </a:r>
            <a:r>
              <a:rPr lang="sv-SE" sz="900" b="1" dirty="0" err="1">
                <a:latin typeface="Courier"/>
                <a:cs typeface="Courier"/>
              </a:rPr>
              <a:t>avg</a:t>
            </a:r>
            <a:r>
              <a:rPr lang="sv-SE" sz="900" b="1" dirty="0">
                <a:latin typeface="Courier"/>
                <a:cs typeface="Courier"/>
              </a:rPr>
              <a:t>/max/</a:t>
            </a:r>
            <a:r>
              <a:rPr lang="sv-SE" sz="900" b="1" dirty="0" err="1">
                <a:latin typeface="Courier"/>
                <a:cs typeface="Courier"/>
              </a:rPr>
              <a:t>mdev</a:t>
            </a:r>
            <a:r>
              <a:rPr lang="sv-SE" sz="900" b="1" dirty="0">
                <a:latin typeface="Courier"/>
                <a:cs typeface="Courier"/>
              </a:rPr>
              <a:t> = 59.671/59.683/59.705/0.244 </a:t>
            </a:r>
            <a:r>
              <a:rPr lang="sv-SE" sz="900" b="1" dirty="0" err="1">
                <a:latin typeface="Courier"/>
                <a:cs typeface="Courier"/>
              </a:rPr>
              <a:t>ms</a:t>
            </a:r>
            <a:endParaRPr lang="sv-SE" sz="900" b="1" dirty="0">
              <a:latin typeface="Courier"/>
              <a:cs typeface="Courier"/>
            </a:endParaRPr>
          </a:p>
          <a:p>
            <a:pPr marL="0" indent="0">
              <a:buNone/>
            </a:pPr>
            <a:endParaRPr lang="sv-SE" sz="900" b="1" dirty="0">
              <a:latin typeface="Courier"/>
              <a:cs typeface="Courier"/>
            </a:endParaRPr>
          </a:p>
          <a:p>
            <a:pPr marL="0" indent="0">
              <a:buNone/>
            </a:pPr>
            <a:r>
              <a:rPr lang="sv-SE" sz="900" b="1" dirty="0">
                <a:latin typeface="Courier"/>
                <a:cs typeface="Courier"/>
              </a:rPr>
              <a:t>SENDER END</a:t>
            </a:r>
            <a:endParaRPr lang="sk-SK" sz="900" b="1" dirty="0">
              <a:latin typeface="Courier"/>
              <a:cs typeface="Courier"/>
            </a:endParaRPr>
          </a:p>
        </p:txBody>
      </p:sp>
      <p:sp>
        <p:nvSpPr>
          <p:cNvPr id="7" name="Title 1"/>
          <p:cNvSpPr>
            <a:spLocks noGrp="1"/>
          </p:cNvSpPr>
          <p:nvPr>
            <p:ph type="title"/>
          </p:nvPr>
        </p:nvSpPr>
        <p:spPr>
          <a:xfrm>
            <a:off x="0" y="205979"/>
            <a:ext cx="9144000" cy="857250"/>
          </a:xfrm>
        </p:spPr>
        <p:txBody>
          <a:bodyPr>
            <a:normAutofit/>
          </a:bodyPr>
          <a:lstStyle/>
          <a:p>
            <a:r>
              <a:rPr lang="en-US" sz="4000" dirty="0" smtClean="0"/>
              <a:t>New BWCTL Tricks (Ping)</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30</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7447013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29"/>
            <a:ext cx="8229600" cy="3704034"/>
          </a:xfrm>
        </p:spPr>
        <p:txBody>
          <a:bodyPr>
            <a:noAutofit/>
          </a:bodyPr>
          <a:lstStyle/>
          <a:p>
            <a:pPr marL="0" indent="0">
              <a:buNone/>
            </a:pPr>
            <a:r>
              <a:rPr lang="en-US" sz="600" b="1" dirty="0">
                <a:latin typeface="Courier"/>
                <a:cs typeface="Courier"/>
              </a:rPr>
              <a:t>[zurawski@wash-pt1 ~]$ </a:t>
            </a:r>
            <a:r>
              <a:rPr lang="en-US" sz="600" b="1" dirty="0" err="1">
                <a:solidFill>
                  <a:srgbClr val="FF0000"/>
                </a:solidFill>
                <a:latin typeface="Courier"/>
                <a:cs typeface="Courier"/>
              </a:rPr>
              <a:t>bwping</a:t>
            </a:r>
            <a:r>
              <a:rPr lang="en-US" sz="600" b="1" dirty="0">
                <a:solidFill>
                  <a:srgbClr val="FF0000"/>
                </a:solidFill>
                <a:latin typeface="Courier"/>
                <a:cs typeface="Courier"/>
              </a:rPr>
              <a:t> -T </a:t>
            </a:r>
            <a:r>
              <a:rPr lang="en-US" sz="600" b="1" dirty="0" err="1">
                <a:solidFill>
                  <a:srgbClr val="FF0000"/>
                </a:solidFill>
                <a:latin typeface="Courier"/>
                <a:cs typeface="Courier"/>
              </a:rPr>
              <a:t>owamp</a:t>
            </a:r>
            <a:r>
              <a:rPr lang="en-US" sz="600" b="1" dirty="0">
                <a:solidFill>
                  <a:srgbClr val="FF0000"/>
                </a:solidFill>
                <a:latin typeface="Courier"/>
                <a:cs typeface="Courier"/>
              </a:rPr>
              <a:t> </a:t>
            </a:r>
            <a:r>
              <a:rPr lang="en-US" sz="600" b="1" dirty="0">
                <a:latin typeface="Courier"/>
                <a:cs typeface="Courier"/>
              </a:rPr>
              <a:t>-4 -s sacr-pt1.es.net</a:t>
            </a:r>
          </a:p>
          <a:p>
            <a:pPr marL="0" indent="0">
              <a:buNone/>
            </a:pPr>
            <a:r>
              <a:rPr lang="en-US" sz="600" b="1" dirty="0" err="1">
                <a:latin typeface="Courier"/>
                <a:cs typeface="Courier"/>
              </a:rPr>
              <a:t>bwping</a:t>
            </a:r>
            <a:r>
              <a:rPr lang="en-US" sz="600" b="1" dirty="0">
                <a:latin typeface="Courier"/>
                <a:cs typeface="Courier"/>
              </a:rPr>
              <a:t>: Using tool: </a:t>
            </a:r>
            <a:r>
              <a:rPr lang="en-US" sz="600" b="1" dirty="0" err="1">
                <a:latin typeface="Courier"/>
                <a:cs typeface="Courier"/>
              </a:rPr>
              <a:t>owamp</a:t>
            </a:r>
            <a:endParaRPr lang="en-US" sz="600" b="1" dirty="0">
              <a:latin typeface="Courier"/>
              <a:cs typeface="Courier"/>
            </a:endParaRPr>
          </a:p>
          <a:p>
            <a:pPr marL="0" indent="0">
              <a:buNone/>
            </a:pPr>
            <a:r>
              <a:rPr lang="en-US" sz="600" b="1" dirty="0" err="1">
                <a:latin typeface="Courier"/>
                <a:cs typeface="Courier"/>
              </a:rPr>
              <a:t>bwping</a:t>
            </a:r>
            <a:r>
              <a:rPr lang="en-US" sz="600" b="1" dirty="0">
                <a:latin typeface="Courier"/>
                <a:cs typeface="Courier"/>
              </a:rPr>
              <a:t>: 42 seconds until test results available</a:t>
            </a:r>
          </a:p>
          <a:p>
            <a:pPr marL="0" indent="0">
              <a:buNone/>
            </a:pPr>
            <a:endParaRPr lang="en-US" sz="600" b="1" dirty="0">
              <a:latin typeface="Courier"/>
              <a:cs typeface="Courier"/>
            </a:endParaRPr>
          </a:p>
          <a:p>
            <a:pPr marL="0" indent="0">
              <a:buNone/>
            </a:pPr>
            <a:r>
              <a:rPr lang="en-US" sz="600" b="1" dirty="0">
                <a:latin typeface="Courier"/>
                <a:cs typeface="Courier"/>
              </a:rPr>
              <a:t>SENDER START</a:t>
            </a:r>
          </a:p>
          <a:p>
            <a:pPr marL="0" indent="0">
              <a:buNone/>
            </a:pPr>
            <a:r>
              <a:rPr lang="en-US" sz="600" b="1" dirty="0">
                <a:latin typeface="Courier"/>
                <a:cs typeface="Courier"/>
              </a:rPr>
              <a:t>Approximately 13.4 seconds until results available</a:t>
            </a:r>
          </a:p>
          <a:p>
            <a:pPr marL="0" indent="0">
              <a:buNone/>
            </a:pPr>
            <a:endParaRPr lang="en-US" sz="600" b="1" dirty="0">
              <a:latin typeface="Courier"/>
              <a:cs typeface="Courier"/>
            </a:endParaRPr>
          </a:p>
          <a:p>
            <a:pPr marL="0" indent="0">
              <a:buNone/>
            </a:pPr>
            <a:r>
              <a:rPr lang="en-US" sz="600" b="1" dirty="0">
                <a:latin typeface="Courier"/>
                <a:cs typeface="Courier"/>
              </a:rPr>
              <a:t>--- </a:t>
            </a:r>
            <a:r>
              <a:rPr lang="en-US" sz="600" b="1" dirty="0" err="1">
                <a:latin typeface="Courier"/>
                <a:cs typeface="Courier"/>
              </a:rPr>
              <a:t>owping</a:t>
            </a:r>
            <a:r>
              <a:rPr lang="en-US" sz="600" b="1" dirty="0">
                <a:latin typeface="Courier"/>
                <a:cs typeface="Courier"/>
              </a:rPr>
              <a:t> statistics from [198.129.254.38]:5283 to [198.124.238.34]:5121 ---</a:t>
            </a:r>
          </a:p>
          <a:p>
            <a:pPr marL="0" indent="0">
              <a:buNone/>
            </a:pPr>
            <a:r>
              <a:rPr lang="nl-NL" sz="600" b="1" dirty="0">
                <a:latin typeface="Courier"/>
                <a:cs typeface="Courier"/>
              </a:rPr>
              <a:t>SID:	c67cee22d85fc3b2bbe23f83da5947b2</a:t>
            </a:r>
          </a:p>
          <a:p>
            <a:pPr marL="0" indent="0">
              <a:buNone/>
            </a:pPr>
            <a:r>
              <a:rPr lang="en-US" sz="600" b="1" dirty="0">
                <a:latin typeface="Courier"/>
                <a:cs typeface="Courier"/>
              </a:rPr>
              <a:t>first:	2015-01-13T08:17:58.534</a:t>
            </a:r>
          </a:p>
          <a:p>
            <a:pPr marL="0" indent="0">
              <a:buNone/>
            </a:pPr>
            <a:r>
              <a:rPr lang="en-US" sz="600" b="1" dirty="0">
                <a:latin typeface="Courier"/>
                <a:cs typeface="Courier"/>
              </a:rPr>
              <a:t>last:	2015-01-13T08:18:17.581</a:t>
            </a:r>
          </a:p>
          <a:p>
            <a:pPr marL="0" indent="0">
              <a:buNone/>
            </a:pPr>
            <a:r>
              <a:rPr lang="ro-RO" sz="600" b="1" dirty="0">
                <a:latin typeface="Courier"/>
                <a:cs typeface="Courier"/>
              </a:rPr>
              <a:t>10 sent, 0 lost (0.000%), 0 duplicates</a:t>
            </a:r>
          </a:p>
          <a:p>
            <a:pPr marL="0" indent="0">
              <a:buNone/>
            </a:pPr>
            <a:r>
              <a:rPr lang="en-US" sz="600" b="1" dirty="0">
                <a:latin typeface="Courier"/>
                <a:cs typeface="Courier"/>
              </a:rPr>
              <a:t>one-way delay min/median/max = 29.9/29.9/29.9 </a:t>
            </a:r>
            <a:r>
              <a:rPr lang="en-US" sz="600" b="1" dirty="0" err="1">
                <a:latin typeface="Courier"/>
                <a:cs typeface="Courier"/>
              </a:rPr>
              <a:t>ms</a:t>
            </a:r>
            <a:r>
              <a:rPr lang="en-US" sz="600" b="1" dirty="0">
                <a:latin typeface="Courier"/>
                <a:cs typeface="Courier"/>
              </a:rPr>
              <a:t>, (err=0.191 </a:t>
            </a:r>
            <a:r>
              <a:rPr lang="en-US" sz="600" b="1" dirty="0" err="1">
                <a:latin typeface="Courier"/>
                <a:cs typeface="Courier"/>
              </a:rPr>
              <a:t>ms</a:t>
            </a:r>
            <a:r>
              <a:rPr lang="en-US" sz="600" b="1" dirty="0">
                <a:latin typeface="Courier"/>
                <a:cs typeface="Courier"/>
              </a:rPr>
              <a:t>)</a:t>
            </a:r>
          </a:p>
          <a:p>
            <a:pPr marL="0" indent="0">
              <a:buNone/>
            </a:pPr>
            <a:r>
              <a:rPr lang="en-US" sz="600" b="1" dirty="0">
                <a:latin typeface="Courier"/>
                <a:cs typeface="Courier"/>
              </a:rPr>
              <a:t>one-way jitter = 0.1 </a:t>
            </a:r>
            <a:r>
              <a:rPr lang="en-US" sz="600" b="1" dirty="0" err="1">
                <a:latin typeface="Courier"/>
                <a:cs typeface="Courier"/>
              </a:rPr>
              <a:t>ms</a:t>
            </a:r>
            <a:r>
              <a:rPr lang="en-US" sz="600" b="1" dirty="0">
                <a:latin typeface="Courier"/>
                <a:cs typeface="Courier"/>
              </a:rPr>
              <a:t> (P95-P50)</a:t>
            </a:r>
          </a:p>
          <a:p>
            <a:pPr marL="0" indent="0">
              <a:buNone/>
            </a:pPr>
            <a:r>
              <a:rPr lang="en-US" sz="600" b="1" dirty="0">
                <a:latin typeface="Courier"/>
                <a:cs typeface="Courier"/>
              </a:rPr>
              <a:t>Hops = 5 (consistently)</a:t>
            </a:r>
          </a:p>
          <a:p>
            <a:pPr marL="0" indent="0">
              <a:buNone/>
            </a:pPr>
            <a:r>
              <a:rPr lang="en-US" sz="600" b="1" dirty="0">
                <a:latin typeface="Courier"/>
                <a:cs typeface="Courier"/>
              </a:rPr>
              <a:t>no reordering</a:t>
            </a:r>
          </a:p>
          <a:p>
            <a:pPr marL="0" indent="0">
              <a:buNone/>
            </a:pPr>
            <a:endParaRPr lang="en-US" sz="600" b="1" dirty="0">
              <a:latin typeface="Courier"/>
              <a:cs typeface="Courier"/>
            </a:endParaRPr>
          </a:p>
          <a:p>
            <a:pPr marL="0" indent="0">
              <a:buNone/>
            </a:pPr>
            <a:r>
              <a:rPr lang="en-US" sz="600" b="1" dirty="0">
                <a:latin typeface="Courier"/>
                <a:cs typeface="Courier"/>
              </a:rPr>
              <a:t>SENDER END</a:t>
            </a:r>
          </a:p>
          <a:p>
            <a:pPr marL="0" indent="0">
              <a:buNone/>
            </a:pPr>
            <a:r>
              <a:rPr lang="en-US" sz="600" b="1" dirty="0">
                <a:latin typeface="Courier"/>
                <a:cs typeface="Courier"/>
              </a:rPr>
              <a:t>[zurawski@wash-pt1 ~]$ </a:t>
            </a:r>
            <a:r>
              <a:rPr lang="en-US" sz="600" b="1" dirty="0" err="1">
                <a:solidFill>
                  <a:srgbClr val="FF0000"/>
                </a:solidFill>
                <a:latin typeface="Courier"/>
                <a:cs typeface="Courier"/>
              </a:rPr>
              <a:t>bwping</a:t>
            </a:r>
            <a:r>
              <a:rPr lang="en-US" sz="600" b="1" dirty="0">
                <a:solidFill>
                  <a:srgbClr val="FF0000"/>
                </a:solidFill>
                <a:latin typeface="Courier"/>
                <a:cs typeface="Courier"/>
              </a:rPr>
              <a:t> -T </a:t>
            </a:r>
            <a:r>
              <a:rPr lang="en-US" sz="600" b="1" dirty="0" err="1">
                <a:solidFill>
                  <a:srgbClr val="FF0000"/>
                </a:solidFill>
                <a:latin typeface="Courier"/>
                <a:cs typeface="Courier"/>
              </a:rPr>
              <a:t>owamp</a:t>
            </a:r>
            <a:r>
              <a:rPr lang="en-US" sz="600" b="1" dirty="0">
                <a:latin typeface="Courier"/>
                <a:cs typeface="Courier"/>
              </a:rPr>
              <a:t> -4 -c sacr-pt1.es.net</a:t>
            </a:r>
          </a:p>
          <a:p>
            <a:pPr marL="0" indent="0">
              <a:buNone/>
            </a:pPr>
            <a:r>
              <a:rPr lang="en-US" sz="600" b="1" dirty="0" err="1">
                <a:latin typeface="Courier"/>
                <a:cs typeface="Courier"/>
              </a:rPr>
              <a:t>bwping</a:t>
            </a:r>
            <a:r>
              <a:rPr lang="en-US" sz="600" b="1" dirty="0">
                <a:latin typeface="Courier"/>
                <a:cs typeface="Courier"/>
              </a:rPr>
              <a:t>: Using tool: </a:t>
            </a:r>
            <a:r>
              <a:rPr lang="en-US" sz="600" b="1" dirty="0" err="1">
                <a:latin typeface="Courier"/>
                <a:cs typeface="Courier"/>
              </a:rPr>
              <a:t>owamp</a:t>
            </a:r>
            <a:endParaRPr lang="en-US" sz="600" b="1" dirty="0">
              <a:latin typeface="Courier"/>
              <a:cs typeface="Courier"/>
            </a:endParaRPr>
          </a:p>
          <a:p>
            <a:pPr marL="0" indent="0">
              <a:buNone/>
            </a:pPr>
            <a:r>
              <a:rPr lang="en-US" sz="600" b="1" dirty="0" err="1">
                <a:latin typeface="Courier"/>
                <a:cs typeface="Courier"/>
              </a:rPr>
              <a:t>bwping</a:t>
            </a:r>
            <a:r>
              <a:rPr lang="en-US" sz="600" b="1" dirty="0">
                <a:latin typeface="Courier"/>
                <a:cs typeface="Courier"/>
              </a:rPr>
              <a:t>: 41 seconds until test results available</a:t>
            </a:r>
          </a:p>
          <a:p>
            <a:pPr marL="0" indent="0">
              <a:buNone/>
            </a:pPr>
            <a:endParaRPr lang="en-US" sz="600" b="1" dirty="0">
              <a:latin typeface="Courier"/>
              <a:cs typeface="Courier"/>
            </a:endParaRPr>
          </a:p>
          <a:p>
            <a:pPr marL="0" indent="0">
              <a:buNone/>
            </a:pPr>
            <a:r>
              <a:rPr lang="en-US" sz="600" b="1" dirty="0">
                <a:latin typeface="Courier"/>
                <a:cs typeface="Courier"/>
              </a:rPr>
              <a:t>SENDER START</a:t>
            </a:r>
          </a:p>
          <a:p>
            <a:pPr marL="0" indent="0">
              <a:buNone/>
            </a:pPr>
            <a:r>
              <a:rPr lang="en-US" sz="600" b="1" dirty="0">
                <a:latin typeface="Courier"/>
                <a:cs typeface="Courier"/>
              </a:rPr>
              <a:t>Approximately 13.4 seconds until results available</a:t>
            </a:r>
          </a:p>
          <a:p>
            <a:pPr marL="0" indent="0">
              <a:buNone/>
            </a:pPr>
            <a:endParaRPr lang="en-US" sz="600" b="1" dirty="0">
              <a:latin typeface="Courier"/>
              <a:cs typeface="Courier"/>
            </a:endParaRPr>
          </a:p>
          <a:p>
            <a:pPr marL="0" indent="0">
              <a:buNone/>
            </a:pPr>
            <a:r>
              <a:rPr lang="en-US" sz="600" b="1" dirty="0">
                <a:latin typeface="Courier"/>
                <a:cs typeface="Courier"/>
              </a:rPr>
              <a:t>--- </a:t>
            </a:r>
            <a:r>
              <a:rPr lang="en-US" sz="600" b="1" dirty="0" err="1">
                <a:latin typeface="Courier"/>
                <a:cs typeface="Courier"/>
              </a:rPr>
              <a:t>owping</a:t>
            </a:r>
            <a:r>
              <a:rPr lang="en-US" sz="600" b="1" dirty="0">
                <a:latin typeface="Courier"/>
                <a:cs typeface="Courier"/>
              </a:rPr>
              <a:t> statistics from [198.124.238.34]:5124 to [198.129.254.38]:5287 ---</a:t>
            </a:r>
          </a:p>
          <a:p>
            <a:pPr marL="0" indent="0">
              <a:buNone/>
            </a:pPr>
            <a:r>
              <a:rPr lang="en-US" sz="600" b="1" dirty="0">
                <a:latin typeface="Courier"/>
                <a:cs typeface="Courier"/>
              </a:rPr>
              <a:t>SID:	c681fe26d85fc3f24790a7572840013f</a:t>
            </a:r>
          </a:p>
          <a:p>
            <a:pPr marL="0" indent="0">
              <a:buNone/>
            </a:pPr>
            <a:r>
              <a:rPr lang="en-US" sz="600" b="1" dirty="0">
                <a:latin typeface="Courier"/>
                <a:cs typeface="Courier"/>
              </a:rPr>
              <a:t>first:	2015-01-13T08:19:00.975</a:t>
            </a:r>
          </a:p>
          <a:p>
            <a:pPr marL="0" indent="0">
              <a:buNone/>
            </a:pPr>
            <a:r>
              <a:rPr lang="en-US" sz="600" b="1" dirty="0">
                <a:latin typeface="Courier"/>
                <a:cs typeface="Courier"/>
              </a:rPr>
              <a:t>last:	2015-01-13T08:19:10.582</a:t>
            </a:r>
          </a:p>
          <a:p>
            <a:pPr marL="0" indent="0">
              <a:buNone/>
            </a:pPr>
            <a:r>
              <a:rPr lang="ro-RO" sz="600" b="1" dirty="0">
                <a:latin typeface="Courier"/>
                <a:cs typeface="Courier"/>
              </a:rPr>
              <a:t>10 sent, 0 lost (0.000%), 0 duplicates</a:t>
            </a:r>
          </a:p>
          <a:p>
            <a:pPr marL="0" indent="0">
              <a:buNone/>
            </a:pPr>
            <a:r>
              <a:rPr lang="en-US" sz="600" b="1" dirty="0">
                <a:latin typeface="Courier"/>
                <a:cs typeface="Courier"/>
              </a:rPr>
              <a:t>one-way delay min/median/max = 29.8/29.9/29.9 </a:t>
            </a:r>
            <a:r>
              <a:rPr lang="en-US" sz="600" b="1" dirty="0" err="1">
                <a:latin typeface="Courier"/>
                <a:cs typeface="Courier"/>
              </a:rPr>
              <a:t>ms</a:t>
            </a:r>
            <a:r>
              <a:rPr lang="en-US" sz="600" b="1" dirty="0">
                <a:latin typeface="Courier"/>
                <a:cs typeface="Courier"/>
              </a:rPr>
              <a:t>, (err=0.191 </a:t>
            </a:r>
            <a:r>
              <a:rPr lang="en-US" sz="600" b="1" dirty="0" err="1">
                <a:latin typeface="Courier"/>
                <a:cs typeface="Courier"/>
              </a:rPr>
              <a:t>ms</a:t>
            </a:r>
            <a:r>
              <a:rPr lang="en-US" sz="600" b="1" dirty="0">
                <a:latin typeface="Courier"/>
                <a:cs typeface="Courier"/>
              </a:rPr>
              <a:t>)</a:t>
            </a:r>
          </a:p>
          <a:p>
            <a:pPr marL="0" indent="0">
              <a:buNone/>
            </a:pPr>
            <a:r>
              <a:rPr lang="en-US" sz="600" b="1" dirty="0">
                <a:latin typeface="Courier"/>
                <a:cs typeface="Courier"/>
              </a:rPr>
              <a:t>one-way jitter = 0 </a:t>
            </a:r>
            <a:r>
              <a:rPr lang="en-US" sz="600" b="1" dirty="0" err="1">
                <a:latin typeface="Courier"/>
                <a:cs typeface="Courier"/>
              </a:rPr>
              <a:t>ms</a:t>
            </a:r>
            <a:r>
              <a:rPr lang="en-US" sz="600" b="1" dirty="0">
                <a:latin typeface="Courier"/>
                <a:cs typeface="Courier"/>
              </a:rPr>
              <a:t> (P95-P50)</a:t>
            </a:r>
          </a:p>
          <a:p>
            <a:pPr marL="0" indent="0">
              <a:buNone/>
            </a:pPr>
            <a:r>
              <a:rPr lang="en-US" sz="600" b="1" dirty="0">
                <a:latin typeface="Courier"/>
                <a:cs typeface="Courier"/>
              </a:rPr>
              <a:t>Hops = 5 (consistently)</a:t>
            </a:r>
          </a:p>
          <a:p>
            <a:pPr marL="0" indent="0">
              <a:buNone/>
            </a:pPr>
            <a:r>
              <a:rPr lang="en-US" sz="600" b="1" dirty="0">
                <a:latin typeface="Courier"/>
                <a:cs typeface="Courier"/>
              </a:rPr>
              <a:t>no </a:t>
            </a:r>
            <a:r>
              <a:rPr lang="en-US" sz="600" b="1" dirty="0" smtClean="0">
                <a:latin typeface="Courier"/>
                <a:cs typeface="Courier"/>
              </a:rPr>
              <a:t>reordering</a:t>
            </a:r>
            <a:endParaRPr lang="en-US" sz="600" b="1" dirty="0">
              <a:latin typeface="Courier"/>
              <a:cs typeface="Courier"/>
            </a:endParaRPr>
          </a:p>
          <a:p>
            <a:pPr marL="0" indent="0">
              <a:buNone/>
            </a:pPr>
            <a:endParaRPr lang="en-US" sz="600" b="1" dirty="0">
              <a:latin typeface="Courier"/>
              <a:cs typeface="Courier"/>
            </a:endParaRPr>
          </a:p>
          <a:p>
            <a:pPr marL="0" indent="0">
              <a:buNone/>
            </a:pPr>
            <a:r>
              <a:rPr lang="en-US" sz="600" b="1" dirty="0">
                <a:latin typeface="Courier"/>
                <a:cs typeface="Courier"/>
              </a:rPr>
              <a:t>SENDER END</a:t>
            </a:r>
            <a:endParaRPr lang="sk-SK" sz="600" b="1" dirty="0">
              <a:latin typeface="Courier"/>
              <a:cs typeface="Courier"/>
            </a:endParaRPr>
          </a:p>
        </p:txBody>
      </p:sp>
      <p:sp>
        <p:nvSpPr>
          <p:cNvPr id="7" name="Title 1"/>
          <p:cNvSpPr>
            <a:spLocks noGrp="1"/>
          </p:cNvSpPr>
          <p:nvPr>
            <p:ph type="title"/>
          </p:nvPr>
        </p:nvSpPr>
        <p:spPr>
          <a:xfrm>
            <a:off x="0" y="205979"/>
            <a:ext cx="9144000" cy="857250"/>
          </a:xfrm>
        </p:spPr>
        <p:txBody>
          <a:bodyPr>
            <a:normAutofit/>
          </a:bodyPr>
          <a:lstStyle/>
          <a:p>
            <a:r>
              <a:rPr lang="en-US" sz="4000" dirty="0" smtClean="0"/>
              <a:t>New BWCTL Tricks (</a:t>
            </a:r>
            <a:r>
              <a:rPr lang="en-US" sz="4000" dirty="0" err="1" smtClean="0"/>
              <a:t>OWPing</a:t>
            </a:r>
            <a:r>
              <a:rPr lang="en-US" sz="4000" dirty="0" smtClean="0"/>
              <a:t>)</a:t>
            </a:r>
            <a:endParaRPr lang="en-US" sz="4000" dirty="0"/>
          </a:p>
        </p:txBody>
      </p:sp>
      <p:sp>
        <p:nvSpPr>
          <p:cNvPr id="6"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31</a:t>
            </a:fld>
            <a:endParaRPr lang="en-US" dirty="0"/>
          </a:p>
        </p:txBody>
      </p:sp>
      <p:sp>
        <p:nvSpPr>
          <p:cNvPr id="10"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7544630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 y="374541"/>
            <a:ext cx="8816340" cy="857250"/>
          </a:xfrm>
        </p:spPr>
        <p:txBody>
          <a:bodyPr>
            <a:normAutofit fontScale="90000"/>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200151"/>
            <a:ext cx="8229600" cy="3422081"/>
          </a:xfrm>
        </p:spPr>
        <p:txBody>
          <a:bodyPr>
            <a:normAutofit fontScale="55000" lnSpcReduction="20000"/>
          </a:bodyPr>
          <a:lstStyle/>
          <a:p>
            <a:r>
              <a:rPr lang="en-US" dirty="0" smtClean="0"/>
              <a:t>There have been some expectation management problems with the tools that we have seen</a:t>
            </a:r>
          </a:p>
          <a:p>
            <a:pPr lvl="1"/>
            <a:r>
              <a:rPr lang="en-US" dirty="0" smtClean="0"/>
              <a:t>Some feel that if they have 10G, they will get all of it</a:t>
            </a:r>
          </a:p>
          <a:p>
            <a:pPr lvl="1"/>
            <a:r>
              <a:rPr lang="en-US" dirty="0" smtClean="0"/>
              <a:t>Some may not understand the makeup of the test</a:t>
            </a:r>
          </a:p>
          <a:p>
            <a:pPr lvl="1"/>
            <a:r>
              <a:rPr lang="en-US" dirty="0" smtClean="0"/>
              <a:t>Some may not know what they should be getting</a:t>
            </a:r>
          </a:p>
          <a:p>
            <a:r>
              <a:rPr lang="en-US" dirty="0" smtClean="0"/>
              <a:t>Lets start with an ESnet to ESnet test, between very well tuned and recent pieces of hardware</a:t>
            </a:r>
          </a:p>
          <a:p>
            <a:r>
              <a:rPr lang="en-US" dirty="0" smtClean="0"/>
              <a:t>5Gbps is “awesome” for:</a:t>
            </a:r>
          </a:p>
          <a:p>
            <a:pPr lvl="1"/>
            <a:r>
              <a:rPr lang="en-US" dirty="0" smtClean="0"/>
              <a:t>A 20 second test</a:t>
            </a:r>
          </a:p>
          <a:p>
            <a:pPr lvl="1"/>
            <a:r>
              <a:rPr lang="en-US" dirty="0" smtClean="0"/>
              <a:t>60ms Latency</a:t>
            </a:r>
          </a:p>
          <a:p>
            <a:pPr lvl="1"/>
            <a:r>
              <a:rPr lang="en-US" b="1" i="1" dirty="0" smtClean="0"/>
              <a:t>Homogenous</a:t>
            </a:r>
            <a:r>
              <a:rPr lang="en-US" dirty="0" smtClean="0"/>
              <a:t> servers</a:t>
            </a:r>
          </a:p>
          <a:p>
            <a:pPr lvl="1"/>
            <a:r>
              <a:rPr lang="en-US" dirty="0" smtClean="0"/>
              <a:t>Using </a:t>
            </a:r>
            <a:r>
              <a:rPr lang="en-US" dirty="0" err="1" smtClean="0"/>
              <a:t>fasterdata</a:t>
            </a:r>
            <a:r>
              <a:rPr lang="en-US" dirty="0" smtClean="0"/>
              <a:t> tunings</a:t>
            </a:r>
          </a:p>
          <a:p>
            <a:pPr lvl="1"/>
            <a:r>
              <a:rPr lang="en-US" dirty="0" smtClean="0"/>
              <a:t>On a shared infrastructure</a:t>
            </a:r>
          </a:p>
        </p:txBody>
      </p:sp>
      <p:pic>
        <p:nvPicPr>
          <p:cNvPr id="2" name="Picture 1" descr="Screen Shot 2014-08-19 at 11.35.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226" y="3008632"/>
            <a:ext cx="4080775" cy="1554017"/>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32</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2226980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200150"/>
            <a:ext cx="8229600" cy="3613150"/>
          </a:xfrm>
        </p:spPr>
        <p:txBody>
          <a:bodyPr>
            <a:normAutofit fontScale="40000" lnSpcReduction="20000"/>
          </a:bodyPr>
          <a:lstStyle/>
          <a:p>
            <a:r>
              <a:rPr lang="en-US" dirty="0" smtClean="0"/>
              <a:t>Another example, ESnet (</a:t>
            </a:r>
            <a:r>
              <a:rPr lang="en-US" dirty="0" err="1" smtClean="0"/>
              <a:t>Sacremento</a:t>
            </a:r>
            <a:r>
              <a:rPr lang="en-US" dirty="0" smtClean="0"/>
              <a:t> CA) to Utah, ~20ms of latency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Is it 5Gbps?  No, but still outstanding given the environment:</a:t>
            </a:r>
          </a:p>
          <a:p>
            <a:pPr lvl="1"/>
            <a:r>
              <a:rPr lang="en-US" dirty="0" smtClean="0"/>
              <a:t>20 second test</a:t>
            </a:r>
          </a:p>
          <a:p>
            <a:pPr lvl="1"/>
            <a:r>
              <a:rPr lang="en-US" b="1" i="1" dirty="0" smtClean="0"/>
              <a:t>Heterogeneous</a:t>
            </a:r>
            <a:r>
              <a:rPr lang="en-US" dirty="0" smtClean="0"/>
              <a:t> hosts</a:t>
            </a:r>
          </a:p>
          <a:p>
            <a:pPr lvl="1"/>
            <a:r>
              <a:rPr lang="en-US" dirty="0" smtClean="0"/>
              <a:t>Possibly different </a:t>
            </a:r>
            <a:r>
              <a:rPr lang="en-US" dirty="0"/>
              <a:t>configurations (e.g. similar tunings of the OS, but not exact in terms of things like BIOS, NIC, etc.</a:t>
            </a:r>
            <a:r>
              <a:rPr lang="en-US" dirty="0" smtClean="0"/>
              <a:t>)</a:t>
            </a:r>
          </a:p>
          <a:p>
            <a:pPr lvl="1"/>
            <a:r>
              <a:rPr lang="en-US" dirty="0" smtClean="0"/>
              <a:t>Different congestion levels on the ends</a:t>
            </a:r>
          </a:p>
        </p:txBody>
      </p:sp>
      <p:pic>
        <p:nvPicPr>
          <p:cNvPr id="3" name="Picture 2" descr="Screen Shot 2014-08-19 at 11.3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33" y="1474934"/>
            <a:ext cx="5174296" cy="1960416"/>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33</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5667996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 y="374541"/>
            <a:ext cx="9006840" cy="857250"/>
          </a:xfrm>
        </p:spPr>
        <p:txBody>
          <a:bodyPr>
            <a:normAutofit fontScale="90000"/>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073308"/>
            <a:ext cx="8229600" cy="3406144"/>
          </a:xfrm>
        </p:spPr>
        <p:txBody>
          <a:bodyPr>
            <a:noAutofit/>
          </a:bodyPr>
          <a:lstStyle/>
          <a:p>
            <a:r>
              <a:rPr lang="en-US" sz="1400" dirty="0" smtClean="0"/>
              <a:t>Similar example, ESnet (Washington DC) to Utah, ~50ms of latency</a:t>
            </a:r>
          </a:p>
          <a:p>
            <a:endParaRPr lang="en-US" sz="1400" dirty="0"/>
          </a:p>
          <a:p>
            <a:endParaRPr lang="en-US" sz="1400" dirty="0" smtClean="0"/>
          </a:p>
          <a:p>
            <a:endParaRPr lang="en-US" sz="1400" dirty="0"/>
          </a:p>
          <a:p>
            <a:pPr marL="0" indent="0">
              <a:buNone/>
            </a:pPr>
            <a:endParaRPr lang="en-US" sz="1400" dirty="0"/>
          </a:p>
          <a:p>
            <a:pPr marL="0" indent="0">
              <a:buNone/>
            </a:pPr>
            <a:endParaRPr lang="en-US" sz="1400" dirty="0" smtClean="0"/>
          </a:p>
          <a:p>
            <a:endParaRPr lang="en-US" sz="1400" dirty="0" smtClean="0"/>
          </a:p>
          <a:p>
            <a:r>
              <a:rPr lang="en-US" sz="1400" dirty="0" smtClean="0"/>
              <a:t>Is it 5Gbps?  No.  Should it be?  No!  Could it be higher?  Sure, run a different diagnostic test.  </a:t>
            </a:r>
          </a:p>
          <a:p>
            <a:pPr lvl="1"/>
            <a:r>
              <a:rPr lang="en-US" sz="1400" dirty="0" smtClean="0"/>
              <a:t>Longer latency – still same length of test (20 sec)</a:t>
            </a:r>
          </a:p>
          <a:p>
            <a:pPr lvl="1"/>
            <a:r>
              <a:rPr lang="en-US" sz="1400" b="1" i="1" dirty="0"/>
              <a:t>Heterogeneous</a:t>
            </a:r>
            <a:r>
              <a:rPr lang="en-US" sz="1400" dirty="0"/>
              <a:t> hosts</a:t>
            </a:r>
          </a:p>
          <a:p>
            <a:pPr lvl="1"/>
            <a:r>
              <a:rPr lang="en-US" sz="1400" dirty="0"/>
              <a:t>Possibly different configurations (e.g. similar tunings of the OS, but not exact in terms of things like BIOS, NIC, etc.)</a:t>
            </a:r>
          </a:p>
          <a:p>
            <a:pPr lvl="1"/>
            <a:r>
              <a:rPr lang="en-US" sz="1400" dirty="0"/>
              <a:t>Different congestion levels on the ends</a:t>
            </a:r>
          </a:p>
          <a:p>
            <a:r>
              <a:rPr lang="en-US" sz="1400" dirty="0" smtClean="0"/>
              <a:t>Takeaway – you will know bad performance when you see it.  This is consistent and jives with the environment.  </a:t>
            </a:r>
          </a:p>
        </p:txBody>
      </p:sp>
      <p:pic>
        <p:nvPicPr>
          <p:cNvPr id="2" name="Picture 1" descr="Screen Shot 2014-08-19 at 11.39.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133" y="1370828"/>
            <a:ext cx="3780601" cy="1456241"/>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34</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9851113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 y="374541"/>
            <a:ext cx="9006840" cy="857250"/>
          </a:xfrm>
        </p:spPr>
        <p:txBody>
          <a:bodyPr>
            <a:normAutofit fontScale="90000"/>
          </a:bodyPr>
          <a:lstStyle/>
          <a:p>
            <a:r>
              <a:rPr lang="en-US" dirty="0" smtClean="0"/>
              <a:t>Common Pitfalls – “it should be higher!”</a:t>
            </a:r>
            <a:endParaRPr lang="en-US" dirty="0"/>
          </a:p>
        </p:txBody>
      </p:sp>
      <p:sp>
        <p:nvSpPr>
          <p:cNvPr id="7" name="Content Placeholder 6"/>
          <p:cNvSpPr>
            <a:spLocks noGrp="1"/>
          </p:cNvSpPr>
          <p:nvPr>
            <p:ph idx="1"/>
          </p:nvPr>
        </p:nvSpPr>
        <p:spPr>
          <a:xfrm>
            <a:off x="457200" y="1064673"/>
            <a:ext cx="8229600" cy="4098569"/>
          </a:xfrm>
        </p:spPr>
        <p:txBody>
          <a:bodyPr>
            <a:normAutofit fontScale="55000" lnSpcReduction="20000"/>
          </a:bodyPr>
          <a:lstStyle/>
          <a:p>
            <a:r>
              <a:rPr lang="en-US" dirty="0" smtClean="0"/>
              <a:t>Another Example – the 1</a:t>
            </a:r>
            <a:r>
              <a:rPr lang="en-US" baseline="30000" dirty="0" smtClean="0"/>
              <a:t>st</a:t>
            </a:r>
            <a:r>
              <a:rPr lang="en-US" dirty="0" smtClean="0"/>
              <a:t> half of the graph is perfectly normal</a:t>
            </a:r>
          </a:p>
          <a:p>
            <a:pPr lvl="1"/>
            <a:r>
              <a:rPr lang="en-US" dirty="0" smtClean="0"/>
              <a:t>Latency of 10-20ms (TCP needs time to ramp up)</a:t>
            </a:r>
          </a:p>
          <a:p>
            <a:pPr lvl="1"/>
            <a:r>
              <a:rPr lang="en-US" dirty="0" smtClean="0"/>
              <a:t>Machine placed in network core of one of the networks – congestion is a fact of life</a:t>
            </a:r>
          </a:p>
          <a:p>
            <a:pPr lvl="1"/>
            <a:r>
              <a:rPr lang="en-US" dirty="0" smtClean="0"/>
              <a:t>Single stream TCP for 20 seconds</a:t>
            </a:r>
          </a:p>
          <a:p>
            <a:r>
              <a:rPr lang="en-US" dirty="0" smtClean="0"/>
              <a:t>The 2</a:t>
            </a:r>
            <a:r>
              <a:rPr lang="en-US" baseline="30000" dirty="0" smtClean="0"/>
              <a:t>nd</a:t>
            </a:r>
            <a:r>
              <a:rPr lang="en-US" dirty="0" smtClean="0"/>
              <a:t> half is not (e.g. packet loss caused a precipitous drop)  </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b="1" i="1" dirty="0" smtClean="0"/>
          </a:p>
          <a:p>
            <a:r>
              <a:rPr lang="en-US" b="1" i="1" dirty="0" smtClean="0"/>
              <a:t>You will know it, when you see it.</a:t>
            </a:r>
            <a:r>
              <a:rPr lang="en-US" dirty="0" smtClean="0"/>
              <a:t>  </a:t>
            </a:r>
          </a:p>
          <a:p>
            <a:endParaRPr lang="en-US" dirty="0" smtClean="0"/>
          </a:p>
        </p:txBody>
      </p:sp>
      <p:pic>
        <p:nvPicPr>
          <p:cNvPr id="8" name="Picture 7" descr="20140502-Brown-BWCTL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528" y="2385321"/>
            <a:ext cx="5576673" cy="1775837"/>
          </a:xfrm>
          <a:prstGeom prst="rect">
            <a:avLst/>
          </a:prstGeom>
        </p:spPr>
      </p:pic>
      <p:sp>
        <p:nvSpPr>
          <p:cNvPr id="10"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35</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89965375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Common Pitfalls – “the tool is unpredictable”</a:t>
            </a:r>
            <a:endParaRPr lang="en-US" dirty="0"/>
          </a:p>
        </p:txBody>
      </p:sp>
      <p:sp>
        <p:nvSpPr>
          <p:cNvPr id="7" name="Content Placeholder 6"/>
          <p:cNvSpPr>
            <a:spLocks noGrp="1"/>
          </p:cNvSpPr>
          <p:nvPr>
            <p:ph idx="1"/>
          </p:nvPr>
        </p:nvSpPr>
        <p:spPr/>
        <p:txBody>
          <a:bodyPr>
            <a:normAutofit fontScale="47500" lnSpcReduction="20000"/>
          </a:bodyPr>
          <a:lstStyle/>
          <a:p>
            <a:r>
              <a:rPr lang="en-US" dirty="0" smtClean="0"/>
              <a:t>Sometimes this happens: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Is it a “problem”?  Yes and no. </a:t>
            </a:r>
          </a:p>
          <a:p>
            <a:r>
              <a:rPr lang="en-US" dirty="0" smtClean="0"/>
              <a:t>Cause: this is called “overdriving” and is common.  A 10G host and a 1G host are testing to each other</a:t>
            </a:r>
          </a:p>
          <a:p>
            <a:pPr lvl="1"/>
            <a:r>
              <a:rPr lang="en-US" dirty="0" smtClean="0"/>
              <a:t>1G to 10G is smooth and expected (~900Mbps, Blue)</a:t>
            </a:r>
          </a:p>
          <a:p>
            <a:pPr lvl="1"/>
            <a:r>
              <a:rPr lang="en-US" dirty="0" smtClean="0"/>
              <a:t>10G to 1G is choppy (variable between 900Mbps and 700Mbps, Green)</a:t>
            </a:r>
          </a:p>
          <a:p>
            <a:pPr marL="0" indent="0">
              <a:buNone/>
            </a:pPr>
            <a:endParaRPr lang="en-US" dirty="0"/>
          </a:p>
        </p:txBody>
      </p:sp>
      <p:pic>
        <p:nvPicPr>
          <p:cNvPr id="8" name="Picture 7" descr="Screen Shot 2013-10-21 at 8.35.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6893" y="1731746"/>
            <a:ext cx="4476440" cy="1410148"/>
          </a:xfrm>
          <a:prstGeom prst="rect">
            <a:avLst/>
          </a:prstGeom>
        </p:spPr>
      </p:pic>
      <p:sp>
        <p:nvSpPr>
          <p:cNvPr id="10"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36</a:t>
            </a:fld>
            <a:endParaRPr lang="en-US" dirty="0"/>
          </a:p>
        </p:txBody>
      </p:sp>
      <p:sp>
        <p:nvSpPr>
          <p:cNvPr id="9"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0124413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7160" y="374541"/>
            <a:ext cx="9006840" cy="857250"/>
          </a:xfrm>
        </p:spPr>
        <p:txBody>
          <a:bodyPr>
            <a:normAutofit fontScale="90000"/>
          </a:bodyPr>
          <a:lstStyle/>
          <a:p>
            <a:r>
              <a:rPr lang="en-US" dirty="0" smtClean="0"/>
              <a:t>Common Pitfalls – “the tool is unpredictable”</a:t>
            </a:r>
            <a:endParaRPr lang="en-US" dirty="0"/>
          </a:p>
        </p:txBody>
      </p:sp>
      <p:sp>
        <p:nvSpPr>
          <p:cNvPr id="7" name="Content Placeholder 6"/>
          <p:cNvSpPr>
            <a:spLocks noGrp="1"/>
          </p:cNvSpPr>
          <p:nvPr>
            <p:ph idx="1"/>
          </p:nvPr>
        </p:nvSpPr>
        <p:spPr>
          <a:xfrm>
            <a:off x="368300" y="1377951"/>
            <a:ext cx="5632185" cy="3258363"/>
          </a:xfrm>
        </p:spPr>
        <p:txBody>
          <a:bodyPr>
            <a:normAutofit fontScale="55000" lnSpcReduction="20000"/>
          </a:bodyPr>
          <a:lstStyle/>
          <a:p>
            <a:r>
              <a:rPr lang="en-US" dirty="0"/>
              <a:t>A NIC doesn’t stream packets out </a:t>
            </a:r>
            <a:r>
              <a:rPr lang="en-US" dirty="0" smtClean="0"/>
              <a:t>at some average rate - </a:t>
            </a:r>
            <a:r>
              <a:rPr lang="en-US" dirty="0"/>
              <a:t>it’s a binary </a:t>
            </a:r>
            <a:r>
              <a:rPr lang="en-US" dirty="0" smtClean="0"/>
              <a:t>operation:</a:t>
            </a:r>
          </a:p>
          <a:p>
            <a:pPr lvl="1"/>
            <a:r>
              <a:rPr lang="en-US" dirty="0" smtClean="0"/>
              <a:t>Send </a:t>
            </a:r>
            <a:r>
              <a:rPr lang="en-US" dirty="0"/>
              <a:t>(e.g. @ max rate) vs. not send (e.g. nothing</a:t>
            </a:r>
            <a:r>
              <a:rPr lang="en-US" dirty="0" smtClean="0"/>
              <a:t>)</a:t>
            </a:r>
            <a:endParaRPr lang="en-US" dirty="0"/>
          </a:p>
          <a:p>
            <a:r>
              <a:rPr lang="en-US" dirty="0"/>
              <a:t>10G of traffic needs buffering to support it along the path.  A 10G switch/router can handle it.  So could another 10G host (if both are tuned of course</a:t>
            </a:r>
            <a:r>
              <a:rPr lang="en-US" dirty="0" smtClean="0"/>
              <a:t>)</a:t>
            </a:r>
            <a:endParaRPr lang="en-US" dirty="0"/>
          </a:p>
          <a:p>
            <a:r>
              <a:rPr lang="en-US" dirty="0"/>
              <a:t>A 1G NIC is designed to hold bursts of 1G.  Sure, they can be tuned to expect more, but may not have enough physical </a:t>
            </a:r>
            <a:r>
              <a:rPr lang="en-US" dirty="0" smtClean="0"/>
              <a:t>memory</a:t>
            </a:r>
            <a:endParaRPr lang="en-US" dirty="0"/>
          </a:p>
          <a:p>
            <a:pPr lvl="1"/>
            <a:r>
              <a:rPr lang="en-US" dirty="0"/>
              <a:t>Ditto for switches in the </a:t>
            </a:r>
            <a:r>
              <a:rPr lang="en-US" dirty="0" smtClean="0"/>
              <a:t>path</a:t>
            </a:r>
            <a:endParaRPr lang="en-US" dirty="0"/>
          </a:p>
          <a:p>
            <a:r>
              <a:rPr lang="en-US" dirty="0"/>
              <a:t>At some point things ‘</a:t>
            </a:r>
            <a:r>
              <a:rPr lang="en-US" dirty="0" err="1"/>
              <a:t>downstep</a:t>
            </a:r>
            <a:r>
              <a:rPr lang="en-US" dirty="0"/>
              <a:t>’ to a slower speed, that drops packets on the ground, and TCP reacts like it were any other loss event. </a:t>
            </a:r>
          </a:p>
          <a:p>
            <a:endParaRPr lang="en-US" dirty="0"/>
          </a:p>
          <a:p>
            <a:endParaRPr lang="en-US" dirty="0"/>
          </a:p>
          <a:p>
            <a:endParaRPr lang="en-US" dirty="0"/>
          </a:p>
          <a:p>
            <a:pPr marL="0" indent="0">
              <a:buNone/>
            </a:pPr>
            <a:endParaRPr lang="en-US" dirty="0"/>
          </a:p>
        </p:txBody>
      </p:sp>
      <p:pic>
        <p:nvPicPr>
          <p:cNvPr id="10" name="Content Placeholder 5" descr="device-fan-in-v3.pdf"/>
          <p:cNvPicPr>
            <a:picLocks noChangeAspect="1"/>
          </p:cNvPicPr>
          <p:nvPr/>
        </p:nvPicPr>
        <p:blipFill rotWithShape="1">
          <a:blip r:embed="rId2">
            <a:extLst>
              <a:ext uri="{28A0092B-C50C-407E-A947-70E740481C1C}">
                <a14:useLocalDpi xmlns:a14="http://schemas.microsoft.com/office/drawing/2010/main" val="0"/>
              </a:ext>
            </a:extLst>
          </a:blip>
          <a:srcRect l="37951" t="15406" r="22543" b="13448"/>
          <a:stretch/>
        </p:blipFill>
        <p:spPr>
          <a:xfrm>
            <a:off x="5458281" y="940073"/>
            <a:ext cx="3925879" cy="4098884"/>
          </a:xfrm>
          <a:prstGeom prst="rect">
            <a:avLst/>
          </a:prstGeom>
        </p:spPr>
      </p:pic>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2"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37</a:t>
            </a:fld>
            <a:endParaRPr lang="en-US" dirty="0"/>
          </a:p>
        </p:txBody>
      </p:sp>
      <p:sp>
        <p:nvSpPr>
          <p:cNvPr id="8"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0675085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Pitfalls – Summary</a:t>
            </a:r>
            <a:endParaRPr lang="en-US" dirty="0"/>
          </a:p>
        </p:txBody>
      </p:sp>
      <p:sp>
        <p:nvSpPr>
          <p:cNvPr id="7" name="Content Placeholder 6"/>
          <p:cNvSpPr>
            <a:spLocks noGrp="1"/>
          </p:cNvSpPr>
          <p:nvPr>
            <p:ph idx="1"/>
          </p:nvPr>
        </p:nvSpPr>
        <p:spPr>
          <a:xfrm>
            <a:off x="457200" y="1200151"/>
            <a:ext cx="8229601" cy="3258363"/>
          </a:xfrm>
        </p:spPr>
        <p:txBody>
          <a:bodyPr>
            <a:normAutofit fontScale="55000" lnSpcReduction="20000"/>
          </a:bodyPr>
          <a:lstStyle/>
          <a:p>
            <a:r>
              <a:rPr lang="en-US" dirty="0" smtClean="0"/>
              <a:t>When in doubt – test again!</a:t>
            </a:r>
          </a:p>
          <a:p>
            <a:pPr lvl="1"/>
            <a:r>
              <a:rPr lang="en-US" dirty="0" smtClean="0"/>
              <a:t>Diagnostic tests are informative – and they should provide more insight into the regular stuff (still do regular testing, of course)</a:t>
            </a:r>
          </a:p>
          <a:p>
            <a:pPr lvl="1"/>
            <a:r>
              <a:rPr lang="en-US" dirty="0" smtClean="0"/>
              <a:t>Be prepared to divide up a path as need be</a:t>
            </a:r>
          </a:p>
          <a:p>
            <a:r>
              <a:rPr lang="en-US" dirty="0" smtClean="0"/>
              <a:t>A poor carpenter blames his tools</a:t>
            </a:r>
          </a:p>
          <a:p>
            <a:pPr lvl="1"/>
            <a:r>
              <a:rPr lang="en-US" dirty="0" smtClean="0"/>
              <a:t>The tools are only as good as the people using them, do it methodically</a:t>
            </a:r>
          </a:p>
          <a:p>
            <a:pPr lvl="1"/>
            <a:r>
              <a:rPr lang="en-US" dirty="0" smtClean="0"/>
              <a:t>Trust the results – remember that they are giving you a number based on the entire environment</a:t>
            </a:r>
          </a:p>
          <a:p>
            <a:r>
              <a:rPr lang="en-US" dirty="0" smtClean="0"/>
              <a:t>If the site isn’t using </a:t>
            </a:r>
            <a:r>
              <a:rPr lang="en-US" dirty="0" err="1" smtClean="0"/>
              <a:t>perfSONAR</a:t>
            </a:r>
            <a:r>
              <a:rPr lang="en-US" dirty="0" smtClean="0"/>
              <a:t> – step 1 is to get them to do so</a:t>
            </a:r>
          </a:p>
          <a:p>
            <a:pPr lvl="1"/>
            <a:r>
              <a:rPr lang="en-US" dirty="0" smtClean="0">
                <a:hlinkClick r:id="rId2"/>
              </a:rPr>
              <a:t>http://www.perfsonar.net</a:t>
            </a:r>
            <a:r>
              <a:rPr lang="en-US" dirty="0" smtClean="0"/>
              <a:t> </a:t>
            </a:r>
          </a:p>
          <a:p>
            <a:r>
              <a:rPr lang="en-US" dirty="0" smtClean="0"/>
              <a:t>Get some help</a:t>
            </a:r>
          </a:p>
          <a:p>
            <a:pPr lvl="1"/>
            <a:r>
              <a:rPr lang="en-US" dirty="0">
                <a:hlinkClick r:id="rId3"/>
              </a:rPr>
              <a:t>p</a:t>
            </a:r>
            <a:r>
              <a:rPr lang="en-US" dirty="0" smtClean="0">
                <a:hlinkClick r:id="rId3"/>
              </a:rPr>
              <a:t>erfsonar-user@internet2.edu</a:t>
            </a:r>
            <a:r>
              <a:rPr lang="en-US" dirty="0" smtClean="0"/>
              <a:t> </a:t>
            </a:r>
          </a:p>
          <a:p>
            <a:pPr lvl="1"/>
            <a:endParaRPr lang="en-US" dirty="0"/>
          </a:p>
          <a:p>
            <a:endParaRPr lang="en-US" dirty="0"/>
          </a:p>
          <a:p>
            <a:endParaRPr lang="en-US" dirty="0"/>
          </a:p>
          <a:p>
            <a:endParaRPr lang="en-US" dirty="0"/>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38</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2095843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of Measurement Tools</a:t>
            </a:r>
            <a:endParaRPr lang="en-US" b="1" dirty="0"/>
          </a:p>
        </p:txBody>
      </p:sp>
      <p:sp>
        <p:nvSpPr>
          <p:cNvPr id="4" name="TextBox 3"/>
          <p:cNvSpPr txBox="1"/>
          <p:nvPr/>
        </p:nvSpPr>
        <p:spPr>
          <a:xfrm>
            <a:off x="1447800" y="4159515"/>
            <a:ext cx="6591300" cy="400110"/>
          </a:xfrm>
          <a:prstGeom prst="rect">
            <a:avLst/>
          </a:prstGeom>
          <a:noFill/>
        </p:spPr>
        <p:txBody>
          <a:bodyPr wrap="square" rtlCol="0">
            <a:spAutoFit/>
          </a:bodyPr>
          <a:lstStyle/>
          <a:p>
            <a:pPr algn="ctr"/>
            <a:r>
              <a:rPr lang="en-US" sz="1000" dirty="0"/>
              <a:t>This document is a result of work by the </a:t>
            </a:r>
            <a:r>
              <a:rPr lang="en-US" sz="1000" dirty="0" err="1"/>
              <a:t>perfSONAR</a:t>
            </a:r>
            <a:r>
              <a:rPr lang="en-US" sz="1000" dirty="0"/>
              <a:t> Project (</a:t>
            </a:r>
            <a:r>
              <a:rPr lang="en-US" sz="1000" dirty="0">
                <a:hlinkClick r:id="rId2"/>
              </a:rPr>
              <a:t>http://</a:t>
            </a:r>
            <a:r>
              <a:rPr lang="en-US" sz="1000" dirty="0" smtClean="0">
                <a:hlinkClick r:id="rId2"/>
              </a:rPr>
              <a:t>www.perfsonar.net</a:t>
            </a:r>
            <a:r>
              <a:rPr lang="en-US" sz="1000" dirty="0" smtClean="0"/>
              <a:t>) </a:t>
            </a:r>
            <a:r>
              <a:rPr lang="en-US" sz="1000" dirty="0"/>
              <a:t>and is licensed under CC BY-SA 4.0 (</a:t>
            </a:r>
            <a:r>
              <a:rPr lang="en-US" sz="1000" dirty="0">
                <a:hlinkClick r:id="rId3"/>
              </a:rPr>
              <a:t>https://creativecommons.org/licenses/by-sa/4.0</a:t>
            </a:r>
            <a:r>
              <a:rPr lang="en-US" sz="1000" dirty="0" smtClean="0">
                <a:hlinkClick r:id="rId3"/>
              </a:rPr>
              <a:t>/</a:t>
            </a:r>
            <a:r>
              <a:rPr lang="en-US" sz="1000" dirty="0" smtClean="0"/>
              <a:t>)</a:t>
            </a:r>
            <a:r>
              <a:rPr lang="en-US" sz="1000" dirty="0"/>
              <a:t>. </a:t>
            </a:r>
          </a:p>
        </p:txBody>
      </p:sp>
      <p:sp>
        <p:nvSpPr>
          <p:cNvPr id="6" name="Subtitle 2"/>
          <p:cNvSpPr txBox="1">
            <a:spLocks/>
          </p:cNvSpPr>
          <p:nvPr/>
        </p:nvSpPr>
        <p:spPr>
          <a:xfrm>
            <a:off x="1964267" y="2828717"/>
            <a:ext cx="7086600" cy="1314450"/>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b="1" i="1" dirty="0" smtClean="0"/>
              <a:t>Event</a:t>
            </a:r>
          </a:p>
          <a:p>
            <a:pPr algn="r"/>
            <a:endParaRPr lang="en-US" b="1" i="1" dirty="0" smtClean="0"/>
          </a:p>
          <a:p>
            <a:pPr algn="r"/>
            <a:r>
              <a:rPr lang="en-US" dirty="0" smtClean="0"/>
              <a:t>Presenter, Organization, Email</a:t>
            </a:r>
          </a:p>
          <a:p>
            <a:pPr algn="r"/>
            <a:r>
              <a:rPr lang="en-US" dirty="0" smtClean="0"/>
              <a:t>Date</a:t>
            </a:r>
          </a:p>
          <a:p>
            <a:pPr algn="r"/>
            <a:endParaRPr lang="en-US" dirty="0"/>
          </a:p>
        </p:txBody>
      </p:sp>
    </p:spTree>
    <p:extLst>
      <p:ext uri="{BB962C8B-B14F-4D97-AF65-F5344CB8AC3E}">
        <p14:creationId xmlns:p14="http://schemas.microsoft.com/office/powerpoint/2010/main" val="167432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587771"/>
          </a:xfrm>
        </p:spPr>
        <p:txBody>
          <a:bodyPr>
            <a:normAutofit/>
          </a:bodyPr>
          <a:lstStyle/>
          <a:p>
            <a:r>
              <a:rPr lang="en-US" sz="3200" dirty="0" smtClean="0"/>
              <a:t>Forcing Bad Performance (to illustrate behavior)</a:t>
            </a:r>
            <a:endParaRPr lang="en-US" sz="3200" dirty="0"/>
          </a:p>
        </p:txBody>
      </p:sp>
      <p:sp>
        <p:nvSpPr>
          <p:cNvPr id="3" name="Content Placeholder 2"/>
          <p:cNvSpPr>
            <a:spLocks noGrp="1"/>
          </p:cNvSpPr>
          <p:nvPr>
            <p:ph idx="1"/>
          </p:nvPr>
        </p:nvSpPr>
        <p:spPr>
          <a:xfrm>
            <a:off x="137160" y="627858"/>
            <a:ext cx="6376676" cy="1786652"/>
          </a:xfrm>
        </p:spPr>
        <p:txBody>
          <a:bodyPr>
            <a:noAutofit/>
          </a:bodyPr>
          <a:lstStyle/>
          <a:p>
            <a:pPr>
              <a:buFont typeface="Arial"/>
              <a:buChar char="•"/>
            </a:pPr>
            <a:r>
              <a:rPr lang="en-US" sz="1200" dirty="0"/>
              <a:t>Add 10% </a:t>
            </a:r>
            <a:r>
              <a:rPr lang="en-US" sz="1200" dirty="0" smtClean="0"/>
              <a:t>Loss </a:t>
            </a:r>
            <a:r>
              <a:rPr lang="en-US" sz="1200" dirty="0"/>
              <a:t>to a specific host</a:t>
            </a: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a:t>
            </a:r>
            <a:r>
              <a:rPr lang="en-US" sz="800" b="1" dirty="0" err="1">
                <a:latin typeface="Courier"/>
                <a:cs typeface="Courier"/>
              </a:rPr>
              <a:t>qdisc</a:t>
            </a:r>
            <a:r>
              <a:rPr lang="en-US" sz="800" b="1" dirty="0">
                <a:latin typeface="Courier"/>
                <a:cs typeface="Courier"/>
              </a:rPr>
              <a:t> delete </a:t>
            </a:r>
            <a:r>
              <a:rPr lang="en-US" sz="800" b="1" dirty="0" err="1">
                <a:latin typeface="Courier"/>
                <a:cs typeface="Courier"/>
              </a:rPr>
              <a:t>dev</a:t>
            </a:r>
            <a:r>
              <a:rPr lang="en-US" sz="800" b="1" dirty="0">
                <a:latin typeface="Courier"/>
                <a:cs typeface="Courier"/>
              </a:rPr>
              <a:t> eth0 root</a:t>
            </a: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a:t>
            </a:r>
            <a:r>
              <a:rPr lang="en-US" sz="800" b="1" dirty="0" err="1">
                <a:latin typeface="Courier"/>
                <a:cs typeface="Courier"/>
              </a:rPr>
              <a:t>qdisc</a:t>
            </a:r>
            <a:r>
              <a:rPr lang="en-US" sz="800" b="1" dirty="0">
                <a:latin typeface="Courier"/>
                <a:cs typeface="Courier"/>
              </a:rPr>
              <a:t> add </a:t>
            </a:r>
            <a:r>
              <a:rPr lang="en-US" sz="800" b="1" dirty="0" err="1">
                <a:latin typeface="Courier"/>
                <a:cs typeface="Courier"/>
              </a:rPr>
              <a:t>dev</a:t>
            </a:r>
            <a:r>
              <a:rPr lang="en-US" sz="800" b="1" dirty="0">
                <a:latin typeface="Courier"/>
                <a:cs typeface="Courier"/>
              </a:rPr>
              <a:t> eth0 root handle 1: </a:t>
            </a:r>
            <a:r>
              <a:rPr lang="en-US" sz="800" b="1" dirty="0" err="1">
                <a:latin typeface="Courier"/>
                <a:cs typeface="Courier"/>
              </a:rPr>
              <a:t>prio</a:t>
            </a:r>
            <a:endParaRPr lang="en-US" sz="800" b="1" dirty="0">
              <a:latin typeface="Courier"/>
              <a:cs typeface="Courier"/>
            </a:endParaRP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a:t>
            </a:r>
            <a:r>
              <a:rPr lang="en-US" sz="800" b="1" dirty="0" err="1">
                <a:latin typeface="Courier"/>
                <a:cs typeface="Courier"/>
              </a:rPr>
              <a:t>qdisc</a:t>
            </a:r>
            <a:r>
              <a:rPr lang="en-US" sz="800" b="1" dirty="0">
                <a:latin typeface="Courier"/>
                <a:cs typeface="Courier"/>
              </a:rPr>
              <a:t> add </a:t>
            </a:r>
            <a:r>
              <a:rPr lang="en-US" sz="800" b="1" dirty="0" err="1">
                <a:latin typeface="Courier"/>
                <a:cs typeface="Courier"/>
              </a:rPr>
              <a:t>dev</a:t>
            </a:r>
            <a:r>
              <a:rPr lang="en-US" sz="800" b="1" dirty="0">
                <a:latin typeface="Courier"/>
                <a:cs typeface="Courier"/>
              </a:rPr>
              <a:t> eth0 parent 1:1 handle 10: </a:t>
            </a:r>
            <a:r>
              <a:rPr lang="en-US" sz="800" b="1" dirty="0" err="1">
                <a:latin typeface="Courier"/>
                <a:cs typeface="Courier"/>
              </a:rPr>
              <a:t>netem</a:t>
            </a:r>
            <a:r>
              <a:rPr lang="en-US" sz="800" b="1" dirty="0">
                <a:latin typeface="Courier"/>
                <a:cs typeface="Courier"/>
              </a:rPr>
              <a:t> </a:t>
            </a:r>
            <a:r>
              <a:rPr lang="en-US" sz="800" b="1" dirty="0" smtClean="0">
                <a:latin typeface="Courier"/>
                <a:cs typeface="Courier"/>
              </a:rPr>
              <a:t>loss </a:t>
            </a:r>
            <a:r>
              <a:rPr lang="en-US" sz="800" b="1" dirty="0">
                <a:latin typeface="Courier"/>
                <a:cs typeface="Courier"/>
              </a:rPr>
              <a:t>10%</a:t>
            </a: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filter add </a:t>
            </a:r>
            <a:r>
              <a:rPr lang="en-US" sz="800" b="1" dirty="0" err="1">
                <a:latin typeface="Courier"/>
                <a:cs typeface="Courier"/>
              </a:rPr>
              <a:t>dev</a:t>
            </a:r>
            <a:r>
              <a:rPr lang="en-US" sz="800" b="1" dirty="0">
                <a:latin typeface="Courier"/>
                <a:cs typeface="Courier"/>
              </a:rPr>
              <a:t> eth0 protocol </a:t>
            </a:r>
            <a:r>
              <a:rPr lang="en-US" sz="800" b="1" dirty="0" err="1">
                <a:latin typeface="Courier"/>
                <a:cs typeface="Courier"/>
              </a:rPr>
              <a:t>ip</a:t>
            </a:r>
            <a:r>
              <a:rPr lang="en-US" sz="800" b="1" dirty="0">
                <a:latin typeface="Courier"/>
                <a:cs typeface="Courier"/>
              </a:rPr>
              <a:t> parent 1:0 </a:t>
            </a:r>
            <a:r>
              <a:rPr lang="en-US" sz="800" b="1" dirty="0" err="1">
                <a:latin typeface="Courier"/>
                <a:cs typeface="Courier"/>
              </a:rPr>
              <a:t>prio</a:t>
            </a:r>
            <a:r>
              <a:rPr lang="en-US" sz="800" b="1" dirty="0">
                <a:latin typeface="Courier"/>
                <a:cs typeface="Courier"/>
              </a:rPr>
              <a:t> 3 u32 match </a:t>
            </a:r>
            <a:r>
              <a:rPr lang="en-US" sz="800" b="1" dirty="0" err="1">
                <a:latin typeface="Courier"/>
                <a:cs typeface="Courier"/>
              </a:rPr>
              <a:t>ip</a:t>
            </a:r>
            <a:r>
              <a:rPr lang="en-US" sz="800" b="1" dirty="0">
                <a:latin typeface="Courier"/>
                <a:cs typeface="Courier"/>
              </a:rPr>
              <a:t> </a:t>
            </a:r>
            <a:r>
              <a:rPr lang="en-US" sz="800" b="1" dirty="0" err="1">
                <a:latin typeface="Courier"/>
                <a:cs typeface="Courier"/>
              </a:rPr>
              <a:t>dst</a:t>
            </a:r>
            <a:r>
              <a:rPr lang="en-US" sz="800" b="1" dirty="0">
                <a:latin typeface="Courier"/>
                <a:cs typeface="Courier"/>
              </a:rPr>
              <a:t> 198.129.254.78/32 </a:t>
            </a:r>
            <a:r>
              <a:rPr lang="en-US" sz="800" b="1" dirty="0" err="1">
                <a:latin typeface="Courier"/>
                <a:cs typeface="Courier"/>
              </a:rPr>
              <a:t>flowid</a:t>
            </a:r>
            <a:r>
              <a:rPr lang="en-US" sz="800" b="1" dirty="0">
                <a:latin typeface="Courier"/>
                <a:cs typeface="Courier"/>
              </a:rPr>
              <a:t> 1:</a:t>
            </a:r>
            <a:r>
              <a:rPr lang="en-US" sz="800" b="1" dirty="0" smtClean="0">
                <a:latin typeface="Courier"/>
                <a:cs typeface="Courier"/>
              </a:rPr>
              <a:t>1</a:t>
            </a:r>
            <a:endParaRPr lang="en-US" sz="800" dirty="0" smtClean="0"/>
          </a:p>
          <a:p>
            <a:pPr>
              <a:buFont typeface="Arial"/>
              <a:buChar char="•"/>
            </a:pPr>
            <a:r>
              <a:rPr lang="en-US" sz="1200" dirty="0" smtClean="0"/>
              <a:t>Add </a:t>
            </a:r>
            <a:r>
              <a:rPr lang="en-US" sz="1200" dirty="0"/>
              <a:t>10% </a:t>
            </a:r>
            <a:r>
              <a:rPr lang="en-US" sz="1200" dirty="0" smtClean="0"/>
              <a:t>Duplication </a:t>
            </a:r>
            <a:r>
              <a:rPr lang="en-US" sz="1200" dirty="0"/>
              <a:t>to a specific host</a:t>
            </a: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a:t>
            </a:r>
            <a:r>
              <a:rPr lang="en-US" sz="800" b="1" dirty="0" err="1">
                <a:latin typeface="Courier"/>
                <a:cs typeface="Courier"/>
              </a:rPr>
              <a:t>qdisc</a:t>
            </a:r>
            <a:r>
              <a:rPr lang="en-US" sz="800" b="1" dirty="0">
                <a:latin typeface="Courier"/>
                <a:cs typeface="Courier"/>
              </a:rPr>
              <a:t> delete </a:t>
            </a:r>
            <a:r>
              <a:rPr lang="en-US" sz="800" b="1" dirty="0" err="1">
                <a:latin typeface="Courier"/>
                <a:cs typeface="Courier"/>
              </a:rPr>
              <a:t>dev</a:t>
            </a:r>
            <a:r>
              <a:rPr lang="en-US" sz="800" b="1" dirty="0">
                <a:latin typeface="Courier"/>
                <a:cs typeface="Courier"/>
              </a:rPr>
              <a:t> eth0 root</a:t>
            </a: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a:t>
            </a:r>
            <a:r>
              <a:rPr lang="en-US" sz="800" b="1" dirty="0" err="1">
                <a:latin typeface="Courier"/>
                <a:cs typeface="Courier"/>
              </a:rPr>
              <a:t>qdisc</a:t>
            </a:r>
            <a:r>
              <a:rPr lang="en-US" sz="800" b="1" dirty="0">
                <a:latin typeface="Courier"/>
                <a:cs typeface="Courier"/>
              </a:rPr>
              <a:t> add </a:t>
            </a:r>
            <a:r>
              <a:rPr lang="en-US" sz="800" b="1" dirty="0" err="1">
                <a:latin typeface="Courier"/>
                <a:cs typeface="Courier"/>
              </a:rPr>
              <a:t>dev</a:t>
            </a:r>
            <a:r>
              <a:rPr lang="en-US" sz="800" b="1" dirty="0">
                <a:latin typeface="Courier"/>
                <a:cs typeface="Courier"/>
              </a:rPr>
              <a:t> eth0 root handle 1: </a:t>
            </a:r>
            <a:r>
              <a:rPr lang="en-US" sz="800" b="1" dirty="0" err="1">
                <a:latin typeface="Courier"/>
                <a:cs typeface="Courier"/>
              </a:rPr>
              <a:t>prio</a:t>
            </a:r>
            <a:endParaRPr lang="en-US" sz="800" b="1" dirty="0">
              <a:latin typeface="Courier"/>
              <a:cs typeface="Courier"/>
            </a:endParaRP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a:t>
            </a:r>
            <a:r>
              <a:rPr lang="en-US" sz="800" b="1" dirty="0" err="1">
                <a:latin typeface="Courier"/>
                <a:cs typeface="Courier"/>
              </a:rPr>
              <a:t>qdisc</a:t>
            </a:r>
            <a:r>
              <a:rPr lang="en-US" sz="800" b="1" dirty="0">
                <a:latin typeface="Courier"/>
                <a:cs typeface="Courier"/>
              </a:rPr>
              <a:t> add </a:t>
            </a:r>
            <a:r>
              <a:rPr lang="en-US" sz="800" b="1" dirty="0" err="1">
                <a:latin typeface="Courier"/>
                <a:cs typeface="Courier"/>
              </a:rPr>
              <a:t>dev</a:t>
            </a:r>
            <a:r>
              <a:rPr lang="en-US" sz="800" b="1" dirty="0">
                <a:latin typeface="Courier"/>
                <a:cs typeface="Courier"/>
              </a:rPr>
              <a:t> eth0 parent 1:1 handle 10: </a:t>
            </a:r>
            <a:r>
              <a:rPr lang="en-US" sz="800" b="1" dirty="0" err="1">
                <a:latin typeface="Courier"/>
                <a:cs typeface="Courier"/>
              </a:rPr>
              <a:t>netem</a:t>
            </a:r>
            <a:r>
              <a:rPr lang="en-US" sz="800" b="1" dirty="0">
                <a:latin typeface="Courier"/>
                <a:cs typeface="Courier"/>
              </a:rPr>
              <a:t> duplicate 10%</a:t>
            </a:r>
          </a:p>
          <a:p>
            <a:pPr marL="457200" lvl="1" indent="0">
              <a:buNone/>
            </a:pPr>
            <a:r>
              <a:rPr lang="en-US" sz="800" b="1" dirty="0" err="1">
                <a:latin typeface="Courier"/>
                <a:cs typeface="Courier"/>
              </a:rPr>
              <a:t>sudo</a:t>
            </a:r>
            <a:r>
              <a:rPr lang="en-US" sz="800" b="1" dirty="0">
                <a:latin typeface="Courier"/>
                <a:cs typeface="Courier"/>
              </a:rPr>
              <a:t> /</a:t>
            </a:r>
            <a:r>
              <a:rPr lang="en-US" sz="800" b="1" dirty="0" err="1">
                <a:latin typeface="Courier"/>
                <a:cs typeface="Courier"/>
              </a:rPr>
              <a:t>sbin</a:t>
            </a:r>
            <a:r>
              <a:rPr lang="en-US" sz="800" b="1" dirty="0">
                <a:latin typeface="Courier"/>
                <a:cs typeface="Courier"/>
              </a:rPr>
              <a:t>/</a:t>
            </a:r>
            <a:r>
              <a:rPr lang="en-US" sz="800" b="1" dirty="0" err="1">
                <a:latin typeface="Courier"/>
                <a:cs typeface="Courier"/>
              </a:rPr>
              <a:t>tc</a:t>
            </a:r>
            <a:r>
              <a:rPr lang="en-US" sz="800" b="1" dirty="0">
                <a:latin typeface="Courier"/>
                <a:cs typeface="Courier"/>
              </a:rPr>
              <a:t> filter add </a:t>
            </a:r>
            <a:r>
              <a:rPr lang="en-US" sz="800" b="1" dirty="0" err="1">
                <a:latin typeface="Courier"/>
                <a:cs typeface="Courier"/>
              </a:rPr>
              <a:t>dev</a:t>
            </a:r>
            <a:r>
              <a:rPr lang="en-US" sz="800" b="1" dirty="0">
                <a:latin typeface="Courier"/>
                <a:cs typeface="Courier"/>
              </a:rPr>
              <a:t> eth0 protocol </a:t>
            </a:r>
            <a:r>
              <a:rPr lang="en-US" sz="800" b="1" dirty="0" err="1">
                <a:latin typeface="Courier"/>
                <a:cs typeface="Courier"/>
              </a:rPr>
              <a:t>ip</a:t>
            </a:r>
            <a:r>
              <a:rPr lang="en-US" sz="800" b="1" dirty="0">
                <a:latin typeface="Courier"/>
                <a:cs typeface="Courier"/>
              </a:rPr>
              <a:t> parent 1:0 </a:t>
            </a:r>
            <a:r>
              <a:rPr lang="en-US" sz="800" b="1" dirty="0" err="1">
                <a:latin typeface="Courier"/>
                <a:cs typeface="Courier"/>
              </a:rPr>
              <a:t>prio</a:t>
            </a:r>
            <a:r>
              <a:rPr lang="en-US" sz="800" b="1" dirty="0">
                <a:latin typeface="Courier"/>
                <a:cs typeface="Courier"/>
              </a:rPr>
              <a:t> 3 u32 match </a:t>
            </a:r>
            <a:r>
              <a:rPr lang="en-US" sz="800" b="1" dirty="0" err="1">
                <a:latin typeface="Courier"/>
                <a:cs typeface="Courier"/>
              </a:rPr>
              <a:t>ip</a:t>
            </a:r>
            <a:r>
              <a:rPr lang="en-US" sz="800" b="1" dirty="0">
                <a:latin typeface="Courier"/>
                <a:cs typeface="Courier"/>
              </a:rPr>
              <a:t> </a:t>
            </a:r>
            <a:r>
              <a:rPr lang="en-US" sz="800" b="1" dirty="0" err="1">
                <a:latin typeface="Courier"/>
                <a:cs typeface="Courier"/>
              </a:rPr>
              <a:t>dst</a:t>
            </a:r>
            <a:r>
              <a:rPr lang="en-US" sz="800" b="1" dirty="0">
                <a:latin typeface="Courier"/>
                <a:cs typeface="Courier"/>
              </a:rPr>
              <a:t> 198.129.254.78/32 </a:t>
            </a:r>
            <a:r>
              <a:rPr lang="en-US" sz="800" b="1" dirty="0" err="1">
                <a:latin typeface="Courier"/>
                <a:cs typeface="Courier"/>
              </a:rPr>
              <a:t>flowid</a:t>
            </a:r>
            <a:r>
              <a:rPr lang="en-US" sz="800" b="1" dirty="0">
                <a:latin typeface="Courier"/>
                <a:cs typeface="Courier"/>
              </a:rPr>
              <a:t> 1:</a:t>
            </a:r>
            <a:r>
              <a:rPr lang="en-US" sz="800" b="1" dirty="0" smtClean="0">
                <a:latin typeface="Courier"/>
                <a:cs typeface="Courier"/>
              </a:rPr>
              <a:t>1</a:t>
            </a:r>
          </a:p>
        </p:txBody>
      </p:sp>
      <p:pic>
        <p:nvPicPr>
          <p:cNvPr id="6" name="Picture 2" descr="tumblr_mayz1uMDON1re4ne0o1_128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3876" y="733028"/>
            <a:ext cx="2224336" cy="236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137160" y="2528818"/>
            <a:ext cx="8921052" cy="2119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ts val="1200"/>
              </a:spcBef>
              <a:spcAft>
                <a:spcPct val="0"/>
              </a:spcAft>
              <a:defRPr sz="2000" kern="1200">
                <a:solidFill>
                  <a:schemeClr val="tx1"/>
                </a:solidFill>
                <a:latin typeface="+mn-lt"/>
                <a:ea typeface="ＭＳ Ｐゴシック" pitchFamily="-108" charset="-128"/>
                <a:cs typeface="ＭＳ Ｐゴシック" pitchFamily="-108" charset="-128"/>
              </a:defRPr>
            </a:lvl1pPr>
            <a:lvl2pPr marL="457200" indent="-228600" algn="l" defTabSz="457200" rtl="0" eaLnBrk="0" fontAlgn="base" hangingPunct="0">
              <a:spcBef>
                <a:spcPts val="900"/>
              </a:spcBef>
              <a:spcAft>
                <a:spcPct val="0"/>
              </a:spcAft>
              <a:buSzPct val="100000"/>
              <a:buFont typeface="Arial" charset="0"/>
              <a:buChar char="•"/>
              <a:defRPr sz="2000" kern="1200">
                <a:solidFill>
                  <a:schemeClr val="tx1"/>
                </a:solidFill>
                <a:latin typeface="+mn-lt"/>
                <a:ea typeface="ＭＳ Ｐゴシック" pitchFamily="-108" charset="-128"/>
                <a:cs typeface="+mn-cs"/>
              </a:defRPr>
            </a:lvl2pPr>
            <a:lvl3pPr marL="685800" indent="-228600" algn="l" defTabSz="457200" rtl="0" eaLnBrk="0" fontAlgn="base" hangingPunct="0">
              <a:spcBef>
                <a:spcPct val="20000"/>
              </a:spcBef>
              <a:spcAft>
                <a:spcPct val="0"/>
              </a:spcAft>
              <a:buSzPct val="85000"/>
              <a:buFont typeface="Lucida Grande" charset="0"/>
              <a:buChar char="-"/>
              <a:defRPr sz="2000" kern="1200">
                <a:solidFill>
                  <a:schemeClr val="tx1"/>
                </a:solidFill>
                <a:latin typeface="+mn-lt"/>
                <a:ea typeface="ＭＳ Ｐゴシック" pitchFamily="-108" charset="-128"/>
                <a:cs typeface="+mn-cs"/>
              </a:defRPr>
            </a:lvl3pPr>
            <a:lvl4pPr marL="914400" indent="-228600" algn="l" defTabSz="457200" rtl="0" eaLnBrk="0" fontAlgn="base" hangingPunct="0">
              <a:spcBef>
                <a:spcPct val="20000"/>
              </a:spcBef>
              <a:spcAft>
                <a:spcPct val="0"/>
              </a:spcAft>
              <a:buSzPct val="80000"/>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sz="1200" dirty="0" smtClean="0"/>
              <a:t>Add 10% Corruption to a specific host</a:t>
            </a: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a:t>
            </a:r>
            <a:r>
              <a:rPr lang="en-US" sz="800" b="1" dirty="0" err="1" smtClean="0">
                <a:latin typeface="Courier"/>
                <a:cs typeface="Courier"/>
              </a:rPr>
              <a:t>qdisc</a:t>
            </a:r>
            <a:r>
              <a:rPr lang="en-US" sz="800" b="1" dirty="0" smtClean="0">
                <a:latin typeface="Courier"/>
                <a:cs typeface="Courier"/>
              </a:rPr>
              <a:t> delete </a:t>
            </a:r>
            <a:r>
              <a:rPr lang="en-US" sz="800" b="1" dirty="0" err="1" smtClean="0">
                <a:latin typeface="Courier"/>
                <a:cs typeface="Courier"/>
              </a:rPr>
              <a:t>dev</a:t>
            </a:r>
            <a:r>
              <a:rPr lang="en-US" sz="800" b="1" dirty="0" smtClean="0">
                <a:latin typeface="Courier"/>
                <a:cs typeface="Courier"/>
              </a:rPr>
              <a:t> eth0 root</a:t>
            </a: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a:t>
            </a:r>
            <a:r>
              <a:rPr lang="en-US" sz="800" b="1" dirty="0" err="1" smtClean="0">
                <a:latin typeface="Courier"/>
                <a:cs typeface="Courier"/>
              </a:rPr>
              <a:t>qdisc</a:t>
            </a:r>
            <a:r>
              <a:rPr lang="en-US" sz="800" b="1" dirty="0" smtClean="0">
                <a:latin typeface="Courier"/>
                <a:cs typeface="Courier"/>
              </a:rPr>
              <a:t> add </a:t>
            </a:r>
            <a:r>
              <a:rPr lang="en-US" sz="800" b="1" dirty="0" err="1" smtClean="0">
                <a:latin typeface="Courier"/>
                <a:cs typeface="Courier"/>
              </a:rPr>
              <a:t>dev</a:t>
            </a:r>
            <a:r>
              <a:rPr lang="en-US" sz="800" b="1" dirty="0" smtClean="0">
                <a:latin typeface="Courier"/>
                <a:cs typeface="Courier"/>
              </a:rPr>
              <a:t> eth0 root handle 1: </a:t>
            </a:r>
            <a:r>
              <a:rPr lang="en-US" sz="800" b="1" dirty="0" err="1" smtClean="0">
                <a:latin typeface="Courier"/>
                <a:cs typeface="Courier"/>
              </a:rPr>
              <a:t>prio</a:t>
            </a:r>
            <a:endParaRPr lang="en-US" sz="800" b="1" dirty="0" smtClean="0">
              <a:latin typeface="Courier"/>
              <a:cs typeface="Courier"/>
            </a:endParaRP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a:t>
            </a:r>
            <a:r>
              <a:rPr lang="en-US" sz="800" b="1" dirty="0" err="1" smtClean="0">
                <a:latin typeface="Courier"/>
                <a:cs typeface="Courier"/>
              </a:rPr>
              <a:t>qdisc</a:t>
            </a:r>
            <a:r>
              <a:rPr lang="en-US" sz="800" b="1" dirty="0" smtClean="0">
                <a:latin typeface="Courier"/>
                <a:cs typeface="Courier"/>
              </a:rPr>
              <a:t> add </a:t>
            </a:r>
            <a:r>
              <a:rPr lang="en-US" sz="800" b="1" dirty="0" err="1" smtClean="0">
                <a:latin typeface="Courier"/>
                <a:cs typeface="Courier"/>
              </a:rPr>
              <a:t>dev</a:t>
            </a:r>
            <a:r>
              <a:rPr lang="en-US" sz="800" b="1" dirty="0" smtClean="0">
                <a:latin typeface="Courier"/>
                <a:cs typeface="Courier"/>
              </a:rPr>
              <a:t> eth0 parent 1:1 handle 10: </a:t>
            </a:r>
            <a:r>
              <a:rPr lang="en-US" sz="800" b="1" dirty="0" err="1" smtClean="0">
                <a:latin typeface="Courier"/>
                <a:cs typeface="Courier"/>
              </a:rPr>
              <a:t>netem</a:t>
            </a:r>
            <a:r>
              <a:rPr lang="en-US" sz="800" b="1" dirty="0" smtClean="0">
                <a:latin typeface="Courier"/>
                <a:cs typeface="Courier"/>
              </a:rPr>
              <a:t> corrupt 10%</a:t>
            </a: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filter add </a:t>
            </a:r>
            <a:r>
              <a:rPr lang="en-US" sz="800" b="1" dirty="0" err="1" smtClean="0">
                <a:latin typeface="Courier"/>
                <a:cs typeface="Courier"/>
              </a:rPr>
              <a:t>dev</a:t>
            </a:r>
            <a:r>
              <a:rPr lang="en-US" sz="800" b="1" dirty="0" smtClean="0">
                <a:latin typeface="Courier"/>
                <a:cs typeface="Courier"/>
              </a:rPr>
              <a:t> eth0 protocol </a:t>
            </a:r>
            <a:r>
              <a:rPr lang="en-US" sz="800" b="1" dirty="0" err="1" smtClean="0">
                <a:latin typeface="Courier"/>
                <a:cs typeface="Courier"/>
              </a:rPr>
              <a:t>ip</a:t>
            </a:r>
            <a:r>
              <a:rPr lang="en-US" sz="800" b="1" dirty="0" smtClean="0">
                <a:latin typeface="Courier"/>
                <a:cs typeface="Courier"/>
              </a:rPr>
              <a:t> parent 1:0 </a:t>
            </a:r>
            <a:r>
              <a:rPr lang="en-US" sz="800" b="1" dirty="0" err="1" smtClean="0">
                <a:latin typeface="Courier"/>
                <a:cs typeface="Courier"/>
              </a:rPr>
              <a:t>prio</a:t>
            </a:r>
            <a:r>
              <a:rPr lang="en-US" sz="800" b="1" dirty="0" smtClean="0">
                <a:latin typeface="Courier"/>
                <a:cs typeface="Courier"/>
              </a:rPr>
              <a:t> 3 u32 match </a:t>
            </a:r>
            <a:r>
              <a:rPr lang="en-US" sz="800" b="1" dirty="0" err="1" smtClean="0">
                <a:latin typeface="Courier"/>
                <a:cs typeface="Courier"/>
              </a:rPr>
              <a:t>ip</a:t>
            </a:r>
            <a:r>
              <a:rPr lang="en-US" sz="800" b="1" dirty="0" smtClean="0">
                <a:latin typeface="Courier"/>
                <a:cs typeface="Courier"/>
              </a:rPr>
              <a:t> </a:t>
            </a:r>
            <a:r>
              <a:rPr lang="en-US" sz="800" b="1" dirty="0" err="1" smtClean="0">
                <a:latin typeface="Courier"/>
                <a:cs typeface="Courier"/>
              </a:rPr>
              <a:t>dst</a:t>
            </a:r>
            <a:r>
              <a:rPr lang="en-US" sz="800" b="1" dirty="0" smtClean="0">
                <a:latin typeface="Courier"/>
                <a:cs typeface="Courier"/>
              </a:rPr>
              <a:t> 198.129.254.78/32 </a:t>
            </a:r>
            <a:r>
              <a:rPr lang="en-US" sz="800" b="1" dirty="0" err="1" smtClean="0">
                <a:latin typeface="Courier"/>
                <a:cs typeface="Courier"/>
              </a:rPr>
              <a:t>flowid</a:t>
            </a:r>
            <a:r>
              <a:rPr lang="en-US" sz="800" b="1" dirty="0" smtClean="0">
                <a:latin typeface="Courier"/>
                <a:cs typeface="Courier"/>
              </a:rPr>
              <a:t> 1:1</a:t>
            </a:r>
            <a:endParaRPr lang="en-US" sz="800" dirty="0" smtClean="0"/>
          </a:p>
          <a:p>
            <a:pPr>
              <a:buFont typeface="Arial"/>
              <a:buChar char="•"/>
            </a:pPr>
            <a:r>
              <a:rPr lang="en-US" sz="1200" dirty="0" smtClean="0"/>
              <a:t>Reorder packets: 50% of packets (with a correlation of 75%) will get sent immediately, others will be delayed by 75ms</a:t>
            </a:r>
            <a:r>
              <a:rPr lang="en-US" sz="1400" dirty="0" smtClean="0"/>
              <a:t>.</a:t>
            </a: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a:t>
            </a:r>
            <a:r>
              <a:rPr lang="en-US" sz="800" b="1" dirty="0" err="1" smtClean="0">
                <a:latin typeface="Courier"/>
                <a:cs typeface="Courier"/>
              </a:rPr>
              <a:t>qdisc</a:t>
            </a:r>
            <a:r>
              <a:rPr lang="en-US" sz="800" b="1" dirty="0" smtClean="0">
                <a:latin typeface="Courier"/>
                <a:cs typeface="Courier"/>
              </a:rPr>
              <a:t> delete </a:t>
            </a:r>
            <a:r>
              <a:rPr lang="en-US" sz="800" b="1" dirty="0" err="1" smtClean="0">
                <a:latin typeface="Courier"/>
                <a:cs typeface="Courier"/>
              </a:rPr>
              <a:t>dev</a:t>
            </a:r>
            <a:r>
              <a:rPr lang="en-US" sz="800" b="1" dirty="0" smtClean="0">
                <a:latin typeface="Courier"/>
                <a:cs typeface="Courier"/>
              </a:rPr>
              <a:t> eth0 root</a:t>
            </a: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a:t>
            </a:r>
            <a:r>
              <a:rPr lang="en-US" sz="800" b="1" dirty="0" err="1" smtClean="0">
                <a:latin typeface="Courier"/>
                <a:cs typeface="Courier"/>
              </a:rPr>
              <a:t>qdisc</a:t>
            </a:r>
            <a:r>
              <a:rPr lang="en-US" sz="800" b="1" dirty="0" smtClean="0">
                <a:latin typeface="Courier"/>
                <a:cs typeface="Courier"/>
              </a:rPr>
              <a:t> add </a:t>
            </a:r>
            <a:r>
              <a:rPr lang="en-US" sz="800" b="1" dirty="0" err="1" smtClean="0">
                <a:latin typeface="Courier"/>
                <a:cs typeface="Courier"/>
              </a:rPr>
              <a:t>dev</a:t>
            </a:r>
            <a:r>
              <a:rPr lang="en-US" sz="800" b="1" dirty="0" smtClean="0">
                <a:latin typeface="Courier"/>
                <a:cs typeface="Courier"/>
              </a:rPr>
              <a:t> eth0 root handle 1: </a:t>
            </a:r>
            <a:r>
              <a:rPr lang="en-US" sz="800" b="1" dirty="0" err="1" smtClean="0">
                <a:latin typeface="Courier"/>
                <a:cs typeface="Courier"/>
              </a:rPr>
              <a:t>prio</a:t>
            </a:r>
            <a:endParaRPr lang="en-US" sz="800" b="1" dirty="0" smtClean="0">
              <a:latin typeface="Courier"/>
              <a:cs typeface="Courier"/>
            </a:endParaRP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a:t>
            </a:r>
            <a:r>
              <a:rPr lang="en-US" sz="800" b="1" dirty="0" err="1" smtClean="0">
                <a:latin typeface="Courier"/>
                <a:cs typeface="Courier"/>
              </a:rPr>
              <a:t>qdisc</a:t>
            </a:r>
            <a:r>
              <a:rPr lang="en-US" sz="800" b="1" dirty="0" smtClean="0">
                <a:latin typeface="Courier"/>
                <a:cs typeface="Courier"/>
              </a:rPr>
              <a:t> add </a:t>
            </a:r>
            <a:r>
              <a:rPr lang="en-US" sz="800" b="1" dirty="0" err="1" smtClean="0">
                <a:latin typeface="Courier"/>
                <a:cs typeface="Courier"/>
              </a:rPr>
              <a:t>dev</a:t>
            </a:r>
            <a:r>
              <a:rPr lang="en-US" sz="800" b="1" dirty="0" smtClean="0">
                <a:latin typeface="Courier"/>
                <a:cs typeface="Courier"/>
              </a:rPr>
              <a:t> eth0 parent 1:1 handle 10: </a:t>
            </a:r>
            <a:r>
              <a:rPr lang="en-US" sz="800" b="1" dirty="0" err="1" smtClean="0">
                <a:latin typeface="Courier"/>
                <a:cs typeface="Courier"/>
              </a:rPr>
              <a:t>netem</a:t>
            </a:r>
            <a:r>
              <a:rPr lang="en-US" sz="800" b="1" dirty="0" smtClean="0">
                <a:latin typeface="Courier"/>
                <a:cs typeface="Courier"/>
              </a:rPr>
              <a:t> delay 10ms reorder 25% 50%</a:t>
            </a: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filter add </a:t>
            </a:r>
            <a:r>
              <a:rPr lang="en-US" sz="800" b="1" dirty="0" err="1" smtClean="0">
                <a:latin typeface="Courier"/>
                <a:cs typeface="Courier"/>
              </a:rPr>
              <a:t>dev</a:t>
            </a:r>
            <a:r>
              <a:rPr lang="en-US" sz="800" b="1" dirty="0" smtClean="0">
                <a:latin typeface="Courier"/>
                <a:cs typeface="Courier"/>
              </a:rPr>
              <a:t> eth0 protocol </a:t>
            </a:r>
            <a:r>
              <a:rPr lang="en-US" sz="800" b="1" dirty="0" err="1" smtClean="0">
                <a:latin typeface="Courier"/>
                <a:cs typeface="Courier"/>
              </a:rPr>
              <a:t>ip</a:t>
            </a:r>
            <a:r>
              <a:rPr lang="en-US" sz="800" b="1" dirty="0" smtClean="0">
                <a:latin typeface="Courier"/>
                <a:cs typeface="Courier"/>
              </a:rPr>
              <a:t> parent 1:0 </a:t>
            </a:r>
            <a:r>
              <a:rPr lang="en-US" sz="800" b="1" dirty="0" err="1" smtClean="0">
                <a:latin typeface="Courier"/>
                <a:cs typeface="Courier"/>
              </a:rPr>
              <a:t>prio</a:t>
            </a:r>
            <a:r>
              <a:rPr lang="en-US" sz="800" b="1" dirty="0" smtClean="0">
                <a:latin typeface="Courier"/>
                <a:cs typeface="Courier"/>
              </a:rPr>
              <a:t> 3 u32 match </a:t>
            </a:r>
            <a:r>
              <a:rPr lang="en-US" sz="800" b="1" dirty="0" err="1" smtClean="0">
                <a:latin typeface="Courier"/>
                <a:cs typeface="Courier"/>
              </a:rPr>
              <a:t>ip</a:t>
            </a:r>
            <a:r>
              <a:rPr lang="en-US" sz="800" b="1" dirty="0" smtClean="0">
                <a:latin typeface="Courier"/>
                <a:cs typeface="Courier"/>
              </a:rPr>
              <a:t> </a:t>
            </a:r>
            <a:r>
              <a:rPr lang="en-US" sz="800" b="1" dirty="0" err="1" smtClean="0">
                <a:latin typeface="Courier"/>
                <a:cs typeface="Courier"/>
              </a:rPr>
              <a:t>dst</a:t>
            </a:r>
            <a:r>
              <a:rPr lang="en-US" sz="800" b="1" dirty="0" smtClean="0">
                <a:latin typeface="Courier"/>
                <a:cs typeface="Courier"/>
              </a:rPr>
              <a:t> 198.129.254.78/32 </a:t>
            </a:r>
            <a:r>
              <a:rPr lang="en-US" sz="800" b="1" dirty="0" err="1" smtClean="0">
                <a:latin typeface="Courier"/>
                <a:cs typeface="Courier"/>
              </a:rPr>
              <a:t>flowid</a:t>
            </a:r>
            <a:r>
              <a:rPr lang="en-US" sz="800" b="1" dirty="0" smtClean="0">
                <a:latin typeface="Courier"/>
                <a:cs typeface="Courier"/>
              </a:rPr>
              <a:t> 1:1</a:t>
            </a:r>
            <a:endParaRPr lang="en-US" sz="1400" b="1" dirty="0" smtClean="0">
              <a:latin typeface="Courier"/>
              <a:cs typeface="Courier"/>
            </a:endParaRPr>
          </a:p>
          <a:p>
            <a:pPr>
              <a:buFont typeface="Arial"/>
              <a:buChar char="•"/>
            </a:pPr>
            <a:r>
              <a:rPr lang="en-US" sz="1200" dirty="0" smtClean="0"/>
              <a:t>Reset things</a:t>
            </a:r>
          </a:p>
          <a:p>
            <a:pPr marL="457200" lvl="2" indent="0">
              <a:buNone/>
            </a:pPr>
            <a:r>
              <a:rPr lang="en-US" sz="800" b="1" dirty="0" err="1" smtClean="0">
                <a:latin typeface="Courier"/>
                <a:cs typeface="Courier"/>
              </a:rPr>
              <a:t>sudo</a:t>
            </a:r>
            <a:r>
              <a:rPr lang="en-US" sz="800" b="1" dirty="0" smtClean="0">
                <a:latin typeface="Courier"/>
                <a:cs typeface="Courier"/>
              </a:rPr>
              <a:t> /</a:t>
            </a:r>
            <a:r>
              <a:rPr lang="en-US" sz="800" b="1" dirty="0" err="1" smtClean="0">
                <a:latin typeface="Courier"/>
                <a:cs typeface="Courier"/>
              </a:rPr>
              <a:t>sbin</a:t>
            </a:r>
            <a:r>
              <a:rPr lang="en-US" sz="800" b="1" dirty="0" smtClean="0">
                <a:latin typeface="Courier"/>
                <a:cs typeface="Courier"/>
              </a:rPr>
              <a:t>/</a:t>
            </a:r>
            <a:r>
              <a:rPr lang="en-US" sz="800" b="1" dirty="0" err="1" smtClean="0">
                <a:latin typeface="Courier"/>
                <a:cs typeface="Courier"/>
              </a:rPr>
              <a:t>tc</a:t>
            </a:r>
            <a:r>
              <a:rPr lang="en-US" sz="800" b="1" dirty="0" smtClean="0">
                <a:latin typeface="Courier"/>
                <a:cs typeface="Courier"/>
              </a:rPr>
              <a:t> </a:t>
            </a:r>
            <a:r>
              <a:rPr lang="en-US" sz="800" b="1" dirty="0" err="1" smtClean="0">
                <a:latin typeface="Courier"/>
                <a:cs typeface="Courier"/>
              </a:rPr>
              <a:t>qdisc</a:t>
            </a:r>
            <a:r>
              <a:rPr lang="en-US" sz="800" b="1" dirty="0" smtClean="0">
                <a:latin typeface="Courier"/>
                <a:cs typeface="Courier"/>
              </a:rPr>
              <a:t> delete </a:t>
            </a:r>
            <a:r>
              <a:rPr lang="en-US" sz="800" b="1" dirty="0" err="1" smtClean="0">
                <a:latin typeface="Courier"/>
                <a:cs typeface="Courier"/>
              </a:rPr>
              <a:t>dev</a:t>
            </a:r>
            <a:r>
              <a:rPr lang="en-US" sz="800" b="1" dirty="0" smtClean="0">
                <a:latin typeface="Courier"/>
                <a:cs typeface="Courier"/>
              </a:rPr>
              <a:t> eth0 root</a:t>
            </a:r>
          </a:p>
          <a:p>
            <a:pPr marL="457200" lvl="2" indent="0">
              <a:buNone/>
            </a:pPr>
            <a:endParaRPr lang="en-US" sz="1600" dirty="0" smtClean="0"/>
          </a:p>
          <a:p>
            <a:pPr>
              <a:buFont typeface="Arial"/>
              <a:buChar char="•"/>
            </a:pPr>
            <a:endParaRPr lang="en-US" sz="1600" dirty="0" smtClean="0"/>
          </a:p>
          <a:p>
            <a:pPr marL="0" indent="0"/>
            <a:endParaRPr lang="en-US" sz="1600" dirty="0" smtClean="0"/>
          </a:p>
          <a:p>
            <a:pPr marL="0" indent="0"/>
            <a:endParaRPr lang="en-US" sz="1600" dirty="0" smtClean="0"/>
          </a:p>
        </p:txBody>
      </p:sp>
      <p:sp>
        <p:nvSpPr>
          <p:cNvPr id="9"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1"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4</a:t>
            </a:fld>
            <a:endParaRPr lang="en-US" dirty="0"/>
          </a:p>
        </p:txBody>
      </p:sp>
      <p:sp>
        <p:nvSpPr>
          <p:cNvPr id="12"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41642098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3804"/>
            <a:ext cx="8229600" cy="857250"/>
          </a:xfrm>
        </p:spPr>
        <p:txBody>
          <a:bodyPr/>
          <a:lstStyle/>
          <a:p>
            <a:r>
              <a:rPr lang="en-US" dirty="0" smtClean="0"/>
              <a:t>Its All About the Buffers</a:t>
            </a:r>
            <a:endParaRPr lang="en-US" dirty="0"/>
          </a:p>
        </p:txBody>
      </p:sp>
      <p:sp>
        <p:nvSpPr>
          <p:cNvPr id="7" name="Content Placeholder 6"/>
          <p:cNvSpPr>
            <a:spLocks noGrp="1"/>
          </p:cNvSpPr>
          <p:nvPr>
            <p:ph idx="1"/>
          </p:nvPr>
        </p:nvSpPr>
        <p:spPr>
          <a:xfrm>
            <a:off x="423863" y="884586"/>
            <a:ext cx="8229600" cy="3623914"/>
          </a:xfrm>
        </p:spPr>
        <p:txBody>
          <a:bodyPr>
            <a:normAutofit fontScale="40000" lnSpcReduction="20000"/>
          </a:bodyPr>
          <a:lstStyle/>
          <a:p>
            <a:r>
              <a:rPr lang="en-US" sz="3400" dirty="0" smtClean="0"/>
              <a:t>A prequel to using BWCTL – The Bandwidth Delay Product</a:t>
            </a:r>
          </a:p>
          <a:p>
            <a:pPr lvl="1"/>
            <a:r>
              <a:rPr lang="en-US" sz="3400" dirty="0"/>
              <a:t>The amount of “in flight” data allowed for a TCP </a:t>
            </a:r>
            <a:r>
              <a:rPr lang="en-US" sz="3400" dirty="0" smtClean="0"/>
              <a:t>connection (BDP </a:t>
            </a:r>
            <a:r>
              <a:rPr lang="en-US" sz="3400" dirty="0"/>
              <a:t>= bandwidth * round trip </a:t>
            </a:r>
            <a:r>
              <a:rPr lang="en-US" sz="3400" dirty="0" smtClean="0"/>
              <a:t>time)</a:t>
            </a:r>
            <a:endParaRPr lang="en-US" sz="3400" dirty="0"/>
          </a:p>
          <a:p>
            <a:pPr lvl="1"/>
            <a:r>
              <a:rPr lang="en-US" sz="3400" dirty="0"/>
              <a:t>Example: 1Gb/s cross country, ~</a:t>
            </a:r>
            <a:r>
              <a:rPr lang="en-US" sz="3400" dirty="0" smtClean="0"/>
              <a:t>100ms</a:t>
            </a:r>
            <a:endParaRPr lang="en-US" sz="3400" dirty="0"/>
          </a:p>
          <a:p>
            <a:pPr lvl="2"/>
            <a:r>
              <a:rPr lang="en-US" sz="3400" dirty="0"/>
              <a:t>1,000,000,000 b/s * .1 s = 100,000,000 </a:t>
            </a:r>
            <a:r>
              <a:rPr lang="en-US" sz="3400" dirty="0" smtClean="0"/>
              <a:t>bits</a:t>
            </a:r>
            <a:endParaRPr lang="en-US" sz="3400" dirty="0"/>
          </a:p>
          <a:p>
            <a:pPr lvl="2"/>
            <a:r>
              <a:rPr lang="en-US" sz="3400" dirty="0"/>
              <a:t>100,000,000 / 8 =  12,500,000 </a:t>
            </a:r>
            <a:r>
              <a:rPr lang="en-US" sz="3400" dirty="0" smtClean="0"/>
              <a:t>bytes</a:t>
            </a:r>
            <a:endParaRPr lang="en-US" sz="3400" dirty="0"/>
          </a:p>
          <a:p>
            <a:pPr lvl="2"/>
            <a:r>
              <a:rPr lang="en-US" sz="3400" dirty="0"/>
              <a:t>12,500,000 bytes / (1024*1024)  ~ </a:t>
            </a:r>
            <a:r>
              <a:rPr lang="en-US" sz="3400" dirty="0" smtClean="0"/>
              <a:t>12MB</a:t>
            </a:r>
            <a:endParaRPr lang="en-US" sz="3400" dirty="0"/>
          </a:p>
          <a:p>
            <a:pPr lvl="1"/>
            <a:r>
              <a:rPr lang="en-US" sz="3400" dirty="0"/>
              <a:t>Major OSs default to a base of 64k</a:t>
            </a:r>
            <a:r>
              <a:rPr lang="en-US" sz="3400" dirty="0" smtClean="0"/>
              <a:t>.</a:t>
            </a:r>
          </a:p>
          <a:p>
            <a:pPr lvl="2"/>
            <a:r>
              <a:rPr lang="en-US" sz="3400" dirty="0"/>
              <a:t>For those playing at home, the maximum throughput with a TCP window of 64 </a:t>
            </a:r>
            <a:r>
              <a:rPr lang="en-US" sz="3400" dirty="0" err="1"/>
              <a:t>KByte</a:t>
            </a:r>
            <a:r>
              <a:rPr lang="en-US" sz="3400" dirty="0"/>
              <a:t> for RTTs:</a:t>
            </a:r>
          </a:p>
          <a:p>
            <a:pPr lvl="3"/>
            <a:r>
              <a:rPr lang="en-US" sz="3400" dirty="0"/>
              <a:t>10ms = 50Mbps</a:t>
            </a:r>
          </a:p>
          <a:p>
            <a:pPr lvl="3"/>
            <a:r>
              <a:rPr lang="en-US" sz="3400" dirty="0" smtClean="0"/>
              <a:t>50ms </a:t>
            </a:r>
            <a:r>
              <a:rPr lang="en-US" sz="3400" dirty="0"/>
              <a:t>= 10Mbps</a:t>
            </a:r>
          </a:p>
          <a:p>
            <a:pPr lvl="3"/>
            <a:r>
              <a:rPr lang="en-US" sz="3400" dirty="0" smtClean="0"/>
              <a:t>100ms </a:t>
            </a:r>
            <a:r>
              <a:rPr lang="en-US" sz="3400" dirty="0"/>
              <a:t>= 5Mbps</a:t>
            </a:r>
          </a:p>
          <a:p>
            <a:pPr lvl="2"/>
            <a:r>
              <a:rPr lang="en-US" sz="3400" dirty="0" err="1"/>
              <a:t>Autotuning</a:t>
            </a:r>
            <a:r>
              <a:rPr lang="en-US" sz="3400" dirty="0"/>
              <a:t> does help by growing the window when </a:t>
            </a:r>
            <a:r>
              <a:rPr lang="en-US" sz="3400" dirty="0" smtClean="0"/>
              <a:t>needed.  Do make this work properly, the host needs tuning: </a:t>
            </a:r>
            <a:r>
              <a:rPr lang="en-US" sz="3400" dirty="0" smtClean="0">
                <a:hlinkClick r:id="rId3"/>
              </a:rPr>
              <a:t>https</a:t>
            </a:r>
            <a:r>
              <a:rPr lang="en-US" sz="3400" dirty="0">
                <a:hlinkClick r:id="rId3"/>
              </a:rPr>
              <a:t>://fasterdata.es.net/host-tuning</a:t>
            </a:r>
            <a:r>
              <a:rPr lang="en-US" sz="3400" dirty="0" smtClean="0">
                <a:hlinkClick r:id="rId3"/>
              </a:rPr>
              <a:t>/</a:t>
            </a:r>
            <a:endParaRPr lang="en-US" sz="3400" dirty="0"/>
          </a:p>
          <a:p>
            <a:r>
              <a:rPr lang="en-US" sz="3400" dirty="0" smtClean="0"/>
              <a:t>Ignore the math aspect, its really just about making sure there is memory to catch packets.  As the speed increases, there are more packets.  If there is not memory, we drop them, and that makes TCP sad.  </a:t>
            </a:r>
          </a:p>
          <a:p>
            <a:pPr lvl="1"/>
            <a:r>
              <a:rPr lang="en-US" sz="3400" dirty="0" smtClean="0"/>
              <a:t>Memory on hosts, and network gear</a:t>
            </a:r>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5</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4875123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3804"/>
            <a:ext cx="8229600" cy="857250"/>
          </a:xfrm>
        </p:spPr>
        <p:txBody>
          <a:bodyPr/>
          <a:lstStyle/>
          <a:p>
            <a:r>
              <a:rPr lang="en-US" dirty="0" smtClean="0"/>
              <a:t>Lets Talk about IPERF</a:t>
            </a:r>
            <a:endParaRPr lang="en-US" dirty="0"/>
          </a:p>
        </p:txBody>
      </p:sp>
      <p:sp>
        <p:nvSpPr>
          <p:cNvPr id="7" name="Content Placeholder 6"/>
          <p:cNvSpPr>
            <a:spLocks noGrp="1"/>
          </p:cNvSpPr>
          <p:nvPr>
            <p:ph idx="1"/>
          </p:nvPr>
        </p:nvSpPr>
        <p:spPr>
          <a:xfrm>
            <a:off x="423863" y="884586"/>
            <a:ext cx="8229600" cy="3623914"/>
          </a:xfrm>
        </p:spPr>
        <p:txBody>
          <a:bodyPr>
            <a:normAutofit fontScale="55000" lnSpcReduction="20000"/>
          </a:bodyPr>
          <a:lstStyle/>
          <a:p>
            <a:r>
              <a:rPr lang="en-US" dirty="0" smtClean="0"/>
              <a:t>Start with a definition:</a:t>
            </a:r>
          </a:p>
          <a:p>
            <a:pPr lvl="1"/>
            <a:r>
              <a:rPr lang="en-US" b="1" i="1" u="sng" dirty="0"/>
              <a:t>network throughput </a:t>
            </a:r>
            <a:r>
              <a:rPr lang="en-US" dirty="0"/>
              <a:t>is the rate of successful message delivery over a communication </a:t>
            </a:r>
            <a:r>
              <a:rPr lang="en-US" dirty="0" smtClean="0"/>
              <a:t>channel</a:t>
            </a:r>
          </a:p>
          <a:p>
            <a:pPr lvl="1"/>
            <a:r>
              <a:rPr lang="en-US" dirty="0" smtClean="0"/>
              <a:t>Easier terms: how much data can I shovel into the network for some given amount of time</a:t>
            </a:r>
          </a:p>
          <a:p>
            <a:r>
              <a:rPr lang="en-US" dirty="0" smtClean="0"/>
              <a:t>What does this tell us?</a:t>
            </a:r>
          </a:p>
          <a:p>
            <a:pPr lvl="1"/>
            <a:r>
              <a:rPr lang="en-US" dirty="0" smtClean="0"/>
              <a:t>Opposite of utilization (e.g. its how much we can get at a given point in time, minus what is utilized)</a:t>
            </a:r>
          </a:p>
          <a:p>
            <a:pPr lvl="1"/>
            <a:r>
              <a:rPr lang="en-US" dirty="0" smtClean="0"/>
              <a:t>Utilization and throughput added together are capacity</a:t>
            </a:r>
          </a:p>
          <a:p>
            <a:r>
              <a:rPr lang="en-US" dirty="0" smtClean="0"/>
              <a:t>Tools that measure throughput are a simulation of a real work use case (e.g. how well could bulk data movement perform)</a:t>
            </a:r>
          </a:p>
          <a:p>
            <a:r>
              <a:rPr lang="en-US" dirty="0" smtClean="0"/>
              <a:t>Ways to game the system</a:t>
            </a:r>
          </a:p>
          <a:p>
            <a:pPr lvl="1"/>
            <a:r>
              <a:rPr lang="en-US" dirty="0" smtClean="0"/>
              <a:t>Parallel streams</a:t>
            </a:r>
          </a:p>
          <a:p>
            <a:pPr lvl="1"/>
            <a:r>
              <a:rPr lang="en-US" dirty="0" smtClean="0"/>
              <a:t>Manual window size adjustments</a:t>
            </a:r>
          </a:p>
          <a:p>
            <a:pPr lvl="1"/>
            <a:r>
              <a:rPr lang="en-US" dirty="0" smtClean="0"/>
              <a:t>‘memory to memory’ testing – no spinning disk</a:t>
            </a:r>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6</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5029926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43804"/>
            <a:ext cx="8229600" cy="857250"/>
          </a:xfrm>
        </p:spPr>
        <p:txBody>
          <a:bodyPr/>
          <a:lstStyle/>
          <a:p>
            <a:r>
              <a:rPr lang="en-US" dirty="0" smtClean="0"/>
              <a:t>Lets Talk about IPERF</a:t>
            </a:r>
            <a:endParaRPr lang="en-US" dirty="0"/>
          </a:p>
        </p:txBody>
      </p:sp>
      <p:sp>
        <p:nvSpPr>
          <p:cNvPr id="7" name="Content Placeholder 6"/>
          <p:cNvSpPr>
            <a:spLocks noGrp="1"/>
          </p:cNvSpPr>
          <p:nvPr>
            <p:ph idx="1"/>
          </p:nvPr>
        </p:nvSpPr>
        <p:spPr>
          <a:xfrm>
            <a:off x="423863" y="884585"/>
            <a:ext cx="8229600" cy="3776315"/>
          </a:xfrm>
        </p:spPr>
        <p:txBody>
          <a:bodyPr>
            <a:normAutofit fontScale="62500" lnSpcReduction="20000"/>
          </a:bodyPr>
          <a:lstStyle/>
          <a:p>
            <a:r>
              <a:rPr lang="en-US" dirty="0" smtClean="0"/>
              <a:t>Couple of varieties of tester that BWCTL (the control/policy wrapper) knows how to talk with:</a:t>
            </a:r>
          </a:p>
          <a:p>
            <a:pPr lvl="1"/>
            <a:r>
              <a:rPr lang="en-US" dirty="0" smtClean="0"/>
              <a:t>Iperf2</a:t>
            </a:r>
          </a:p>
          <a:p>
            <a:pPr lvl="2"/>
            <a:r>
              <a:rPr lang="en-US" dirty="0" smtClean="0"/>
              <a:t>Default for the command line (e.g. </a:t>
            </a:r>
            <a:r>
              <a:rPr lang="en-US" dirty="0" err="1" smtClean="0"/>
              <a:t>bwctl</a:t>
            </a:r>
            <a:r>
              <a:rPr lang="en-US" dirty="0" smtClean="0"/>
              <a:t> –c HOST will invoke this)</a:t>
            </a:r>
          </a:p>
          <a:p>
            <a:pPr lvl="2"/>
            <a:r>
              <a:rPr lang="en-US" dirty="0" smtClean="0"/>
              <a:t>Some known behavioral problems (CPU hog, hard to get UDP testing to be correct)</a:t>
            </a:r>
          </a:p>
          <a:p>
            <a:pPr lvl="1"/>
            <a:r>
              <a:rPr lang="en-US" dirty="0" smtClean="0"/>
              <a:t>Iperf3</a:t>
            </a:r>
          </a:p>
          <a:p>
            <a:pPr lvl="2"/>
            <a:r>
              <a:rPr lang="en-US" dirty="0" smtClean="0"/>
              <a:t>Default for the </a:t>
            </a:r>
            <a:r>
              <a:rPr lang="en-US" dirty="0" err="1" smtClean="0"/>
              <a:t>perfSONAR</a:t>
            </a:r>
            <a:r>
              <a:rPr lang="en-US" dirty="0" smtClean="0"/>
              <a:t> regular testing framework, can invoke via command line switch (</a:t>
            </a:r>
            <a:r>
              <a:rPr lang="en-US" dirty="0" err="1" smtClean="0"/>
              <a:t>bwctl</a:t>
            </a:r>
            <a:r>
              <a:rPr lang="en-US" dirty="0" smtClean="0"/>
              <a:t> –T iperf3 –c HOST)</a:t>
            </a:r>
          </a:p>
          <a:p>
            <a:pPr lvl="2"/>
            <a:r>
              <a:rPr lang="en-US" dirty="0" smtClean="0"/>
              <a:t>New brew, has features iperf2 is missing (retransmissions, JSON output, daemon mode, etc.)</a:t>
            </a:r>
          </a:p>
          <a:p>
            <a:pPr lvl="1"/>
            <a:r>
              <a:rPr lang="en-US" dirty="0" err="1" smtClean="0"/>
              <a:t>Nuttcp</a:t>
            </a:r>
            <a:endParaRPr lang="en-US" dirty="0" smtClean="0"/>
          </a:p>
          <a:p>
            <a:pPr lvl="2"/>
            <a:r>
              <a:rPr lang="en-US" dirty="0" smtClean="0"/>
              <a:t>Different code base</a:t>
            </a:r>
            <a:r>
              <a:rPr lang="en-US" dirty="0"/>
              <a:t>, can invoke via command line switch (</a:t>
            </a:r>
            <a:r>
              <a:rPr lang="en-US" dirty="0" err="1"/>
              <a:t>bwctl</a:t>
            </a:r>
            <a:r>
              <a:rPr lang="en-US" dirty="0"/>
              <a:t> –T </a:t>
            </a:r>
            <a:r>
              <a:rPr lang="en-US" dirty="0" err="1" smtClean="0"/>
              <a:t>nuttcp</a:t>
            </a:r>
            <a:r>
              <a:rPr lang="en-US" dirty="0" smtClean="0"/>
              <a:t> </a:t>
            </a:r>
            <a:r>
              <a:rPr lang="en-US" dirty="0"/>
              <a:t>–c HOST</a:t>
            </a:r>
            <a:r>
              <a:rPr lang="en-US" dirty="0" smtClean="0"/>
              <a:t>)</a:t>
            </a:r>
          </a:p>
          <a:p>
            <a:pPr lvl="2"/>
            <a:r>
              <a:rPr lang="en-US" dirty="0" smtClean="0"/>
              <a:t>More control over how the tool behaves on the host (bind to CPU/core, etc.)</a:t>
            </a:r>
          </a:p>
          <a:p>
            <a:pPr lvl="2"/>
            <a:r>
              <a:rPr lang="en-US" dirty="0" smtClean="0"/>
              <a:t>Similar feature set to iperf3</a:t>
            </a:r>
            <a:endParaRPr lang="en-US" dirty="0"/>
          </a:p>
          <a:p>
            <a:pPr lvl="2"/>
            <a:endParaRPr lang="en-US" dirty="0" smtClean="0"/>
          </a:p>
          <a:p>
            <a:pPr marL="0" indent="0">
              <a:buNone/>
            </a:pPr>
            <a:endParaRPr lang="en-US" dirty="0"/>
          </a:p>
        </p:txBody>
      </p:sp>
      <p:sp>
        <p:nvSpPr>
          <p:cNvPr id="8"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10"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7</a:t>
            </a:fld>
            <a:endParaRPr lang="en-US" dirty="0"/>
          </a:p>
        </p:txBody>
      </p:sp>
      <p:sp>
        <p:nvSpPr>
          <p:cNvPr id="11"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1995839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IPERF Tells Us</a:t>
            </a:r>
            <a:endParaRPr lang="en-US" dirty="0"/>
          </a:p>
        </p:txBody>
      </p:sp>
      <p:sp>
        <p:nvSpPr>
          <p:cNvPr id="7" name="Content Placeholder 6"/>
          <p:cNvSpPr>
            <a:spLocks noGrp="1"/>
          </p:cNvSpPr>
          <p:nvPr>
            <p:ph idx="1"/>
          </p:nvPr>
        </p:nvSpPr>
        <p:spPr>
          <a:xfrm>
            <a:off x="423863" y="979837"/>
            <a:ext cx="8229600" cy="2417414"/>
          </a:xfrm>
        </p:spPr>
        <p:txBody>
          <a:bodyPr>
            <a:normAutofit fontScale="55000" lnSpcReduction="20000"/>
          </a:bodyPr>
          <a:lstStyle/>
          <a:p>
            <a:r>
              <a:rPr lang="en-US" dirty="0"/>
              <a:t>Lets start by describing throughput, which is vague.</a:t>
            </a:r>
          </a:p>
          <a:p>
            <a:pPr lvl="1"/>
            <a:r>
              <a:rPr lang="en-US" dirty="0"/>
              <a:t>Capacity: link speed</a:t>
            </a:r>
          </a:p>
          <a:p>
            <a:pPr lvl="2"/>
            <a:r>
              <a:rPr lang="en-US" dirty="0"/>
              <a:t>Narrow Link: link with the lowest capacity along a path</a:t>
            </a:r>
          </a:p>
          <a:p>
            <a:pPr lvl="2"/>
            <a:r>
              <a:rPr lang="en-US" dirty="0"/>
              <a:t>Capacity of the end-to-end path = capacity of the narrow link</a:t>
            </a:r>
          </a:p>
          <a:p>
            <a:pPr lvl="1"/>
            <a:r>
              <a:rPr lang="en-US" dirty="0"/>
              <a:t>Utilized bandwidth: current traffic load</a:t>
            </a:r>
          </a:p>
          <a:p>
            <a:pPr lvl="1"/>
            <a:r>
              <a:rPr lang="en-US" dirty="0"/>
              <a:t>Available bandwidth: capacity – utilized bandwidth</a:t>
            </a:r>
          </a:p>
          <a:p>
            <a:pPr lvl="2"/>
            <a:r>
              <a:rPr lang="en-US" dirty="0"/>
              <a:t>Tight Link: link with the least available bandwidth in a path</a:t>
            </a:r>
          </a:p>
          <a:p>
            <a:pPr lvl="1"/>
            <a:r>
              <a:rPr lang="en-US" dirty="0"/>
              <a:t>Achievable bandwidth: includes protocol and host issues (e.g. BDP!) </a:t>
            </a:r>
          </a:p>
          <a:p>
            <a:r>
              <a:rPr lang="en-US" dirty="0"/>
              <a:t>All of this is “memory to memory”, e.g. we are not involving a spinning disk (more later)</a:t>
            </a:r>
          </a:p>
          <a:p>
            <a:pPr marL="0" indent="0">
              <a:buNone/>
            </a:pPr>
            <a:endParaRPr lang="en-US" dirty="0"/>
          </a:p>
        </p:txBody>
      </p:sp>
      <p:grpSp>
        <p:nvGrpSpPr>
          <p:cNvPr id="8" name="Group 1028"/>
          <p:cNvGrpSpPr>
            <a:grpSpLocks/>
          </p:cNvGrpSpPr>
          <p:nvPr/>
        </p:nvGrpSpPr>
        <p:grpSpPr bwMode="auto">
          <a:xfrm>
            <a:off x="344489" y="3045365"/>
            <a:ext cx="8308975" cy="1431613"/>
            <a:chOff x="68" y="2851"/>
            <a:chExt cx="5452" cy="1318"/>
          </a:xfrm>
        </p:grpSpPr>
        <p:grpSp>
          <p:nvGrpSpPr>
            <p:cNvPr id="10" name="Group 1029"/>
            <p:cNvGrpSpPr>
              <a:grpSpLocks/>
            </p:cNvGrpSpPr>
            <p:nvPr/>
          </p:nvGrpSpPr>
          <p:grpSpPr bwMode="auto">
            <a:xfrm>
              <a:off x="816" y="2851"/>
              <a:ext cx="4272" cy="1318"/>
              <a:chOff x="816" y="2594"/>
              <a:chExt cx="4272" cy="1318"/>
            </a:xfrm>
          </p:grpSpPr>
          <p:grpSp>
            <p:nvGrpSpPr>
              <p:cNvPr id="18" name="Group 1030"/>
              <p:cNvGrpSpPr>
                <a:grpSpLocks/>
              </p:cNvGrpSpPr>
              <p:nvPr/>
            </p:nvGrpSpPr>
            <p:grpSpPr bwMode="auto">
              <a:xfrm>
                <a:off x="816" y="2594"/>
                <a:ext cx="3888" cy="1056"/>
                <a:chOff x="816" y="1200"/>
                <a:chExt cx="3888" cy="1056"/>
              </a:xfrm>
            </p:grpSpPr>
            <p:sp>
              <p:nvSpPr>
                <p:cNvPr id="23" name="Rectangle 1031"/>
                <p:cNvSpPr>
                  <a:spLocks noChangeArrowheads="1"/>
                </p:cNvSpPr>
                <p:nvPr/>
              </p:nvSpPr>
              <p:spPr bwMode="auto">
                <a:xfrm>
                  <a:off x="816" y="1736"/>
                  <a:ext cx="909" cy="192"/>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4" name="Rectangle 1032"/>
                <p:cNvSpPr>
                  <a:spLocks noChangeArrowheads="1"/>
                </p:cNvSpPr>
                <p:nvPr/>
              </p:nvSpPr>
              <p:spPr bwMode="auto">
                <a:xfrm>
                  <a:off x="1725" y="1676"/>
                  <a:ext cx="897" cy="96"/>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5" name="Rectangle 1033"/>
                <p:cNvSpPr>
                  <a:spLocks noChangeArrowheads="1"/>
                </p:cNvSpPr>
                <p:nvPr/>
              </p:nvSpPr>
              <p:spPr bwMode="auto">
                <a:xfrm>
                  <a:off x="2640" y="1872"/>
                  <a:ext cx="1152" cy="384"/>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6" name="Rectangle 1034"/>
                <p:cNvSpPr>
                  <a:spLocks noChangeArrowheads="1"/>
                </p:cNvSpPr>
                <p:nvPr/>
              </p:nvSpPr>
              <p:spPr bwMode="auto">
                <a:xfrm>
                  <a:off x="3792" y="1534"/>
                  <a:ext cx="899" cy="432"/>
                </a:xfrm>
                <a:prstGeom prst="rect">
                  <a:avLst/>
                </a:prstGeom>
                <a:solidFill>
                  <a:schemeClr val="accent2">
                    <a:lumMod val="40000"/>
                    <a:lumOff val="60000"/>
                  </a:schemeClr>
                </a:solidFill>
                <a:ln w="9525">
                  <a:noFill/>
                  <a:miter lim="800000"/>
                  <a:headEnd/>
                  <a:tailEnd/>
                </a:ln>
                <a:effectLst/>
              </p:spPr>
              <p:txBody>
                <a:bodyPr wrap="none" anchor="ctr"/>
                <a:lstStyle/>
                <a:p>
                  <a:pPr>
                    <a:defRPr/>
                  </a:pPr>
                  <a:endParaRPr lang="en-US">
                    <a:latin typeface="Arial" pitchFamily="-105" charset="0"/>
                    <a:ea typeface="ＭＳ Ｐゴシック" pitchFamily="-105" charset="-128"/>
                    <a:cs typeface="ＭＳ Ｐゴシック" pitchFamily="-105" charset="-128"/>
                  </a:endParaRPr>
                </a:p>
              </p:txBody>
            </p:sp>
            <p:sp>
              <p:nvSpPr>
                <p:cNvPr id="27" name="Rectangle 1035"/>
                <p:cNvSpPr>
                  <a:spLocks noChangeArrowheads="1"/>
                </p:cNvSpPr>
                <p:nvPr/>
              </p:nvSpPr>
              <p:spPr bwMode="auto">
                <a:xfrm>
                  <a:off x="816" y="1453"/>
                  <a:ext cx="91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Rectangle 1036"/>
                <p:cNvSpPr>
                  <a:spLocks noChangeArrowheads="1"/>
                </p:cNvSpPr>
                <p:nvPr/>
              </p:nvSpPr>
              <p:spPr bwMode="auto">
                <a:xfrm>
                  <a:off x="3792" y="1488"/>
                  <a:ext cx="912" cy="4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Rectangle 1037"/>
                <p:cNvSpPr>
                  <a:spLocks noChangeArrowheads="1"/>
                </p:cNvSpPr>
                <p:nvPr/>
              </p:nvSpPr>
              <p:spPr bwMode="auto">
                <a:xfrm>
                  <a:off x="1728" y="1584"/>
                  <a:ext cx="912"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Rectangle 1038"/>
                <p:cNvSpPr>
                  <a:spLocks noChangeArrowheads="1"/>
                </p:cNvSpPr>
                <p:nvPr/>
              </p:nvSpPr>
              <p:spPr bwMode="auto">
                <a:xfrm>
                  <a:off x="2640" y="1200"/>
                  <a:ext cx="1152" cy="10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Text Box 1039"/>
                <p:cNvSpPr txBox="1">
                  <a:spLocks noChangeArrowheads="1"/>
                </p:cNvSpPr>
                <p:nvPr/>
              </p:nvSpPr>
              <p:spPr bwMode="auto">
                <a:xfrm>
                  <a:off x="1008" y="1503"/>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45 Mbps</a:t>
                  </a:r>
                </a:p>
              </p:txBody>
            </p:sp>
            <p:sp>
              <p:nvSpPr>
                <p:cNvPr id="32" name="Text Box 1040"/>
                <p:cNvSpPr txBox="1">
                  <a:spLocks noChangeArrowheads="1"/>
                </p:cNvSpPr>
                <p:nvPr/>
              </p:nvSpPr>
              <p:spPr bwMode="auto">
                <a:xfrm>
                  <a:off x="1872" y="1535"/>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10 Mbps</a:t>
                  </a:r>
                </a:p>
              </p:txBody>
            </p:sp>
            <p:sp>
              <p:nvSpPr>
                <p:cNvPr id="33" name="Text Box 1041"/>
                <p:cNvSpPr txBox="1">
                  <a:spLocks noChangeArrowheads="1"/>
                </p:cNvSpPr>
                <p:nvPr/>
              </p:nvSpPr>
              <p:spPr bwMode="auto">
                <a:xfrm>
                  <a:off x="2928" y="1543"/>
                  <a:ext cx="62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dirty="0">
                      <a:solidFill>
                        <a:schemeClr val="tx2"/>
                      </a:solidFill>
                    </a:rPr>
                    <a:t>100 Mbps</a:t>
                  </a:r>
                </a:p>
              </p:txBody>
            </p:sp>
            <p:sp>
              <p:nvSpPr>
                <p:cNvPr id="34" name="Text Box 1042"/>
                <p:cNvSpPr txBox="1">
                  <a:spLocks noChangeArrowheads="1"/>
                </p:cNvSpPr>
                <p:nvPr/>
              </p:nvSpPr>
              <p:spPr bwMode="auto">
                <a:xfrm>
                  <a:off x="3936" y="1543"/>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45 Mbps</a:t>
                  </a:r>
                </a:p>
              </p:txBody>
            </p:sp>
          </p:grpSp>
          <p:sp>
            <p:nvSpPr>
              <p:cNvPr id="19" name="Text Box 1043"/>
              <p:cNvSpPr txBox="1">
                <a:spLocks noChangeArrowheads="1"/>
              </p:cNvSpPr>
              <p:nvPr/>
            </p:nvSpPr>
            <p:spPr bwMode="auto">
              <a:xfrm>
                <a:off x="1344" y="3374"/>
                <a:ext cx="8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chemeClr val="tx2"/>
                    </a:solidFill>
                  </a:rPr>
                  <a:t>Narrow Link</a:t>
                </a:r>
              </a:p>
            </p:txBody>
          </p:sp>
          <p:sp>
            <p:nvSpPr>
              <p:cNvPr id="20" name="Text Box 1044"/>
              <p:cNvSpPr txBox="1">
                <a:spLocks noChangeArrowheads="1"/>
              </p:cNvSpPr>
              <p:nvPr/>
            </p:nvSpPr>
            <p:spPr bwMode="auto">
              <a:xfrm>
                <a:off x="4224" y="3598"/>
                <a:ext cx="86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chemeClr val="tx2"/>
                    </a:solidFill>
                  </a:rPr>
                  <a:t>Tight Link</a:t>
                </a:r>
              </a:p>
            </p:txBody>
          </p:sp>
          <p:sp>
            <p:nvSpPr>
              <p:cNvPr id="21" name="Line 1045"/>
              <p:cNvSpPr>
                <a:spLocks noChangeShapeType="1"/>
              </p:cNvSpPr>
              <p:nvPr/>
            </p:nvSpPr>
            <p:spPr bwMode="auto">
              <a:xfrm flipV="1">
                <a:off x="2016" y="3201"/>
                <a:ext cx="144" cy="33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46"/>
              <p:cNvSpPr>
                <a:spLocks noChangeShapeType="1"/>
              </p:cNvSpPr>
              <p:nvPr/>
            </p:nvSpPr>
            <p:spPr bwMode="auto">
              <a:xfrm flipH="1" flipV="1">
                <a:off x="4176" y="3380"/>
                <a:ext cx="288" cy="28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2" name="Oval 1047"/>
            <p:cNvSpPr>
              <a:spLocks noChangeArrowheads="1"/>
            </p:cNvSpPr>
            <p:nvPr/>
          </p:nvSpPr>
          <p:spPr bwMode="auto">
            <a:xfrm>
              <a:off x="144" y="3216"/>
              <a:ext cx="336" cy="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Line 1048"/>
            <p:cNvSpPr>
              <a:spLocks noChangeShapeType="1"/>
            </p:cNvSpPr>
            <p:nvPr/>
          </p:nvSpPr>
          <p:spPr bwMode="auto">
            <a:xfrm>
              <a:off x="480" y="3360"/>
              <a:ext cx="336"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049"/>
            <p:cNvSpPr>
              <a:spLocks noChangeShapeType="1"/>
            </p:cNvSpPr>
            <p:nvPr/>
          </p:nvSpPr>
          <p:spPr bwMode="auto">
            <a:xfrm>
              <a:off x="4704" y="3360"/>
              <a:ext cx="336"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Oval 1050"/>
            <p:cNvSpPr>
              <a:spLocks noChangeArrowheads="1"/>
            </p:cNvSpPr>
            <p:nvPr/>
          </p:nvSpPr>
          <p:spPr bwMode="auto">
            <a:xfrm>
              <a:off x="5040" y="3216"/>
              <a:ext cx="336" cy="288"/>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1051"/>
            <p:cNvSpPr txBox="1">
              <a:spLocks noChangeArrowheads="1"/>
            </p:cNvSpPr>
            <p:nvPr/>
          </p:nvSpPr>
          <p:spPr bwMode="auto">
            <a:xfrm>
              <a:off x="68" y="3434"/>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source</a:t>
              </a:r>
            </a:p>
          </p:txBody>
        </p:sp>
        <p:sp>
          <p:nvSpPr>
            <p:cNvPr id="17" name="Text Box 1052"/>
            <p:cNvSpPr txBox="1">
              <a:spLocks noChangeArrowheads="1"/>
            </p:cNvSpPr>
            <p:nvPr/>
          </p:nvSpPr>
          <p:spPr bwMode="auto">
            <a:xfrm>
              <a:off x="4992" y="3434"/>
              <a:ext cx="5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chemeClr val="tx2"/>
                  </a:solidFill>
                </a:rPr>
                <a:t>sink</a:t>
              </a:r>
            </a:p>
          </p:txBody>
        </p:sp>
      </p:grpSp>
      <p:sp>
        <p:nvSpPr>
          <p:cNvPr id="35" name="Text Box 1043"/>
          <p:cNvSpPr txBox="1">
            <a:spLocks noChangeArrowheads="1"/>
          </p:cNvSpPr>
          <p:nvPr/>
        </p:nvSpPr>
        <p:spPr bwMode="auto">
          <a:xfrm>
            <a:off x="305459" y="4176897"/>
            <a:ext cx="1911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i="1" dirty="0">
                <a:solidFill>
                  <a:schemeClr val="tx2"/>
                </a:solidFill>
              </a:rPr>
              <a:t>(Shaded portion shows background traffic)</a:t>
            </a:r>
          </a:p>
        </p:txBody>
      </p:sp>
      <p:sp>
        <p:nvSpPr>
          <p:cNvPr id="3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3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8</a:t>
            </a:fld>
            <a:endParaRPr lang="en-US" dirty="0"/>
          </a:p>
        </p:txBody>
      </p:sp>
      <p:sp>
        <p:nvSpPr>
          <p:cNvPr id="36"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30401732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Quick Words on BWCTL</a:t>
            </a:r>
            <a:endParaRPr lang="en-US" dirty="0"/>
          </a:p>
        </p:txBody>
      </p:sp>
      <p:sp>
        <p:nvSpPr>
          <p:cNvPr id="7" name="Content Placeholder 6"/>
          <p:cNvSpPr>
            <a:spLocks noGrp="1"/>
          </p:cNvSpPr>
          <p:nvPr>
            <p:ph idx="1"/>
          </p:nvPr>
        </p:nvSpPr>
        <p:spPr>
          <a:xfrm>
            <a:off x="423863" y="979837"/>
            <a:ext cx="8229600" cy="3693764"/>
          </a:xfrm>
        </p:spPr>
        <p:txBody>
          <a:bodyPr>
            <a:normAutofit fontScale="77500" lnSpcReduction="20000"/>
          </a:bodyPr>
          <a:lstStyle/>
          <a:p>
            <a:r>
              <a:rPr lang="en-US" dirty="0" smtClean="0"/>
              <a:t>BWCTL is the wrapper around a couple of tools (we will show the throughput tools first)</a:t>
            </a:r>
          </a:p>
          <a:p>
            <a:r>
              <a:rPr lang="en-US" dirty="0" smtClean="0"/>
              <a:t>Policy specification can do things like prevent tests to subnets, or allow longer tests to others.  See the man pages for more details</a:t>
            </a:r>
          </a:p>
          <a:p>
            <a:r>
              <a:rPr lang="en-US" dirty="0" smtClean="0"/>
              <a:t>Some general notes:</a:t>
            </a:r>
          </a:p>
          <a:p>
            <a:pPr lvl="1"/>
            <a:r>
              <a:rPr lang="en-US" dirty="0" smtClean="0"/>
              <a:t>Use ‘-c’ to specify a ‘catcher’ (receiver)</a:t>
            </a:r>
          </a:p>
          <a:p>
            <a:pPr lvl="1"/>
            <a:r>
              <a:rPr lang="en-US" dirty="0" smtClean="0"/>
              <a:t>Use ‘-s’ to specify a ‘sender’</a:t>
            </a:r>
          </a:p>
          <a:p>
            <a:pPr lvl="1"/>
            <a:r>
              <a:rPr lang="en-US" dirty="0" smtClean="0"/>
              <a:t>Will default to IPv6 if available (use -4 to force IPv4 as needed, or specify things in terms of an address if your host names are dual homed)</a:t>
            </a:r>
            <a:endParaRPr lang="en-US" dirty="0"/>
          </a:p>
          <a:p>
            <a:pPr marL="0" indent="0">
              <a:buNone/>
            </a:pPr>
            <a:endParaRPr lang="en-US" dirty="0"/>
          </a:p>
        </p:txBody>
      </p:sp>
      <p:sp>
        <p:nvSpPr>
          <p:cNvPr id="37" name="Date Placeholder 3"/>
          <p:cNvSpPr>
            <a:spLocks noGrp="1"/>
          </p:cNvSpPr>
          <p:nvPr>
            <p:ph type="dt" sz="half" idx="10"/>
          </p:nvPr>
        </p:nvSpPr>
        <p:spPr>
          <a:xfrm>
            <a:off x="7259425" y="4765113"/>
            <a:ext cx="1316207" cy="273844"/>
          </a:xfrm>
        </p:spPr>
        <p:txBody>
          <a:bodyPr/>
          <a:lstStyle/>
          <a:p>
            <a:fld id="{B56F1344-68C9-A64B-BA6F-34AA95D5BD6D}" type="datetime4">
              <a:rPr lang="en-US" smtClean="0"/>
              <a:t>August 24, 2015</a:t>
            </a:fld>
            <a:endParaRPr lang="en-US" dirty="0"/>
          </a:p>
        </p:txBody>
      </p:sp>
      <p:sp>
        <p:nvSpPr>
          <p:cNvPr id="39" name="Slide Number Placeholder 5"/>
          <p:cNvSpPr>
            <a:spLocks noGrp="1"/>
          </p:cNvSpPr>
          <p:nvPr>
            <p:ph type="sldNum" sz="quarter" idx="12"/>
          </p:nvPr>
        </p:nvSpPr>
        <p:spPr>
          <a:xfrm>
            <a:off x="8686800" y="4765113"/>
            <a:ext cx="371412" cy="273844"/>
          </a:xfrm>
        </p:spPr>
        <p:txBody>
          <a:bodyPr/>
          <a:lstStyle/>
          <a:p>
            <a:fld id="{318151B9-CF22-1341-A1FA-AF855BA4AD15}" type="slidenum">
              <a:rPr lang="en-US" smtClean="0"/>
              <a:t>9</a:t>
            </a:fld>
            <a:endParaRPr lang="en-US" dirty="0"/>
          </a:p>
        </p:txBody>
      </p:sp>
      <p:sp>
        <p:nvSpPr>
          <p:cNvPr id="36" name="Footer Placeholder 4"/>
          <p:cNvSpPr>
            <a:spLocks noGrp="1"/>
          </p:cNvSpPr>
          <p:nvPr>
            <p:ph type="ftr" sz="quarter" idx="11"/>
          </p:nvPr>
        </p:nvSpPr>
        <p:spPr>
          <a:xfrm>
            <a:off x="137160" y="4760814"/>
            <a:ext cx="2079778" cy="273844"/>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751973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TotalTime>
  <Words>7395</Words>
  <Application>Microsoft Macintosh PowerPoint</Application>
  <PresentationFormat>On-screen Show (16:9)</PresentationFormat>
  <Paragraphs>883</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Use of Measurement Tools</vt:lpstr>
      <vt:lpstr>Tool Usage</vt:lpstr>
      <vt:lpstr>Hosts Used:</vt:lpstr>
      <vt:lpstr>Forcing Bad Performance (to illustrate behavior)</vt:lpstr>
      <vt:lpstr>Its All About the Buffers</vt:lpstr>
      <vt:lpstr>Lets Talk about IPERF</vt:lpstr>
      <vt:lpstr>Lets Talk about IPERF</vt:lpstr>
      <vt:lpstr>What IPERF Tells Us</vt:lpstr>
      <vt:lpstr>Some Quick Words on BWCTL</vt:lpstr>
      <vt:lpstr>BWCTL Example (iperf)</vt:lpstr>
      <vt:lpstr>BWCTL Example (iperf3)</vt:lpstr>
      <vt:lpstr>BWCTL Example (nuttcp)</vt:lpstr>
      <vt:lpstr>BWCTL Example (nuttcp, [1%] loss)</vt:lpstr>
      <vt:lpstr>BWCTL Example (nuttcp, re-ordering)</vt:lpstr>
      <vt:lpstr>BWCTL Example (nuttcp, duplication)</vt:lpstr>
      <vt:lpstr>What IPERF May Not be Telling Us</vt:lpstr>
      <vt:lpstr>What BWCTL May Not be Telling Us</vt:lpstr>
      <vt:lpstr>When at the end of the road …</vt:lpstr>
      <vt:lpstr>OWAMP</vt:lpstr>
      <vt:lpstr>What OWAMP Tells Us</vt:lpstr>
      <vt:lpstr>OWAMP (initial)</vt:lpstr>
      <vt:lpstr>OWAMP (w/ loss)</vt:lpstr>
      <vt:lpstr>OWAMP (w/ re-ordering)</vt:lpstr>
      <vt:lpstr>OWAMP (w/ duplication)</vt:lpstr>
      <vt:lpstr>What OWAMP Tells Us</vt:lpstr>
      <vt:lpstr>Expectation Management</vt:lpstr>
      <vt:lpstr>New BWCTL Tricks</vt:lpstr>
      <vt:lpstr>New BWCTL Tricks (Traceroute)</vt:lpstr>
      <vt:lpstr>New BWCTL Tricks (Tracepath)</vt:lpstr>
      <vt:lpstr>New BWCTL Tricks (Ping)</vt:lpstr>
      <vt:lpstr>New BWCTL Tricks (OWPing)</vt:lpstr>
      <vt:lpstr>Common Pitfalls – “it should be higher!”</vt:lpstr>
      <vt:lpstr>Common Pitfalls – “it should be higher!”</vt:lpstr>
      <vt:lpstr>Common Pitfalls – “it should be higher!”</vt:lpstr>
      <vt:lpstr>Common Pitfalls – “it should be higher!”</vt:lpstr>
      <vt:lpstr>Common Pitfalls – “the tool is unpredictable”</vt:lpstr>
      <vt:lpstr>Common Pitfalls – “the tool is unpredictable”</vt:lpstr>
      <vt:lpstr>Common Pitfalls – Summary</vt:lpstr>
      <vt:lpstr>Use of Measurement Tools</vt:lpstr>
    </vt:vector>
  </TitlesOfParts>
  <Company>ESnet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Zurawski</dc:creator>
  <cp:lastModifiedBy>Jason Zurawski</cp:lastModifiedBy>
  <cp:revision>37</cp:revision>
  <dcterms:created xsi:type="dcterms:W3CDTF">2014-10-22T19:46:15Z</dcterms:created>
  <dcterms:modified xsi:type="dcterms:W3CDTF">2015-08-24T19:29:09Z</dcterms:modified>
</cp:coreProperties>
</file>