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47" r:id="rId2"/>
    <p:sldId id="370" r:id="rId3"/>
    <p:sldId id="361" r:id="rId4"/>
    <p:sldId id="356" r:id="rId5"/>
    <p:sldId id="362" r:id="rId6"/>
    <p:sldId id="363" r:id="rId7"/>
    <p:sldId id="340" r:id="rId8"/>
    <p:sldId id="357" r:id="rId9"/>
    <p:sldId id="360" r:id="rId10"/>
    <p:sldId id="364" r:id="rId11"/>
    <p:sldId id="365" r:id="rId12"/>
    <p:sldId id="366" r:id="rId13"/>
    <p:sldId id="343" r:id="rId14"/>
    <p:sldId id="333" r:id="rId15"/>
    <p:sldId id="348" r:id="rId16"/>
    <p:sldId id="369" r:id="rId17"/>
    <p:sldId id="368" r:id="rId18"/>
    <p:sldId id="367" r:id="rId19"/>
    <p:sldId id="336" r:id="rId20"/>
    <p:sldId id="331" r:id="rId21"/>
    <p:sldId id="350" r:id="rId22"/>
    <p:sldId id="351" r:id="rId23"/>
    <p:sldId id="358" r:id="rId24"/>
    <p:sldId id="353" r:id="rId25"/>
    <p:sldId id="354" r:id="rId26"/>
    <p:sldId id="355" r:id="rId27"/>
    <p:sldId id="359" r:id="rId28"/>
    <p:sldId id="330" r:id="rId29"/>
    <p:sldId id="349" r:id="rId30"/>
    <p:sldId id="34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799AF4B-BFFB-48E3-A2CF-EB7CB92E1DC8}">
          <p14:sldIdLst>
            <p14:sldId id="347"/>
            <p14:sldId id="370"/>
            <p14:sldId id="361"/>
            <p14:sldId id="356"/>
            <p14:sldId id="362"/>
            <p14:sldId id="363"/>
            <p14:sldId id="340"/>
            <p14:sldId id="357"/>
            <p14:sldId id="360"/>
            <p14:sldId id="364"/>
            <p14:sldId id="365"/>
            <p14:sldId id="366"/>
            <p14:sldId id="343"/>
            <p14:sldId id="333"/>
            <p14:sldId id="348"/>
            <p14:sldId id="369"/>
            <p14:sldId id="368"/>
            <p14:sldId id="367"/>
            <p14:sldId id="336"/>
            <p14:sldId id="331"/>
            <p14:sldId id="350"/>
            <p14:sldId id="351"/>
            <p14:sldId id="358"/>
            <p14:sldId id="353"/>
            <p14:sldId id="354"/>
            <p14:sldId id="355"/>
            <p14:sldId id="359"/>
            <p14:sldId id="330"/>
            <p14:sldId id="349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488"/>
    <a:srgbClr val="5640A6"/>
    <a:srgbClr val="FF3300"/>
    <a:srgbClr val="CC3300"/>
    <a:srgbClr val="EB9795"/>
    <a:srgbClr val="A7BD21"/>
    <a:srgbClr val="9F9DCF"/>
    <a:srgbClr val="CEE254"/>
    <a:srgbClr val="C2DB2D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43" autoAdjust="0"/>
  </p:normalViewPr>
  <p:slideViewPr>
    <p:cSldViewPr>
      <p:cViewPr varScale="1">
        <p:scale>
          <a:sx n="120" d="100"/>
          <a:sy n="120" d="100"/>
        </p:scale>
        <p:origin x="13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72756-D2E2-8940-A8A9-839549E05B5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DF541-F719-304B-84D6-7968B829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0D764-267C-426C-8843-1217D9A65ED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80302-BAAE-4494-955D-C5E9A152F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39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</a:t>
            </a:r>
            <a:r>
              <a:rPr lang="en-GB" baseline="0" dirty="0" smtClean="0"/>
              <a:t>features: </a:t>
            </a:r>
            <a:r>
              <a:rPr lang="en-GB" dirty="0" smtClean="0"/>
              <a:t>hidden ASN, community for BGP announcement, RTBH route and etc.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0302-BAAE-4494-955D-C5E9A152FB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0302-BAAE-4494-955D-C5E9A152FB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0302-BAAE-4494-955D-C5E9A152FB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0302-BAAE-4494-955D-C5E9A152FB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0302-BAAE-4494-955D-C5E9A152FB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0302-BAAE-4494-955D-C5E9A152FB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0302-BAAE-4494-955D-C5E9A152FB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0302-BAAE-4494-955D-C5E9A152FB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0302-BAAE-4494-955D-C5E9A152FB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0302-BAAE-4494-955D-C5E9A152FB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4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6F8A-D75F-CB44-B020-010D0AEF8252}" type="datetime1">
              <a:rPr lang="en-HK" smtClean="0"/>
              <a:t>30/11/2015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2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01E7-6AF1-E844-B493-EFD2C196A006}" type="datetime1">
              <a:rPr lang="en-HK" smtClean="0"/>
              <a:t>30/11/2015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E641-6344-F14D-BA4C-2A968C15E349}" type="datetime1">
              <a:rPr lang="en-HK" smtClean="0"/>
              <a:t>30/11/2015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1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444532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b"/>
          <a:lstStyle>
            <a:lvl1pPr marL="0" marR="0">
              <a:defRPr sz="4600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  <a:latin typeface="+mn-lt"/>
                <a:ea typeface="+mn-ea"/>
                <a:cs typeface="+mn-cs"/>
                <a:sym typeface="News Gothic M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600">
                <a:solidFill>
                  <a:srgbClr val="368FAF"/>
                </a:solidFill>
                <a:uFill>
                  <a:solidFill>
                    <a:srgbClr val="368FAF"/>
                  </a:solidFill>
                </a:u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8042276" cy="4343401"/>
          </a:xfrm>
          <a:prstGeom prst="rect">
            <a:avLst/>
          </a:prstGeom>
          <a:ln>
            <a:round/>
          </a:ln>
        </p:spPr>
        <p:txBody>
          <a:bodyPr lIns="38100" tIns="38100" rIns="38100" bIns="38100"/>
          <a:lstStyle>
            <a:lvl1pPr marL="349250" marR="0" indent="-349250">
              <a:spcBef>
                <a:spcPts val="2000"/>
              </a:spcBef>
              <a:buClr>
                <a:srgbClr val="80C4DF"/>
              </a:buClr>
              <a:buSzPct val="110000"/>
              <a:buFont typeface="Wingdings 2"/>
              <a:buChar char=""/>
              <a:defRPr sz="24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+mn-lt"/>
                <a:ea typeface="+mn-ea"/>
                <a:cs typeface="+mn-cs"/>
                <a:sym typeface="News Gothic MT"/>
              </a:defRPr>
            </a:lvl1pPr>
            <a:lvl2pPr marL="685800" marR="0" indent="-336550">
              <a:spcBef>
                <a:spcPts val="600"/>
              </a:spcBef>
              <a:buClr>
                <a:srgbClr val="29708A"/>
              </a:buClr>
              <a:buSzPct val="110000"/>
              <a:buFont typeface="Wingdings 2"/>
              <a:buChar char=""/>
              <a:defRPr sz="2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+mn-lt"/>
                <a:ea typeface="+mn-ea"/>
                <a:cs typeface="+mn-cs"/>
                <a:sym typeface="News Gothic MT"/>
              </a:defRPr>
            </a:lvl2pPr>
            <a:lvl3pPr marL="968375" marR="0" indent="-282575">
              <a:spcBef>
                <a:spcPts val="600"/>
              </a:spcBef>
              <a:buClr>
                <a:srgbClr val="80C4DF"/>
              </a:buClr>
              <a:buSzPct val="110000"/>
              <a:buFont typeface="Wingdings 2"/>
              <a:buChar char=""/>
              <a:defRPr sz="20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+mn-lt"/>
                <a:ea typeface="+mn-ea"/>
                <a:cs typeface="+mn-cs"/>
                <a:sym typeface="News Gothic MT"/>
              </a:defRPr>
            </a:lvl3pPr>
            <a:lvl4pPr marL="1263650" marR="0" indent="-295275">
              <a:spcBef>
                <a:spcPts val="600"/>
              </a:spcBef>
              <a:buClr>
                <a:srgbClr val="29708A"/>
              </a:buClr>
              <a:buSzPct val="110000"/>
              <a:buFont typeface="Wingdings 2"/>
              <a:buChar char=""/>
              <a:defRPr sz="18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+mn-lt"/>
                <a:ea typeface="+mn-ea"/>
                <a:cs typeface="+mn-cs"/>
                <a:sym typeface="News Gothic MT"/>
              </a:defRPr>
            </a:lvl4pPr>
            <a:lvl5pPr marL="1546225" marR="0" indent="-282575">
              <a:spcBef>
                <a:spcPts val="600"/>
              </a:spcBef>
              <a:buClr>
                <a:srgbClr val="80C4DF"/>
              </a:buClr>
              <a:buSzPct val="110000"/>
              <a:buFont typeface="Wingdings 2"/>
              <a:buChar char=""/>
              <a:defRPr sz="18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+mn-lt"/>
                <a:ea typeface="+mn-ea"/>
                <a:cs typeface="+mn-cs"/>
                <a:sym typeface="News Gothic M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228106" y="6018493"/>
            <a:ext cx="660401" cy="622301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914400"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News Gothic M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1677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6A3A-4852-334C-BF8F-43E4FBE824A8}" type="datetime1">
              <a:rPr lang="en-HK" smtClean="0"/>
              <a:t>30/11/2015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00FA-23E2-CE4F-8655-FF2951EDDC1B}" type="datetime1">
              <a:rPr lang="en-HK" smtClean="0"/>
              <a:t>30/11/2015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2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B842-BD35-E343-BC2C-5F23595DE09E}" type="datetime1">
              <a:rPr lang="en-HK" smtClean="0"/>
              <a:t>30/11/2015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8E6C-E3DB-2740-94D5-D732DA617B92}" type="datetime1">
              <a:rPr lang="en-HK" smtClean="0"/>
              <a:t>30/11/2015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312D-CB12-A641-B5EF-52CB80FD56C7}" type="datetime1">
              <a:rPr lang="en-HK" smtClean="0"/>
              <a:t>30/11/2015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3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3389-E250-8645-93AF-973405DAB4FF}" type="datetime1">
              <a:rPr lang="en-HK" smtClean="0"/>
              <a:t>30/11/2015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FE74-D4C0-4B4D-A9D2-77A90681E47D}" type="datetime1">
              <a:rPr lang="en-HK" smtClean="0"/>
              <a:t>30/11/2015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0AF6-8597-A141-8289-B1F7FE36200A}" type="datetime1">
              <a:rPr lang="en-HK" smtClean="0"/>
              <a:t>30/11/2015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A4A2-F5B1-8E42-AB63-27D56C3DFAB8}" type="datetime1">
              <a:rPr lang="en-HK" smtClean="0"/>
              <a:t>30/11/2015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www.hkix.net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3509-B558-4270-8852-57386A7A30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6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kix.net/hkix/Charge/ChargeTable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/>
              <a:t>HKIX Sharing</a:t>
            </a:r>
            <a:br>
              <a:rPr lang="en-US" sz="6600" b="1" dirty="0" smtClean="0"/>
            </a:br>
            <a:r>
              <a:rPr lang="en-US" sz="6600" b="1" dirty="0" smtClean="0"/>
              <a:t>at </a:t>
            </a:r>
            <a:r>
              <a:rPr lang="en-US" sz="6600" b="1" dirty="0" err="1" smtClean="0"/>
              <a:t>PacNOG</a:t>
            </a:r>
            <a:r>
              <a:rPr lang="en-US" sz="6600" b="1" dirty="0" smtClean="0"/>
              <a:t> 18</a:t>
            </a:r>
            <a:endParaRPr lang="en-US" sz="6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en-US" sz="2800" i="1" dirty="0" smtClean="0"/>
          </a:p>
          <a:p>
            <a:r>
              <a:rPr lang="en-US" sz="2800" i="1" dirty="0" err="1" smtClean="0"/>
              <a:t>Che</a:t>
            </a:r>
            <a:r>
              <a:rPr lang="en-US" sz="2800" i="1" dirty="0" smtClean="0"/>
              <a:t>-Hoo CHENG</a:t>
            </a:r>
          </a:p>
          <a:p>
            <a:r>
              <a:rPr lang="en-US" sz="2800" i="1" dirty="0" smtClean="0"/>
              <a:t>CUHK/HKIX</a:t>
            </a:r>
          </a:p>
          <a:p>
            <a:r>
              <a:rPr lang="en-US" sz="2800" i="1" dirty="0" smtClean="0"/>
              <a:t>30 Nov 2015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49275" y="0"/>
            <a:ext cx="8042275" cy="1138238"/>
          </a:xfrm>
          <a:ln/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Charging Model </a:t>
            </a:r>
            <a:endParaRPr lang="en-US" b="1" dirty="0">
              <a:solidFill>
                <a:srgbClr val="000000"/>
              </a:solidFill>
              <a:ea typeface="Heiti TC Medium" charset="0"/>
              <a:cs typeface="Heiti TC Medium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549275" y="1600200"/>
            <a:ext cx="8042275" cy="5257800"/>
          </a:xfrm>
          <a:ln/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</a:rPr>
              <a:t>An </a:t>
            </a:r>
            <a:r>
              <a:rPr lang="en-US" sz="2400" b="1" u="sng" dirty="0">
                <a:solidFill>
                  <a:srgbClr val="000000"/>
                </a:solidFill>
              </a:rPr>
              <a:t>evolution</a:t>
            </a:r>
            <a:r>
              <a:rPr lang="en-US" sz="2400" dirty="0">
                <a:solidFill>
                  <a:srgbClr val="000000"/>
                </a:solidFill>
              </a:rPr>
              <a:t> from </a:t>
            </a:r>
            <a:r>
              <a:rPr lang="en-US" sz="2400" dirty="0" smtClean="0">
                <a:solidFill>
                  <a:srgbClr val="000000"/>
                </a:solidFill>
              </a:rPr>
              <a:t>free</a:t>
            </a:r>
            <a:r>
              <a:rPr lang="en-US" sz="2400" dirty="0">
                <a:solidFill>
                  <a:srgbClr val="000000"/>
                </a:solidFill>
              </a:rPr>
              <a:t>-of-charge model adopted at the very </a:t>
            </a:r>
            <a:r>
              <a:rPr lang="en-US" sz="2400" dirty="0" smtClean="0">
                <a:solidFill>
                  <a:srgbClr val="000000"/>
                </a:solidFill>
              </a:rPr>
              <a:t>beginning, to penalty-based charging model based on traffic volume for curbing abuse, to now simple port charge model for fairness and sustainability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688"/>
              </a:spcBef>
            </a:pPr>
            <a:r>
              <a:rPr lang="en-US" sz="2400" b="1" u="sng" dirty="0">
                <a:solidFill>
                  <a:srgbClr val="000000"/>
                </a:solidFill>
              </a:rPr>
              <a:t>H</a:t>
            </a:r>
            <a:r>
              <a:rPr lang="en-US" sz="2400" b="1" u="sng" dirty="0" smtClean="0">
                <a:solidFill>
                  <a:srgbClr val="000000"/>
                </a:solidFill>
              </a:rPr>
              <a:t>ave </a:t>
            </a:r>
            <a:r>
              <a:rPr lang="en-US" sz="2400" b="1" u="sng" dirty="0">
                <a:solidFill>
                  <a:srgbClr val="000000"/>
                </a:solidFill>
              </a:rPr>
              <a:t>started simple port </a:t>
            </a:r>
            <a:r>
              <a:rPr lang="en-US" sz="2400" b="1" u="sng" dirty="0" smtClean="0">
                <a:solidFill>
                  <a:srgbClr val="000000"/>
                </a:solidFill>
              </a:rPr>
              <a:t>charge </a:t>
            </a:r>
            <a:r>
              <a:rPr lang="en-US" sz="2400" b="1" u="sng" dirty="0">
                <a:solidFill>
                  <a:srgbClr val="000000"/>
                </a:solidFill>
              </a:rPr>
              <a:t>model </a:t>
            </a:r>
            <a:r>
              <a:rPr lang="en-US" sz="2400" b="1" u="sng" dirty="0" smtClean="0">
                <a:solidFill>
                  <a:srgbClr val="000000"/>
                </a:solidFill>
              </a:rPr>
              <a:t>since 01 </a:t>
            </a:r>
            <a:r>
              <a:rPr lang="en-US" sz="2400" b="1" u="sng" dirty="0">
                <a:solidFill>
                  <a:srgbClr val="000000"/>
                </a:solidFill>
              </a:rPr>
              <a:t>Jan </a:t>
            </a:r>
            <a:r>
              <a:rPr lang="en-US" sz="2400" b="1" u="sng" dirty="0" smtClean="0">
                <a:solidFill>
                  <a:srgbClr val="000000"/>
                </a:solidFill>
              </a:rPr>
              <a:t>2013</a:t>
            </a:r>
          </a:p>
          <a:p>
            <a:pPr lvl="1">
              <a:spcBef>
                <a:spcPts val="688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See </a:t>
            </a:r>
            <a:r>
              <a:rPr lang="en-US" sz="1800" dirty="0" smtClean="0">
                <a:solidFill>
                  <a:srgbClr val="000000"/>
                </a:solidFill>
                <a:hlinkClick r:id="rId2"/>
              </a:rPr>
              <a:t>http://www.hkix.net/hkix/Charge/ChargeTable.htm</a:t>
            </a: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688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Still not </a:t>
            </a:r>
            <a:r>
              <a:rPr lang="en-US" sz="2400" dirty="0">
                <a:solidFill>
                  <a:srgbClr val="000000"/>
                </a:solidFill>
              </a:rPr>
              <a:t>for profit</a:t>
            </a:r>
          </a:p>
          <a:p>
            <a:pPr lvl="1">
              <a:spcBef>
                <a:spcPts val="688"/>
              </a:spcBef>
            </a:pPr>
            <a:r>
              <a:rPr lang="en-US" sz="2400" dirty="0">
                <a:solidFill>
                  <a:srgbClr val="000000"/>
                </a:solidFill>
              </a:rPr>
              <a:t>HKIX Ltd (100% owned by CUHK) to sign agreement with participants</a:t>
            </a:r>
          </a:p>
          <a:p>
            <a:pPr lvl="1">
              <a:spcBef>
                <a:spcPts val="688"/>
              </a:spcBef>
            </a:pPr>
            <a:r>
              <a:rPr lang="en-US" sz="2400" dirty="0">
                <a:solidFill>
                  <a:srgbClr val="000000"/>
                </a:solidFill>
              </a:rPr>
              <a:t>Target for </a:t>
            </a:r>
            <a:r>
              <a:rPr lang="en-US" sz="2400" dirty="0" smtClean="0">
                <a:solidFill>
                  <a:srgbClr val="000000"/>
                </a:solidFill>
              </a:rPr>
              <a:t>fully self</a:t>
            </a:r>
            <a:r>
              <a:rPr lang="en-US" sz="2400" dirty="0">
                <a:solidFill>
                  <a:srgbClr val="000000"/>
                </a:solidFill>
              </a:rPr>
              <a:t>-sustained </a:t>
            </a:r>
            <a:r>
              <a:rPr lang="en-US" sz="2400" dirty="0" smtClean="0">
                <a:solidFill>
                  <a:srgbClr val="000000"/>
                </a:solidFill>
              </a:rPr>
              <a:t>operations for long-term sustainability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054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447799" y="76200"/>
          <a:ext cx="7695724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4" imgW="9486900" imgH="8267700" progId="Excel.Sheet.12">
                  <p:embed/>
                </p:oleObj>
              </mc:Choice>
              <mc:Fallback>
                <p:oleObj name="Worksheet" r:id="rId4" imgW="9486900" imgH="826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799" y="76200"/>
                        <a:ext cx="7695724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HKIX is successful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Neutral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Treat all partners equal, big or small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Neutral among ISPs / </a:t>
            </a:r>
            <a:r>
              <a:rPr lang="en-GB" dirty="0" err="1">
                <a:solidFill>
                  <a:srgbClr val="000000"/>
                </a:solidFill>
              </a:rPr>
              <a:t>telcos</a:t>
            </a:r>
            <a:r>
              <a:rPr lang="en-GB" dirty="0">
                <a:solidFill>
                  <a:srgbClr val="000000"/>
                </a:solidFill>
              </a:rPr>
              <a:t> / local loop providers / data </a:t>
            </a:r>
            <a:r>
              <a:rPr lang="en-GB" dirty="0" err="1">
                <a:solidFill>
                  <a:srgbClr val="000000"/>
                </a:solidFill>
              </a:rPr>
              <a:t>centers</a:t>
            </a:r>
            <a:r>
              <a:rPr lang="en-GB" dirty="0">
                <a:solidFill>
                  <a:srgbClr val="000000"/>
                </a:solidFill>
              </a:rPr>
              <a:t> / content providers / cloud services providers</a:t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Trustable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Fair and consistent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Respect business secrets of every partner / participant</a:t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Not for </a:t>
            </a:r>
            <a:r>
              <a:rPr lang="en-GB" dirty="0" smtClean="0">
                <a:solidFill>
                  <a:srgbClr val="000000"/>
                </a:solidFill>
              </a:rPr>
              <a:t>Profit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HKIX started very early, well before incumbent </a:t>
            </a:r>
            <a:r>
              <a:rPr lang="en-GB" i="1" dirty="0" err="1" smtClean="0">
                <a:solidFill>
                  <a:schemeClr val="bg2">
                    <a:lumMod val="50000"/>
                  </a:schemeClr>
                </a:solidFill>
              </a:rPr>
              <a:t>telcos</a:t>
            </a:r>
            <a:r>
              <a:rPr lang="en-GB" i="1" dirty="0" smtClean="0">
                <a:solidFill>
                  <a:schemeClr val="bg2">
                    <a:lumMod val="50000"/>
                  </a:schemeClr>
                </a:solidFill>
              </a:rPr>
              <a:t> started to do ISP business</a:t>
            </a:r>
            <a:endParaRPr lang="en-GB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The Upgrade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Done in 2014</a:t>
            </a:r>
            <a:r>
              <a:rPr lang="en-US" dirty="0" smtClean="0">
                <a:solidFill>
                  <a:srgbClr val="000000"/>
                </a:solidFill>
                <a:uFillTx/>
              </a:rPr>
              <a:t> </a:t>
            </a:r>
            <a:endParaRPr lang="en-US" dirty="0">
              <a:solidFill>
                <a:srgbClr val="000000"/>
              </a:solidFill>
              <a:uFillTx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Previous single-</a:t>
            </a:r>
            <a:r>
              <a:rPr lang="en-US" sz="2000" dirty="0" smtClean="0">
                <a:solidFill>
                  <a:srgbClr val="000000"/>
                </a:solidFill>
                <a:uFillTx/>
              </a:rPr>
              <a:t>star topology was not considerable scalable and resilient enough to support future growth of HKIX</a:t>
            </a:r>
          </a:p>
          <a:p>
            <a:r>
              <a:rPr lang="en-US" sz="2000" dirty="0" smtClean="0">
                <a:solidFill>
                  <a:srgbClr val="000000"/>
                </a:solidFill>
                <a:uFillTx/>
              </a:rPr>
              <a:t>A new </a:t>
            </a:r>
            <a:r>
              <a:rPr lang="en-US" sz="2000" dirty="0" smtClean="0">
                <a:solidFill>
                  <a:srgbClr val="000000"/>
                </a:solidFill>
              </a:rPr>
              <a:t>highly-scalable two</a:t>
            </a:r>
            <a:r>
              <a:rPr lang="en-US" sz="2000" dirty="0" smtClean="0">
                <a:solidFill>
                  <a:srgbClr val="000000"/>
                </a:solidFill>
                <a:uFillTx/>
              </a:rPr>
              <a:t>-tier dual-core spine-and-leaf architecture </a:t>
            </a:r>
            <a:r>
              <a:rPr lang="en-US" sz="2000" dirty="0">
                <a:solidFill>
                  <a:srgbClr val="000000"/>
                </a:solidFill>
                <a:uFillTx/>
              </a:rPr>
              <a:t>within </a:t>
            </a:r>
            <a:r>
              <a:rPr lang="en-US" sz="2000" dirty="0" smtClean="0">
                <a:solidFill>
                  <a:srgbClr val="000000"/>
                </a:solidFill>
                <a:uFillTx/>
              </a:rPr>
              <a:t>CUHK was established in 2014 by taking </a:t>
            </a:r>
            <a:r>
              <a:rPr lang="en-US" sz="2000" dirty="0">
                <a:solidFill>
                  <a:srgbClr val="000000"/>
                </a:solidFill>
                <a:uFillTx/>
              </a:rPr>
              <a:t>advantage of the new data center inside </a:t>
            </a:r>
            <a:r>
              <a:rPr lang="en-US" sz="2000" dirty="0" smtClean="0">
                <a:solidFill>
                  <a:srgbClr val="000000"/>
                </a:solidFill>
                <a:uFillTx/>
              </a:rPr>
              <a:t>CUHK Campus</a:t>
            </a:r>
            <a:endParaRPr lang="en-US" sz="2000" dirty="0">
              <a:solidFill>
                <a:srgbClr val="000000"/>
              </a:solidFill>
              <a:uFillTx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uFillTx/>
              </a:rPr>
              <a:t>HKIX1 site + HKIX1b </a:t>
            </a:r>
            <a:r>
              <a:rPr lang="en-US" sz="1800" dirty="0" smtClean="0">
                <a:solidFill>
                  <a:srgbClr val="000000"/>
                </a:solidFill>
                <a:uFillTx/>
              </a:rPr>
              <a:t>site as </a:t>
            </a:r>
            <a:r>
              <a:rPr lang="en-US" sz="1800" u="sng" dirty="0" smtClean="0">
                <a:solidFill>
                  <a:srgbClr val="000000"/>
                </a:solidFill>
                <a:uFillTx/>
              </a:rPr>
              <a:t>Core Sites</a:t>
            </a:r>
          </a:p>
          <a:p>
            <a:pPr lvl="2"/>
            <a:r>
              <a:rPr lang="en-US" sz="1400" dirty="0">
                <a:solidFill>
                  <a:srgbClr val="000000"/>
                </a:solidFill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uFillTx/>
              </a:rPr>
              <a:t>iber distance between 2 Core Sites: </a:t>
            </a:r>
            <a:r>
              <a:rPr lang="en-US" sz="1400" dirty="0">
                <a:solidFill>
                  <a:srgbClr val="000000"/>
                </a:solidFill>
                <a:uFillTx/>
              </a:rPr>
              <a:t>&lt;</a:t>
            </a:r>
            <a:r>
              <a:rPr lang="en-US" sz="1400" dirty="0" smtClean="0">
                <a:solidFill>
                  <a:srgbClr val="000000"/>
                </a:solidFill>
                <a:uFillTx/>
              </a:rPr>
              <a:t>2km</a:t>
            </a:r>
            <a:endParaRPr lang="en-US" sz="1400" dirty="0">
              <a:solidFill>
                <a:srgbClr val="000000"/>
              </a:solidFill>
              <a:uFillTx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uFillTx/>
              </a:rPr>
              <a:t>Provide site/chassis/card resilience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uFillTx/>
              </a:rPr>
              <a:t>Support 100GE connections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uFillTx/>
              </a:rPr>
              <a:t>Scalable to support </a:t>
            </a:r>
            <a:r>
              <a:rPr lang="en-US" sz="1800" dirty="0" smtClean="0">
                <a:solidFill>
                  <a:srgbClr val="000000"/>
                </a:solidFill>
                <a:uFillTx/>
              </a:rPr>
              <a:t>&gt;6.4Tbps </a:t>
            </a:r>
            <a:r>
              <a:rPr lang="en-US" sz="1800" dirty="0">
                <a:solidFill>
                  <a:srgbClr val="000000"/>
                </a:solidFill>
                <a:uFillTx/>
              </a:rPr>
              <a:t>total </a:t>
            </a:r>
            <a:r>
              <a:rPr lang="en-US" sz="1800" dirty="0" smtClean="0">
                <a:solidFill>
                  <a:srgbClr val="000000"/>
                </a:solidFill>
                <a:uFillTx/>
              </a:rPr>
              <a:t>traffic using 100GE backbone links primarily and </a:t>
            </a:r>
            <a:r>
              <a:rPr lang="en-US" sz="1800" dirty="0" err="1" smtClean="0">
                <a:solidFill>
                  <a:srgbClr val="000000"/>
                </a:solidFill>
                <a:uFillTx/>
              </a:rPr>
              <a:t>FabricPath</a:t>
            </a:r>
            <a:endParaRPr lang="en-US" sz="1800" dirty="0">
              <a:solidFill>
                <a:srgbClr val="000000"/>
              </a:solidFill>
              <a:uFillTx/>
            </a:endParaRPr>
          </a:p>
          <a:p>
            <a:r>
              <a:rPr lang="en-US" sz="2200" b="1" dirty="0">
                <a:solidFill>
                  <a:srgbClr val="000000"/>
                </a:solidFill>
                <a:uFillTx/>
              </a:rPr>
              <a:t>Ready to support </a:t>
            </a:r>
            <a:r>
              <a:rPr lang="en-US" sz="2200" b="1" dirty="0" smtClean="0">
                <a:solidFill>
                  <a:srgbClr val="000000"/>
                </a:solidFill>
                <a:uFillTx/>
              </a:rPr>
              <a:t>HKIX2/3</a:t>
            </a:r>
            <a:r>
              <a:rPr lang="en-US" sz="2200" b="1" dirty="0">
                <a:solidFill>
                  <a:srgbClr val="000000"/>
                </a:solidFill>
                <a:uFillTx/>
              </a:rPr>
              <a:t>/4/5/6</a:t>
            </a:r>
            <a:r>
              <a:rPr lang="en-US" sz="2200" b="1" dirty="0" smtClean="0">
                <a:solidFill>
                  <a:srgbClr val="000000"/>
                </a:solidFill>
                <a:uFillTx/>
              </a:rPr>
              <a:t>/</a:t>
            </a:r>
            <a:r>
              <a:rPr lang="en-US" sz="2200" b="1" dirty="0" err="1" smtClean="0">
                <a:solidFill>
                  <a:srgbClr val="000000"/>
                </a:solidFill>
              </a:rPr>
              <a:t>etc</a:t>
            </a:r>
            <a:r>
              <a:rPr lang="en-US" sz="2200" b="1" dirty="0" smtClean="0">
                <a:solidFill>
                  <a:srgbClr val="000000"/>
                </a:solidFill>
                <a:uFillTx/>
              </a:rPr>
              <a:t> as </a:t>
            </a:r>
            <a:r>
              <a:rPr lang="en-US" sz="2200" b="1" u="sng" dirty="0">
                <a:solidFill>
                  <a:srgbClr val="000000"/>
                </a:solidFill>
              </a:rPr>
              <a:t>S</a:t>
            </a:r>
            <a:r>
              <a:rPr lang="en-US" sz="2200" b="1" u="sng" dirty="0" smtClean="0">
                <a:solidFill>
                  <a:srgbClr val="000000"/>
                </a:solidFill>
                <a:uFillTx/>
              </a:rPr>
              <a:t>atellite </a:t>
            </a:r>
            <a:r>
              <a:rPr lang="en-US" sz="2200" b="1" u="sng" dirty="0" smtClean="0">
                <a:solidFill>
                  <a:srgbClr val="000000"/>
                </a:solidFill>
              </a:rPr>
              <a:t>S</a:t>
            </a:r>
            <a:r>
              <a:rPr lang="en-US" sz="2200" b="1" u="sng" dirty="0" smtClean="0">
                <a:solidFill>
                  <a:srgbClr val="000000"/>
                </a:solidFill>
                <a:uFillTx/>
              </a:rPr>
              <a:t>ites</a:t>
            </a:r>
            <a:endParaRPr lang="en-US" sz="2200" b="1" dirty="0">
              <a:solidFill>
                <a:srgbClr val="000000"/>
              </a:solidFill>
            </a:endParaRPr>
          </a:p>
          <a:p>
            <a:pPr lvl="1"/>
            <a:r>
              <a:rPr lang="en-US" sz="1800" b="1" u="sng" dirty="0" smtClean="0">
                <a:solidFill>
                  <a:srgbClr val="000000"/>
                </a:solidFill>
              </a:rPr>
              <a:t>Satellite Sites</a:t>
            </a:r>
            <a:r>
              <a:rPr lang="en-US" sz="1800" b="1" dirty="0" smtClean="0">
                <a:solidFill>
                  <a:srgbClr val="000000"/>
                </a:solidFill>
              </a:rPr>
              <a:t> have</a:t>
            </a:r>
            <a:r>
              <a:rPr lang="en-US" sz="1800" b="1" dirty="0" smtClean="0">
                <a:solidFill>
                  <a:srgbClr val="000000"/>
                </a:solidFill>
                <a:uFillTx/>
              </a:rPr>
              <a:t> Access </a:t>
            </a:r>
            <a:r>
              <a:rPr lang="en-US" sz="1800" b="1" dirty="0" smtClean="0">
                <a:solidFill>
                  <a:srgbClr val="000000"/>
                </a:solidFill>
              </a:rPr>
              <a:t>Sw</a:t>
            </a:r>
            <a:r>
              <a:rPr lang="en-US" sz="1800" b="1" dirty="0" smtClean="0">
                <a:solidFill>
                  <a:srgbClr val="000000"/>
                </a:solidFill>
                <a:uFillTx/>
              </a:rPr>
              <a:t>itches only, which connect to Core </a:t>
            </a:r>
            <a:r>
              <a:rPr lang="en-US" sz="1800" b="1" dirty="0" smtClean="0">
                <a:solidFill>
                  <a:srgbClr val="000000"/>
                </a:solidFill>
              </a:rPr>
              <a:t>S</a:t>
            </a:r>
            <a:r>
              <a:rPr lang="en-US" sz="1800" b="1" dirty="0" smtClean="0">
                <a:solidFill>
                  <a:srgbClr val="000000"/>
                </a:solidFill>
                <a:uFillTx/>
              </a:rPr>
              <a:t>witches at both </a:t>
            </a:r>
            <a:r>
              <a:rPr lang="en-US" sz="1800" b="1" u="sng" dirty="0">
                <a:solidFill>
                  <a:srgbClr val="000000"/>
                </a:solidFill>
              </a:rPr>
              <a:t>C</a:t>
            </a:r>
            <a:r>
              <a:rPr lang="en-US" sz="1800" b="1" u="sng" dirty="0" smtClean="0">
                <a:solidFill>
                  <a:srgbClr val="000000"/>
                </a:solidFill>
                <a:uFillTx/>
              </a:rPr>
              <a:t>ore </a:t>
            </a:r>
            <a:r>
              <a:rPr lang="en-US" sz="1800" b="1" u="sng" dirty="0" smtClean="0">
                <a:solidFill>
                  <a:srgbClr val="000000"/>
                </a:solidFill>
              </a:rPr>
              <a:t>S</a:t>
            </a:r>
            <a:r>
              <a:rPr lang="en-US" sz="1800" b="1" u="sng" dirty="0" smtClean="0">
                <a:solidFill>
                  <a:srgbClr val="000000"/>
                </a:solidFill>
                <a:uFillTx/>
              </a:rPr>
              <a:t>ites</a:t>
            </a:r>
            <a:endParaRPr lang="en-US" sz="1800" b="1" u="sng" dirty="0">
              <a:solidFill>
                <a:srgbClr val="000000"/>
              </a:solidFill>
              <a:uFillTx/>
            </a:endParaRPr>
          </a:p>
          <a:p>
            <a:endParaRPr lang="en-US" sz="2000" dirty="0">
              <a:solidFill>
                <a:srgbClr val="000000"/>
              </a:solidFill>
              <a:uFillTx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altLang="zh-TW" dirty="0" err="1" smtClean="0">
                <a:uFillTx/>
              </a:rPr>
              <a:t>www.hkix.net</a:t>
            </a:r>
            <a:endParaRPr lang="en-US" altLang="zh-TW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32173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The Design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Dual-Core Two-Tier Spine-and-Leaf Design for high scalability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Have to sustain the growth in the next 5+ years (to support &gt;6.4Tbps traffic level)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Core Switches at 2 </a:t>
            </a:r>
            <a:r>
              <a:rPr lang="en-US" sz="1600" u="sng" dirty="0" smtClean="0">
                <a:solidFill>
                  <a:srgbClr val="000000"/>
                </a:solidFill>
              </a:rPr>
              <a:t>Core </a:t>
            </a:r>
            <a:r>
              <a:rPr lang="en-US" sz="1600" u="sng" dirty="0">
                <a:solidFill>
                  <a:srgbClr val="000000"/>
                </a:solidFill>
              </a:rPr>
              <a:t>S</a:t>
            </a:r>
            <a:r>
              <a:rPr lang="en-US" sz="1600" u="sng" dirty="0" smtClean="0">
                <a:solidFill>
                  <a:srgbClr val="000000"/>
                </a:solidFill>
              </a:rPr>
              <a:t>ites (HKIX1 &amp; HKIX1b)</a:t>
            </a:r>
            <a:r>
              <a:rPr lang="en-US" sz="1600" dirty="0" smtClean="0">
                <a:solidFill>
                  <a:srgbClr val="000000"/>
                </a:solidFill>
              </a:rPr>
              <a:t> only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No interconnections among core switches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Access Switches to serve connections from participants at HKIX1 &amp; HKIX1b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Also at </a:t>
            </a:r>
            <a:r>
              <a:rPr lang="en-US" sz="1400" u="sng" dirty="0" smtClean="0">
                <a:solidFill>
                  <a:srgbClr val="000000"/>
                </a:solidFill>
              </a:rPr>
              <a:t>Satellite Sites</a:t>
            </a:r>
            <a:r>
              <a:rPr lang="en-US" sz="1400" dirty="0" smtClean="0">
                <a:solidFill>
                  <a:srgbClr val="000000"/>
                </a:solidFill>
              </a:rPr>
              <a:t> HKIX2/3/4/5/6/</a:t>
            </a:r>
            <a:r>
              <a:rPr lang="en-US" sz="1400" dirty="0" err="1" smtClean="0">
                <a:solidFill>
                  <a:srgbClr val="000000"/>
                </a:solidFill>
              </a:rPr>
              <a:t>etc</a:t>
            </a:r>
            <a:endParaRPr lang="en-US" sz="1400" u="sng" dirty="0" smtClean="0">
              <a:solidFill>
                <a:srgbClr val="000000"/>
              </a:solidFill>
            </a:endParaRP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Little over-subscription between each access switch and the core switches</a:t>
            </a:r>
          </a:p>
          <a:p>
            <a:pPr lvl="1"/>
            <a:r>
              <a:rPr lang="en-US" sz="1600" dirty="0" err="1" smtClean="0">
                <a:solidFill>
                  <a:srgbClr val="000000"/>
                </a:solidFill>
              </a:rPr>
              <a:t>FabricPath</a:t>
            </a:r>
            <a:r>
              <a:rPr lang="en-US" sz="1600" dirty="0" smtClean="0">
                <a:solidFill>
                  <a:srgbClr val="000000"/>
                </a:solidFill>
              </a:rPr>
              <a:t> (TRILL-like) used among the switches for resilience and load balancing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Card</a:t>
            </a:r>
            <a:r>
              <a:rPr lang="en-US" sz="1800" dirty="0">
                <a:solidFill>
                  <a:srgbClr val="000000"/>
                </a:solidFill>
              </a:rPr>
              <a:t>/Chassis/Site </a:t>
            </a:r>
            <a:r>
              <a:rPr lang="en-US" sz="1800" dirty="0" smtClean="0">
                <a:solidFill>
                  <a:srgbClr val="000000"/>
                </a:solidFill>
              </a:rPr>
              <a:t>Resilience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LACP not supported across chassis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though (card resilience only)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100GE optics support</a:t>
            </a:r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LR4 for &lt;=10km and ER4-lite for &lt;=25km (1Q2016)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Support by local loop providers is key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Port Security still maintained (</a:t>
            </a:r>
            <a:r>
              <a:rPr lang="en-US" sz="1600" dirty="0">
                <a:solidFill>
                  <a:srgbClr val="000000"/>
                </a:solidFill>
              </a:rPr>
              <a:t>o</a:t>
            </a:r>
            <a:r>
              <a:rPr lang="en-US" sz="1600" dirty="0" smtClean="0">
                <a:solidFill>
                  <a:srgbClr val="000000"/>
                </a:solidFill>
              </a:rPr>
              <a:t>ver LACP too)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Only allows one MAC address / one IPv4 address / one IPv6 address per port (physical or virtual)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Have better control of Unknown-Unicast-Flooding traffic and other storm control</a:t>
            </a:r>
          </a:p>
        </p:txBody>
      </p:sp>
    </p:spTree>
    <p:extLst>
      <p:ext uri="{BB962C8B-B14F-4D97-AF65-F5344CB8AC3E}">
        <p14:creationId xmlns:p14="http://schemas.microsoft.com/office/powerpoint/2010/main" val="35652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419872" y="4941168"/>
            <a:ext cx="1152128" cy="122413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88024" y="4941168"/>
            <a:ext cx="1152128" cy="122413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78" idx="0"/>
          </p:cNvCxnSpPr>
          <p:nvPr/>
        </p:nvCxnSpPr>
        <p:spPr>
          <a:xfrm>
            <a:off x="3563888" y="5013176"/>
            <a:ext cx="2189537" cy="105050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8144" y="5013176"/>
            <a:ext cx="1" cy="115212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8144" y="5085184"/>
            <a:ext cx="1152128" cy="108012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47864" y="4869160"/>
            <a:ext cx="0" cy="129614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6" idx="0"/>
          </p:cNvCxnSpPr>
          <p:nvPr/>
        </p:nvCxnSpPr>
        <p:spPr>
          <a:xfrm flipH="1">
            <a:off x="3427465" y="5013176"/>
            <a:ext cx="2368672" cy="105050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0" idx="2"/>
            <a:endCxn id="80" idx="0"/>
          </p:cNvCxnSpPr>
          <p:nvPr/>
        </p:nvCxnSpPr>
        <p:spPr>
          <a:xfrm>
            <a:off x="6731749" y="5057601"/>
            <a:ext cx="1304228" cy="100607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75" idx="0"/>
          </p:cNvCxnSpPr>
          <p:nvPr/>
        </p:nvCxnSpPr>
        <p:spPr>
          <a:xfrm flipH="1">
            <a:off x="2275337" y="5013176"/>
            <a:ext cx="3304776" cy="105050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5" idx="0"/>
          </p:cNvCxnSpPr>
          <p:nvPr/>
        </p:nvCxnSpPr>
        <p:spPr>
          <a:xfrm flipH="1">
            <a:off x="2275337" y="5013176"/>
            <a:ext cx="208431" cy="105050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5" idx="0"/>
          </p:cNvCxnSpPr>
          <p:nvPr/>
        </p:nvCxnSpPr>
        <p:spPr>
          <a:xfrm flipH="1">
            <a:off x="2275337" y="4725144"/>
            <a:ext cx="1360560" cy="133853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43610" y="4797152"/>
            <a:ext cx="1584174" cy="122413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67744" y="3284984"/>
            <a:ext cx="720080" cy="1008112"/>
          </a:xfrm>
          <a:prstGeom prst="line">
            <a:avLst/>
          </a:prstGeom>
          <a:ln>
            <a:solidFill>
              <a:srgbClr val="0A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31840" y="3284984"/>
            <a:ext cx="216024" cy="1008112"/>
          </a:xfrm>
          <a:prstGeom prst="line">
            <a:avLst/>
          </a:prstGeom>
          <a:ln>
            <a:solidFill>
              <a:srgbClr val="0A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9" idx="2"/>
          </p:cNvCxnSpPr>
          <p:nvPr/>
        </p:nvCxnSpPr>
        <p:spPr>
          <a:xfrm>
            <a:off x="3214700" y="3335288"/>
            <a:ext cx="2509428" cy="957808"/>
          </a:xfrm>
          <a:prstGeom prst="line">
            <a:avLst/>
          </a:prstGeom>
          <a:ln>
            <a:solidFill>
              <a:srgbClr val="0A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59" idx="0"/>
          </p:cNvCxnSpPr>
          <p:nvPr/>
        </p:nvCxnSpPr>
        <p:spPr>
          <a:xfrm>
            <a:off x="3347864" y="3284984"/>
            <a:ext cx="3373524" cy="957808"/>
          </a:xfrm>
          <a:prstGeom prst="line">
            <a:avLst/>
          </a:prstGeom>
          <a:ln>
            <a:solidFill>
              <a:srgbClr val="0A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4" idx="0"/>
          </p:cNvCxnSpPr>
          <p:nvPr/>
        </p:nvCxnSpPr>
        <p:spPr>
          <a:xfrm flipH="1">
            <a:off x="2402241" y="3284984"/>
            <a:ext cx="3321888" cy="1008112"/>
          </a:xfrm>
          <a:prstGeom prst="line">
            <a:avLst/>
          </a:prstGeom>
          <a:ln>
            <a:solidFill>
              <a:srgbClr val="0A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56" idx="0"/>
          </p:cNvCxnSpPr>
          <p:nvPr/>
        </p:nvCxnSpPr>
        <p:spPr>
          <a:xfrm flipH="1">
            <a:off x="3573408" y="3284984"/>
            <a:ext cx="2510760" cy="1008112"/>
          </a:xfrm>
          <a:prstGeom prst="line">
            <a:avLst/>
          </a:prstGeom>
          <a:ln>
            <a:solidFill>
              <a:srgbClr val="0A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96136" y="3284984"/>
            <a:ext cx="216024" cy="1008112"/>
          </a:xfrm>
          <a:prstGeom prst="line">
            <a:avLst/>
          </a:prstGeom>
          <a:ln>
            <a:solidFill>
              <a:srgbClr val="0A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56176" y="3284984"/>
            <a:ext cx="720080" cy="1008112"/>
          </a:xfrm>
          <a:prstGeom prst="line">
            <a:avLst/>
          </a:prstGeom>
          <a:ln>
            <a:solidFill>
              <a:srgbClr val="0A48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126742" y="76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New HKIX Dual-Core Two-Tier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Spine-and-Leaf Architecture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For 2014 and Beyond</a:t>
            </a:r>
            <a:endParaRPr lang="en-US" sz="3200" b="1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79512" y="4725144"/>
            <a:ext cx="504056" cy="0"/>
          </a:xfrm>
          <a:prstGeom prst="line">
            <a:avLst/>
          </a:prstGeom>
          <a:ln>
            <a:solidFill>
              <a:srgbClr val="0081E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460432" y="4725144"/>
            <a:ext cx="504056" cy="0"/>
          </a:xfrm>
          <a:prstGeom prst="line">
            <a:avLst/>
          </a:prstGeom>
          <a:ln>
            <a:solidFill>
              <a:srgbClr val="0081E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91366" y="1772816"/>
            <a:ext cx="272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 smtClean="0"/>
              <a:t>HKIX1 Core Site @CUHK </a:t>
            </a:r>
            <a:endParaRPr lang="en-US" sz="1800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5156018" y="1772816"/>
            <a:ext cx="284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u="sng" dirty="0" smtClean="0"/>
              <a:t>HKIX1b Core Site @CUHK </a:t>
            </a:r>
            <a:endParaRPr lang="en-US" sz="1800" u="sng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572000" y="2348880"/>
            <a:ext cx="0" cy="2952328"/>
          </a:xfrm>
          <a:prstGeom prst="line">
            <a:avLst/>
          </a:prstGeom>
          <a:ln w="12700" cmpd="sng">
            <a:solidFill>
              <a:srgbClr val="FF0000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19672" y="3356992"/>
            <a:ext cx="576064" cy="936104"/>
          </a:xfrm>
          <a:prstGeom prst="line">
            <a:avLst/>
          </a:prstGeom>
          <a:ln>
            <a:solidFill>
              <a:srgbClr val="0081E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91680" y="3356992"/>
            <a:ext cx="1512168" cy="864096"/>
          </a:xfrm>
          <a:prstGeom prst="line">
            <a:avLst/>
          </a:prstGeom>
          <a:ln>
            <a:solidFill>
              <a:srgbClr val="0081E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07704" y="3356992"/>
            <a:ext cx="3384376" cy="864096"/>
          </a:xfrm>
          <a:prstGeom prst="line">
            <a:avLst/>
          </a:prstGeom>
          <a:ln>
            <a:solidFill>
              <a:srgbClr val="0081E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23728" y="3356992"/>
            <a:ext cx="4176464" cy="864096"/>
          </a:xfrm>
          <a:prstGeom prst="line">
            <a:avLst/>
          </a:prstGeom>
          <a:ln>
            <a:solidFill>
              <a:srgbClr val="0081E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699792" y="3356992"/>
            <a:ext cx="4320480" cy="864096"/>
          </a:xfrm>
          <a:prstGeom prst="line">
            <a:avLst/>
          </a:prstGeom>
          <a:ln>
            <a:solidFill>
              <a:srgbClr val="0081E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83" idx="2"/>
          </p:cNvCxnSpPr>
          <p:nvPr/>
        </p:nvCxnSpPr>
        <p:spPr>
          <a:xfrm flipH="1">
            <a:off x="3851920" y="3356992"/>
            <a:ext cx="3395228" cy="864096"/>
          </a:xfrm>
          <a:prstGeom prst="line">
            <a:avLst/>
          </a:prstGeom>
          <a:ln>
            <a:solidFill>
              <a:srgbClr val="0081E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940152" y="3356992"/>
            <a:ext cx="1440160" cy="864096"/>
          </a:xfrm>
          <a:prstGeom prst="line">
            <a:avLst/>
          </a:prstGeom>
          <a:ln>
            <a:solidFill>
              <a:srgbClr val="0081E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948264" y="3356992"/>
            <a:ext cx="576064" cy="864096"/>
          </a:xfrm>
          <a:prstGeom prst="line">
            <a:avLst/>
          </a:prstGeom>
          <a:ln>
            <a:solidFill>
              <a:srgbClr val="0081E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00192" y="3356992"/>
            <a:ext cx="1656184" cy="864096"/>
          </a:xfrm>
          <a:prstGeom prst="line">
            <a:avLst/>
          </a:prstGeom>
          <a:ln>
            <a:solidFill>
              <a:srgbClr val="FFBE0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35896" y="3356992"/>
            <a:ext cx="4032448" cy="864096"/>
          </a:xfrm>
          <a:prstGeom prst="line">
            <a:avLst/>
          </a:prstGeom>
          <a:ln>
            <a:solidFill>
              <a:srgbClr val="FFBE0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115616" y="3356992"/>
            <a:ext cx="1728192" cy="864096"/>
          </a:xfrm>
          <a:prstGeom prst="line">
            <a:avLst/>
          </a:prstGeom>
          <a:ln>
            <a:solidFill>
              <a:srgbClr val="FFBE0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403648" y="3356992"/>
            <a:ext cx="4032448" cy="864096"/>
          </a:xfrm>
          <a:prstGeom prst="line">
            <a:avLst/>
          </a:prstGeom>
          <a:ln>
            <a:solidFill>
              <a:srgbClr val="FFBE05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71600" y="3356992"/>
            <a:ext cx="504056" cy="864096"/>
          </a:xfrm>
          <a:prstGeom prst="line">
            <a:avLst/>
          </a:prstGeom>
          <a:ln>
            <a:solidFill>
              <a:srgbClr val="00FF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691680" y="3356992"/>
            <a:ext cx="5112568" cy="864096"/>
          </a:xfrm>
          <a:prstGeom prst="line">
            <a:avLst/>
          </a:prstGeom>
          <a:ln>
            <a:solidFill>
              <a:srgbClr val="00FF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668344" y="3356992"/>
            <a:ext cx="432048" cy="864096"/>
          </a:xfrm>
          <a:prstGeom prst="line">
            <a:avLst/>
          </a:prstGeom>
          <a:ln>
            <a:solidFill>
              <a:srgbClr val="00FF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67744" y="3356992"/>
            <a:ext cx="5112568" cy="864096"/>
          </a:xfrm>
          <a:prstGeom prst="line">
            <a:avLst/>
          </a:prstGeom>
          <a:ln>
            <a:solidFill>
              <a:srgbClr val="00FF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51520" y="3573016"/>
            <a:ext cx="2736304" cy="0"/>
          </a:xfrm>
          <a:prstGeom prst="line">
            <a:avLst/>
          </a:prstGeom>
          <a:ln w="12700" cmpd="sng">
            <a:solidFill>
              <a:srgbClr val="FF0000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721496" y="2420888"/>
            <a:ext cx="986408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718831" y="2453987"/>
            <a:ext cx="989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Core</a:t>
            </a:r>
          </a:p>
          <a:p>
            <a:pPr algn="ctr"/>
            <a:r>
              <a:rPr lang="en-US" sz="1600" dirty="0" smtClean="0"/>
              <a:t>Switch</a:t>
            </a:r>
          </a:p>
          <a:p>
            <a:pPr algn="ctr"/>
            <a:r>
              <a:rPr lang="en-US" sz="1600" dirty="0" smtClean="0"/>
              <a:t>@HKIX1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5385792" y="2442592"/>
            <a:ext cx="986408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324908" y="2492896"/>
            <a:ext cx="109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Core</a:t>
            </a:r>
          </a:p>
          <a:p>
            <a:pPr algn="ctr"/>
            <a:r>
              <a:rPr lang="en-US" sz="1600" dirty="0" smtClean="0"/>
              <a:t>Switch</a:t>
            </a:r>
          </a:p>
          <a:p>
            <a:pPr algn="ctr"/>
            <a:r>
              <a:rPr lang="en-US" sz="1600" dirty="0" smtClean="0"/>
              <a:t>@HKIX1b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1907704" y="4242792"/>
            <a:ext cx="986408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880854" y="4293096"/>
            <a:ext cx="1042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Access</a:t>
            </a:r>
          </a:p>
          <a:p>
            <a:pPr algn="ctr"/>
            <a:r>
              <a:rPr lang="en-US" sz="1600" dirty="0" smtClean="0"/>
              <a:t>Switch(</a:t>
            </a:r>
            <a:r>
              <a:rPr lang="en-US" sz="1600" dirty="0" err="1" smtClean="0"/>
              <a:t>es</a:t>
            </a:r>
            <a:r>
              <a:rPr lang="en-US" sz="1600" dirty="0" smtClean="0"/>
              <a:t>)</a:t>
            </a:r>
          </a:p>
          <a:p>
            <a:pPr algn="ctr"/>
            <a:r>
              <a:rPr lang="en-US" sz="1600" dirty="0" smtClean="0"/>
              <a:t>@HKIX2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3081536" y="4242792"/>
            <a:ext cx="986408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078871" y="4293096"/>
            <a:ext cx="989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Access</a:t>
            </a:r>
          </a:p>
          <a:p>
            <a:pPr algn="ctr"/>
            <a:r>
              <a:rPr lang="en-US" sz="1600" dirty="0" smtClean="0"/>
              <a:t>Switches</a:t>
            </a:r>
          </a:p>
          <a:p>
            <a:pPr algn="ctr"/>
            <a:r>
              <a:rPr lang="en-US" sz="1600" dirty="0" smtClean="0"/>
              <a:t>@HKIX1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5076056" y="4242792"/>
            <a:ext cx="986408" cy="914400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004048" y="4293096"/>
            <a:ext cx="109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Access</a:t>
            </a:r>
          </a:p>
          <a:p>
            <a:pPr algn="ctr"/>
            <a:r>
              <a:rPr lang="en-US" sz="1600" dirty="0" smtClean="0"/>
              <a:t>Switches</a:t>
            </a:r>
          </a:p>
          <a:p>
            <a:pPr algn="ctr"/>
            <a:r>
              <a:rPr lang="en-US" sz="1600" dirty="0" smtClean="0"/>
              <a:t>@HKIX1b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228184" y="4242792"/>
            <a:ext cx="986408" cy="914400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155193" y="4365104"/>
            <a:ext cx="115311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/>
              <a:t>Access</a:t>
            </a:r>
          </a:p>
          <a:p>
            <a:pPr algn="ctr"/>
            <a:r>
              <a:rPr lang="en-US" sz="1300" dirty="0" smtClean="0"/>
              <a:t>Switch</a:t>
            </a:r>
          </a:p>
          <a:p>
            <a:pPr algn="ctr"/>
            <a:r>
              <a:rPr lang="en-US" sz="1300" dirty="0" smtClean="0"/>
              <a:t>@HKIX-R&amp;E</a:t>
            </a:r>
            <a:endParaRPr lang="en-US" sz="13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6156176" y="3573016"/>
            <a:ext cx="2664296" cy="0"/>
          </a:xfrm>
          <a:prstGeom prst="line">
            <a:avLst/>
          </a:prstGeom>
          <a:ln w="12700" cmpd="sng">
            <a:solidFill>
              <a:srgbClr val="FF0000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987824" y="3573016"/>
            <a:ext cx="0" cy="1728192"/>
          </a:xfrm>
          <a:prstGeom prst="line">
            <a:avLst/>
          </a:prstGeom>
          <a:ln w="12700" cmpd="sng">
            <a:solidFill>
              <a:srgbClr val="FF0000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156176" y="3573016"/>
            <a:ext cx="0" cy="1728192"/>
          </a:xfrm>
          <a:prstGeom prst="line">
            <a:avLst/>
          </a:prstGeom>
          <a:ln w="12700" cmpd="sng">
            <a:solidFill>
              <a:srgbClr val="FF0000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07903" y="1825079"/>
            <a:ext cx="14421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5"/>
                </a:solidFill>
              </a:rPr>
              <a:t>------(&lt;2km)------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9512" y="3548916"/>
            <a:ext cx="120489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>
                <a:solidFill>
                  <a:srgbClr val="4BACC6"/>
                </a:solidFill>
              </a:rPr>
              <a:t>n</a:t>
            </a:r>
            <a:r>
              <a:rPr lang="en-US" sz="1100" i="1" dirty="0" smtClean="0">
                <a:solidFill>
                  <a:srgbClr val="4BACC6"/>
                </a:solidFill>
              </a:rPr>
              <a:t> x 100GE</a:t>
            </a:r>
            <a:r>
              <a:rPr lang="en-US" sz="11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/10GE</a:t>
            </a:r>
          </a:p>
          <a:p>
            <a:pPr algn="ctr"/>
            <a:r>
              <a:rPr lang="en-US" sz="1100" i="1" dirty="0" smtClean="0">
                <a:solidFill>
                  <a:srgbClr val="4BACC6"/>
                </a:solidFill>
              </a:rPr>
              <a:t>Inter-Switch</a:t>
            </a:r>
          </a:p>
          <a:p>
            <a:pPr algn="ctr"/>
            <a:r>
              <a:rPr lang="en-US" sz="1100" i="1" dirty="0" smtClean="0">
                <a:solidFill>
                  <a:srgbClr val="4BACC6"/>
                </a:solidFill>
              </a:rPr>
              <a:t>Links</a:t>
            </a:r>
            <a:endParaRPr lang="en-US" sz="1100" i="1" dirty="0">
              <a:solidFill>
                <a:srgbClr val="4BACC6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12360" y="3548916"/>
            <a:ext cx="120489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>
                <a:solidFill>
                  <a:srgbClr val="4BACC6"/>
                </a:solidFill>
              </a:rPr>
              <a:t>n</a:t>
            </a:r>
            <a:r>
              <a:rPr lang="en-US" sz="1100" i="1" dirty="0" smtClean="0">
                <a:solidFill>
                  <a:srgbClr val="4BACC6"/>
                </a:solidFill>
              </a:rPr>
              <a:t> x 100GE</a:t>
            </a:r>
            <a:r>
              <a:rPr lang="en-US" sz="11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/10GE</a:t>
            </a:r>
          </a:p>
          <a:p>
            <a:pPr algn="ctr"/>
            <a:r>
              <a:rPr lang="en-US" sz="1100" i="1" dirty="0" smtClean="0">
                <a:solidFill>
                  <a:srgbClr val="4BACC6"/>
                </a:solidFill>
              </a:rPr>
              <a:t>Inter-Switch</a:t>
            </a:r>
          </a:p>
          <a:p>
            <a:pPr algn="ctr"/>
            <a:r>
              <a:rPr lang="en-US" sz="1100" i="1" dirty="0" smtClean="0">
                <a:solidFill>
                  <a:srgbClr val="4BACC6"/>
                </a:solidFill>
              </a:rPr>
              <a:t>Links</a:t>
            </a:r>
            <a:endParaRPr lang="en-US" sz="1100" i="1" dirty="0">
              <a:solidFill>
                <a:srgbClr val="4BACC6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835696" y="5949280"/>
            <a:ext cx="914400" cy="69837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987824" y="5949280"/>
            <a:ext cx="914400" cy="69837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139952" y="5949280"/>
            <a:ext cx="914400" cy="69837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313784" y="5949280"/>
            <a:ext cx="914400" cy="69837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83568" y="5949280"/>
            <a:ext cx="914400" cy="69837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465912" y="5949280"/>
            <a:ext cx="914400" cy="69837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596336" y="5949280"/>
            <a:ext cx="914400" cy="69837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98754" y="6063679"/>
            <a:ext cx="84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ISP 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850882" y="6063679"/>
            <a:ext cx="84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ISP 2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003010" y="6063679"/>
            <a:ext cx="84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ISP 3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155138" y="6063679"/>
            <a:ext cx="84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ISP 4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28970" y="6063679"/>
            <a:ext cx="84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ISP 5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481098" y="6063679"/>
            <a:ext cx="84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ISP 6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611522" y="6063679"/>
            <a:ext cx="84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ISP 7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1331640" y="2420888"/>
            <a:ext cx="986408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322052" y="2453987"/>
            <a:ext cx="989073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Core</a:t>
            </a:r>
          </a:p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Switch</a:t>
            </a:r>
          </a:p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@HKIX1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753944" y="2442592"/>
            <a:ext cx="986408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720695" y="2492896"/>
            <a:ext cx="1091665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Core</a:t>
            </a:r>
          </a:p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Switch</a:t>
            </a:r>
          </a:p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@HKIX1b</a:t>
            </a:r>
            <a:endParaRPr lang="en-US" sz="1600" dirty="0">
              <a:solidFill>
                <a:srgbClr val="0081E2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77280" y="4242792"/>
            <a:ext cx="986408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57230" y="4293096"/>
            <a:ext cx="1042773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Access</a:t>
            </a:r>
          </a:p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Switch(</a:t>
            </a:r>
            <a:r>
              <a:rPr lang="en-US" sz="1600" dirty="0" err="1" smtClean="0">
                <a:solidFill>
                  <a:srgbClr val="0081E2"/>
                </a:solidFill>
              </a:rPr>
              <a:t>es</a:t>
            </a:r>
            <a:r>
              <a:rPr lang="en-US" sz="1600" dirty="0" smtClean="0">
                <a:solidFill>
                  <a:srgbClr val="0081E2"/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@</a:t>
            </a:r>
            <a:r>
              <a:rPr lang="en-US" sz="1600" dirty="0" err="1" smtClean="0">
                <a:solidFill>
                  <a:srgbClr val="0081E2"/>
                </a:solidFill>
              </a:rPr>
              <a:t>HKIX</a:t>
            </a:r>
            <a:r>
              <a:rPr lang="en-US" sz="1600" i="1" dirty="0" err="1" smtClean="0">
                <a:solidFill>
                  <a:srgbClr val="0081E2"/>
                </a:solidFill>
              </a:rPr>
              <a:t>m</a:t>
            </a:r>
            <a:endParaRPr lang="en-US" sz="1600" i="1" dirty="0">
              <a:solidFill>
                <a:srgbClr val="0081E2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330008" y="4242792"/>
            <a:ext cx="986408" cy="914400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309958" y="4293096"/>
            <a:ext cx="1042773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Access</a:t>
            </a:r>
          </a:p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Switch(</a:t>
            </a:r>
            <a:r>
              <a:rPr lang="en-US" sz="1600" dirty="0" err="1" smtClean="0">
                <a:solidFill>
                  <a:srgbClr val="0081E2"/>
                </a:solidFill>
              </a:rPr>
              <a:t>es</a:t>
            </a:r>
            <a:r>
              <a:rPr lang="en-US" sz="1600" dirty="0" smtClean="0">
                <a:solidFill>
                  <a:srgbClr val="0081E2"/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rgbClr val="0081E2"/>
                </a:solidFill>
              </a:rPr>
              <a:t>@</a:t>
            </a:r>
            <a:r>
              <a:rPr lang="en-US" sz="1600" dirty="0" err="1" smtClean="0">
                <a:solidFill>
                  <a:srgbClr val="0081E2"/>
                </a:solidFill>
              </a:rPr>
              <a:t>HKIX</a:t>
            </a:r>
            <a:r>
              <a:rPr lang="en-US" sz="1600" i="1" dirty="0" err="1" smtClean="0">
                <a:solidFill>
                  <a:srgbClr val="0081E2"/>
                </a:solidFill>
              </a:rPr>
              <a:t>n</a:t>
            </a:r>
            <a:endParaRPr lang="en-US" sz="1600" i="1" dirty="0" smtClean="0">
              <a:solidFill>
                <a:srgbClr val="0081E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67544" y="5374377"/>
            <a:ext cx="1228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rgbClr val="4BACC6"/>
                </a:solidFill>
              </a:rPr>
              <a:t>100GE/10GE/GE</a:t>
            </a:r>
          </a:p>
          <a:p>
            <a:pPr algn="ctr"/>
            <a:r>
              <a:rPr lang="en-US" sz="1100" i="1" dirty="0" smtClean="0">
                <a:solidFill>
                  <a:srgbClr val="4BACC6"/>
                </a:solidFill>
              </a:rPr>
              <a:t>Links</a:t>
            </a:r>
            <a:endParaRPr lang="en-US" sz="1100" i="1" dirty="0">
              <a:solidFill>
                <a:srgbClr val="4BACC6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308304" y="5373216"/>
            <a:ext cx="1228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 dirty="0" smtClean="0">
                <a:solidFill>
                  <a:srgbClr val="4BACC6"/>
                </a:solidFill>
              </a:rPr>
              <a:t>100GE/10GE/GE</a:t>
            </a:r>
          </a:p>
          <a:p>
            <a:pPr algn="ctr"/>
            <a:r>
              <a:rPr lang="en-US" sz="1100" i="1" dirty="0" smtClean="0">
                <a:solidFill>
                  <a:srgbClr val="4BACC6"/>
                </a:solidFill>
              </a:rPr>
              <a:t>Links</a:t>
            </a:r>
            <a:endParaRPr lang="en-US" sz="1100" i="1" dirty="0">
              <a:solidFill>
                <a:srgbClr val="4BACC6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2987824" y="5301208"/>
            <a:ext cx="3168352" cy="0"/>
          </a:xfrm>
          <a:prstGeom prst="line">
            <a:avLst/>
          </a:prstGeom>
          <a:ln w="12700" cmpd="sng">
            <a:solidFill>
              <a:srgbClr val="FF0000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1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Migration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New switches in production at HKIX1 site starting Mar 2014</a:t>
            </a:r>
          </a:p>
          <a:p>
            <a:pPr lvl="1"/>
            <a:r>
              <a:rPr lang="en-US" sz="1400" dirty="0" smtClean="0"/>
              <a:t>While HKIX1b site was still under construction</a:t>
            </a:r>
          </a:p>
          <a:p>
            <a:pPr lvl="1"/>
            <a:r>
              <a:rPr lang="en-US" sz="1400" dirty="0" smtClean="0"/>
              <a:t>Interconnected with the old core switch with n x 100Gbps (n=2 and then 4) during the migration period</a:t>
            </a:r>
          </a:p>
          <a:p>
            <a:pPr lvl="1"/>
            <a:r>
              <a:rPr lang="en-US" sz="1400" dirty="0" err="1" smtClean="0"/>
              <a:t>Parellel</a:t>
            </a:r>
            <a:r>
              <a:rPr lang="en-US" sz="1400" dirty="0" smtClean="0"/>
              <a:t> run with old switches for supporting connections</a:t>
            </a:r>
          </a:p>
          <a:p>
            <a:r>
              <a:rPr lang="en-US" sz="1800" dirty="0" smtClean="0"/>
              <a:t>All new connections on new access switches since Mar 2014</a:t>
            </a:r>
          </a:p>
          <a:p>
            <a:pPr lvl="1"/>
            <a:r>
              <a:rPr lang="en-US" sz="1400" dirty="0" smtClean="0"/>
              <a:t>While existing connections were being moved to the new access switches one by one</a:t>
            </a:r>
          </a:p>
          <a:p>
            <a:r>
              <a:rPr lang="en-US" sz="1800" dirty="0" smtClean="0"/>
              <a:t>By early Aug 2014, </a:t>
            </a:r>
            <a:r>
              <a:rPr lang="en-US" sz="1800" dirty="0"/>
              <a:t>a</a:t>
            </a:r>
            <a:r>
              <a:rPr lang="en-US" sz="1800" dirty="0" smtClean="0"/>
              <a:t>ll 10GE connections had been moved to new access switches</a:t>
            </a:r>
          </a:p>
          <a:p>
            <a:r>
              <a:rPr lang="en-US" sz="1800" dirty="0"/>
              <a:t>HKIX1b site </a:t>
            </a:r>
            <a:r>
              <a:rPr lang="en-US" sz="1800" dirty="0" smtClean="0"/>
              <a:t>was put </a:t>
            </a:r>
            <a:r>
              <a:rPr lang="en-US" sz="1800" dirty="0"/>
              <a:t>into production in Nov 2014 to provide true site </a:t>
            </a:r>
            <a:r>
              <a:rPr lang="en-US" sz="1800" dirty="0" smtClean="0"/>
              <a:t>resilience</a:t>
            </a:r>
          </a:p>
          <a:p>
            <a:r>
              <a:rPr lang="en-US" sz="1800" dirty="0" smtClean="0"/>
              <a:t>All remaining GE connections had also been moved to new access switches</a:t>
            </a:r>
          </a:p>
          <a:p>
            <a:pPr lvl="1"/>
            <a:r>
              <a:rPr lang="en-US" sz="1400" dirty="0" smtClean="0"/>
              <a:t>Deadline was </a:t>
            </a:r>
            <a:r>
              <a:rPr lang="en-US" sz="1400" u="sng" dirty="0" smtClean="0"/>
              <a:t>30 Jun 2015</a:t>
            </a:r>
          </a:p>
          <a:p>
            <a:pPr lvl="1"/>
            <a:r>
              <a:rPr lang="en-US" sz="1400" dirty="0"/>
              <a:t>N</a:t>
            </a:r>
            <a:r>
              <a:rPr lang="en-US" sz="1400" dirty="0" smtClean="0"/>
              <a:t>o E/FE support starting then</a:t>
            </a:r>
          </a:p>
          <a:p>
            <a:pPr lvl="1"/>
            <a:r>
              <a:rPr lang="en-US" sz="1400" dirty="0"/>
              <a:t>The remaining old switch </a:t>
            </a:r>
            <a:r>
              <a:rPr lang="en-US" sz="1400" dirty="0" smtClean="0"/>
              <a:t>had been decommissioned</a:t>
            </a:r>
          </a:p>
          <a:p>
            <a:r>
              <a:rPr lang="en-US" sz="1800" dirty="0" smtClean="0"/>
              <a:t>RS1/RS2 </a:t>
            </a:r>
            <a:r>
              <a:rPr lang="en-US" sz="1800" dirty="0"/>
              <a:t>&amp; HKIX-R&amp;E </a:t>
            </a:r>
            <a:r>
              <a:rPr lang="en-US" sz="1800" dirty="0" smtClean="0"/>
              <a:t>have been </a:t>
            </a:r>
            <a:r>
              <a:rPr lang="en-US" sz="1800" dirty="0"/>
              <a:t>moved </a:t>
            </a:r>
            <a:r>
              <a:rPr lang="en-US" sz="1800" dirty="0" smtClean="0"/>
              <a:t>to </a:t>
            </a:r>
            <a:r>
              <a:rPr lang="en-US" sz="1800" dirty="0"/>
              <a:t>the new </a:t>
            </a:r>
            <a:r>
              <a:rPr lang="en-US" sz="1800" dirty="0" smtClean="0"/>
              <a:t>architecture</a:t>
            </a:r>
            <a:endParaRPr lang="en-US" sz="1800" dirty="0"/>
          </a:p>
          <a:p>
            <a:r>
              <a:rPr lang="en-US" sz="1800" dirty="0" smtClean="0"/>
              <a:t>HKIX2 will be moved to the new architecture as Satellite Site in due course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altLang="zh-TW" smtClean="0">
                <a:uFillTx/>
              </a:rPr>
              <a:t>www.hkix.net</a:t>
            </a:r>
            <a:endParaRPr lang="en-US" altLang="zh-TW"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" y="0"/>
            <a:ext cx="9023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One Very Critical Point </a:t>
            </a:r>
            <a:br>
              <a:rPr lang="en-US" b="1" dirty="0" smtClean="0"/>
            </a:br>
            <a:r>
              <a:rPr lang="en-US" b="1" dirty="0" smtClean="0"/>
              <a:t>for an IXP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IXP must NOT be vulnerable to </a:t>
            </a:r>
            <a:r>
              <a:rPr lang="en-US" dirty="0" err="1" smtClean="0"/>
              <a:t>DDoS</a:t>
            </a:r>
            <a:r>
              <a:rPr lang="en-US" dirty="0" smtClean="0"/>
              <a:t> attack itself</a:t>
            </a:r>
          </a:p>
          <a:p>
            <a:r>
              <a:rPr lang="en-US" dirty="0"/>
              <a:t>C</a:t>
            </a:r>
            <a:r>
              <a:rPr lang="en-US" dirty="0" smtClean="0"/>
              <a:t>ongestion at one port must NOT cause trouble to any other ports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altLang="zh-TW" smtClean="0">
                <a:uFillTx/>
              </a:rPr>
              <a:t>www.hkix.net</a:t>
            </a:r>
            <a:endParaRPr lang="en-US" altLang="zh-TW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0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FabricPath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Being Used in New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adopt spine-and-leaf architecture for high scalability</a:t>
            </a:r>
          </a:p>
          <a:p>
            <a:pPr lvl="1"/>
            <a:r>
              <a:rPr lang="en-US" dirty="0"/>
              <a:t>Avoid connecting participant ports on core </a:t>
            </a:r>
            <a:r>
              <a:rPr lang="en-US" dirty="0" smtClean="0"/>
              <a:t>switches</a:t>
            </a:r>
          </a:p>
          <a:p>
            <a:r>
              <a:rPr lang="en-US" dirty="0" smtClean="0"/>
              <a:t>The </a:t>
            </a:r>
            <a:r>
              <a:rPr lang="en-US" dirty="0"/>
              <a:t>Spanning Tree Protocol (STP) domains do not cross into the </a:t>
            </a:r>
            <a:r>
              <a:rPr lang="en-US" dirty="0" err="1"/>
              <a:t>FabricPath</a:t>
            </a:r>
            <a:r>
              <a:rPr lang="en-US" dirty="0"/>
              <a:t> </a:t>
            </a:r>
            <a:r>
              <a:rPr lang="en-US" dirty="0" smtClean="0"/>
              <a:t>network</a:t>
            </a:r>
          </a:p>
          <a:p>
            <a:pPr lvl="1"/>
            <a:r>
              <a:rPr lang="en-US" dirty="0"/>
              <a:t>Layer 2 gateway switches, which are on the edge between the CE and the </a:t>
            </a:r>
            <a:r>
              <a:rPr lang="en-US" dirty="0" err="1"/>
              <a:t>FabricPath</a:t>
            </a:r>
            <a:r>
              <a:rPr lang="en-US" dirty="0"/>
              <a:t> network, must be the root for all STP domains that are connected to a </a:t>
            </a:r>
            <a:r>
              <a:rPr lang="en-US" dirty="0" err="1"/>
              <a:t>FabricPath</a:t>
            </a:r>
            <a:r>
              <a:rPr lang="en-US" dirty="0"/>
              <a:t> </a:t>
            </a:r>
            <a:r>
              <a:rPr lang="en-US" dirty="0" smtClean="0"/>
              <a:t>network</a:t>
            </a:r>
            <a:endParaRPr lang="en-US" dirty="0"/>
          </a:p>
          <a:p>
            <a:r>
              <a:rPr lang="en-US" dirty="0" smtClean="0"/>
              <a:t>Load balancing is working fine</a:t>
            </a:r>
          </a:p>
          <a:p>
            <a:pPr lvl="1"/>
            <a:r>
              <a:rPr lang="en-US" dirty="0" smtClean="0"/>
              <a:t>Even with odd number of links</a:t>
            </a:r>
          </a:p>
          <a:p>
            <a:r>
              <a:rPr lang="en-US" dirty="0" smtClean="0"/>
              <a:t>Transparent to participants (i.e. no BGP down) when adding/removing inter-switch links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altLang="zh-TW" smtClean="0">
                <a:uFillTx/>
              </a:rPr>
              <a:t>www.hkix.net</a:t>
            </a:r>
            <a:endParaRPr lang="en-US" altLang="zh-TW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31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Hong Kong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96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494"/>
            <a:ext cx="8229600" cy="829106"/>
          </a:xfrm>
        </p:spPr>
        <p:txBody>
          <a:bodyPr>
            <a:normAutofit fontScale="90000"/>
          </a:bodyPr>
          <a:lstStyle/>
          <a:p>
            <a:r>
              <a:rPr lang="en-GB" sz="4200" b="1" dirty="0" smtClean="0">
                <a:solidFill>
                  <a:srgbClr val="000000"/>
                </a:solidFill>
              </a:rPr>
              <a:t>IPv4 Address Renumbering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r>
              <a:rPr lang="en-GB" sz="4200" b="1" dirty="0" smtClean="0">
                <a:solidFill>
                  <a:srgbClr val="000000"/>
                </a:solidFill>
              </a:rPr>
              <a:t>and Route Servers Upgrade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endParaRPr lang="en-GB" sz="4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Migration Date: 12-15 Jun 2015 (Fri-Mon)</a:t>
            </a:r>
          </a:p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1800" b="1" dirty="0" smtClean="0"/>
              <a:t>IPv4 Address Renumbering</a:t>
            </a:r>
          </a:p>
          <a:p>
            <a:r>
              <a:rPr lang="en-GB" sz="1600" dirty="0" smtClean="0"/>
              <a:t>Network mask was changed to /21 from /23, for accommodating future growth</a:t>
            </a:r>
          </a:p>
          <a:p>
            <a:r>
              <a:rPr lang="en-GB" sz="1600" u="sng" dirty="0" smtClean="0"/>
              <a:t>ALL</a:t>
            </a:r>
            <a:r>
              <a:rPr lang="en-GB" sz="1600" dirty="0" smtClean="0"/>
              <a:t> participants had to change to </a:t>
            </a:r>
            <a:r>
              <a:rPr lang="en-GB" sz="1600" b="1" dirty="0" smtClean="0"/>
              <a:t>NEW</a:t>
            </a:r>
            <a:r>
              <a:rPr lang="en-GB" sz="1600" dirty="0" smtClean="0"/>
              <a:t> </a:t>
            </a:r>
            <a:r>
              <a:rPr lang="en-GB" sz="1600" b="1" dirty="0" smtClean="0"/>
              <a:t>123.255.88/21</a:t>
            </a:r>
            <a:r>
              <a:rPr lang="en-GB" sz="1600" dirty="0" smtClean="0"/>
              <a:t>, away from </a:t>
            </a:r>
            <a:r>
              <a:rPr lang="en-GB" sz="1600" i="1" dirty="0" smtClean="0"/>
              <a:t>OLD</a:t>
            </a:r>
            <a:r>
              <a:rPr lang="en-GB" sz="1600" dirty="0" smtClean="0"/>
              <a:t> </a:t>
            </a:r>
            <a:r>
              <a:rPr lang="en-GB" sz="1600" i="1" dirty="0" smtClean="0"/>
              <a:t>202.40.160/23</a:t>
            </a:r>
          </a:p>
          <a:p>
            <a:r>
              <a:rPr lang="en-GB" sz="1600" b="1" dirty="0" smtClean="0"/>
              <a:t>Parallel run of old and new IPv4 addresses only during the 4-day migration period, having learnt from experience of other IXPs</a:t>
            </a:r>
          </a:p>
          <a:p>
            <a:r>
              <a:rPr lang="en-GB" sz="1600" dirty="0" smtClean="0"/>
              <a:t>MLPA: New route servers support new IPv4 addresses while old route servers supported old addresses, but IPv6 was handled separately</a:t>
            </a:r>
          </a:p>
          <a:p>
            <a:r>
              <a:rPr lang="en-GB" sz="1600" dirty="0" smtClean="0"/>
              <a:t>BLPA: Individual participants had to coordinate with their peering partners directly</a:t>
            </a:r>
          </a:p>
          <a:p>
            <a:r>
              <a:rPr lang="en-GB" sz="1600" i="1" dirty="0" smtClean="0"/>
              <a:t>No change to IPv6 addresses</a:t>
            </a:r>
            <a:endParaRPr lang="en-GB" sz="1800" b="1" dirty="0" smtClean="0"/>
          </a:p>
          <a:p>
            <a:pPr marL="0" indent="0">
              <a:buNone/>
            </a:pP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 smtClean="0"/>
              <a:t>Route Servers Upgrade</a:t>
            </a:r>
          </a:p>
          <a:p>
            <a:r>
              <a:rPr lang="en-GB" sz="1600" dirty="0" smtClean="0"/>
              <a:t>The two old route servers were decommissioned at the end of the period</a:t>
            </a:r>
          </a:p>
          <a:p>
            <a:r>
              <a:rPr lang="en-GB" sz="1600" dirty="0" smtClean="0"/>
              <a:t>Two new route servers had been installed at HKIX1 and HKIX1b (the two HKIX core sites)</a:t>
            </a:r>
          </a:p>
          <a:p>
            <a:r>
              <a:rPr lang="en-GB" sz="1600" dirty="0" smtClean="0"/>
              <a:t>More route server features will be supported later</a:t>
            </a:r>
          </a:p>
          <a:p>
            <a:pPr lvl="1"/>
            <a:endParaRPr lang="en-GB" sz="1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494"/>
            <a:ext cx="8229600" cy="829106"/>
          </a:xfrm>
        </p:spPr>
        <p:txBody>
          <a:bodyPr>
            <a:normAutofit fontScale="90000"/>
          </a:bodyPr>
          <a:lstStyle/>
          <a:p>
            <a:r>
              <a:rPr lang="en-GB" sz="4200" b="1" dirty="0" smtClean="0">
                <a:solidFill>
                  <a:srgbClr val="000000"/>
                </a:solidFill>
              </a:rPr>
              <a:t>IPv4 Address Renumbering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r>
              <a:rPr lang="en-GB" sz="4200" b="1" dirty="0" smtClean="0">
                <a:solidFill>
                  <a:srgbClr val="000000"/>
                </a:solidFill>
              </a:rPr>
              <a:t>and Route Servers Upgrade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endParaRPr lang="en-GB" sz="4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 smtClean="0"/>
              <a:t>Considerations beforehand:</a:t>
            </a:r>
            <a:endParaRPr lang="en-GB" sz="1800" dirty="0" smtClean="0"/>
          </a:p>
          <a:p>
            <a:r>
              <a:rPr lang="en-GB" sz="1600" dirty="0" smtClean="0"/>
              <a:t>Peak traffic level: ~450Gbps (5-min </a:t>
            </a:r>
            <a:r>
              <a:rPr lang="en-GB" sz="1600" dirty="0"/>
              <a:t>a</a:t>
            </a:r>
            <a:r>
              <a:rPr lang="en-GB" sz="1600" dirty="0" smtClean="0"/>
              <a:t>verage)</a:t>
            </a:r>
          </a:p>
          <a:p>
            <a:r>
              <a:rPr lang="en-GB" sz="1600" dirty="0" smtClean="0"/>
              <a:t># of prefixes on MLPA route servers: ~80K IPv4 prefixes </a:t>
            </a:r>
            <a:r>
              <a:rPr lang="en-GB" sz="1600" dirty="0"/>
              <a:t>&amp;</a:t>
            </a:r>
            <a:r>
              <a:rPr lang="en-GB" sz="1600" dirty="0" smtClean="0"/>
              <a:t> ~12K IPv6 prefixes</a:t>
            </a:r>
          </a:p>
          <a:p>
            <a:r>
              <a:rPr lang="en-GB" sz="1600" dirty="0"/>
              <a:t>C</a:t>
            </a:r>
            <a:r>
              <a:rPr lang="en-GB" sz="1600" dirty="0" smtClean="0"/>
              <a:t>omplexity of migration: participants from many different time zones &amp; 330+ BGP sessions</a:t>
            </a:r>
          </a:p>
          <a:p>
            <a:r>
              <a:rPr lang="en-GB" sz="1600" dirty="0" smtClean="0"/>
              <a:t>Have to minimize topology changes and configuration changes to participants</a:t>
            </a:r>
          </a:p>
          <a:p>
            <a:r>
              <a:rPr lang="en-GB" sz="1600" dirty="0" smtClean="0"/>
              <a:t>Also need to care about bilateral peering </a:t>
            </a:r>
            <a:r>
              <a:rPr lang="en-GB" sz="1600" dirty="0"/>
              <a:t>– </a:t>
            </a:r>
            <a:r>
              <a:rPr lang="en-GB" sz="1600" dirty="0" smtClean="0"/>
              <a:t>both old and new networks on the same VLAN</a:t>
            </a:r>
          </a:p>
          <a:p>
            <a:r>
              <a:rPr lang="en-GB" sz="1600" dirty="0" smtClean="0"/>
              <a:t>Have to take care of </a:t>
            </a:r>
            <a:r>
              <a:rPr lang="en-GB" sz="1600" dirty="0"/>
              <a:t>c</a:t>
            </a:r>
            <a:r>
              <a:rPr lang="en-GB" sz="1600" dirty="0" smtClean="0"/>
              <a:t>apacity requirements and routing performance if transit is to be provided between old and new networks</a:t>
            </a:r>
          </a:p>
          <a:p>
            <a:endParaRPr lang="en-GB" sz="1600" dirty="0" smtClean="0"/>
          </a:p>
          <a:p>
            <a:pPr marL="0" indent="0">
              <a:buNone/>
            </a:pPr>
            <a:r>
              <a:rPr lang="en-GB" sz="1800" b="1" dirty="0" smtClean="0"/>
              <a:t>Three options had been looked into:</a:t>
            </a:r>
            <a:endParaRPr lang="en-GB" sz="1800" dirty="0"/>
          </a:p>
          <a:p>
            <a:r>
              <a:rPr lang="en-GB" sz="1600" b="1" dirty="0" smtClean="0"/>
              <a:t>Big Bang Approach </a:t>
            </a:r>
            <a:r>
              <a:rPr lang="en-GB" sz="1600" dirty="0"/>
              <a:t>– </a:t>
            </a:r>
            <a:r>
              <a:rPr lang="en-GB" sz="1600" dirty="0" smtClean="0"/>
              <a:t>Pros: Minimum effort to HKIX</a:t>
            </a:r>
            <a:r>
              <a:rPr lang="en-GB" sz="1600" dirty="0"/>
              <a:t> </a:t>
            </a:r>
            <a:r>
              <a:rPr lang="en-GB" sz="1600" dirty="0" smtClean="0"/>
              <a:t>/ Cons: Need coordination with ALL participants for aligning the maintenance window which is extremely difficult</a:t>
            </a:r>
          </a:p>
          <a:p>
            <a:r>
              <a:rPr lang="en-GB" sz="1600" b="1" dirty="0" smtClean="0"/>
              <a:t>Parallel Run with Transit</a:t>
            </a:r>
            <a:r>
              <a:rPr lang="en-GB" sz="1600" dirty="0" smtClean="0"/>
              <a:t> </a:t>
            </a:r>
            <a:r>
              <a:rPr lang="en-GB" sz="1600" dirty="0"/>
              <a:t>– </a:t>
            </a:r>
            <a:r>
              <a:rPr lang="en-GB" sz="1600" dirty="0" smtClean="0"/>
              <a:t>Pros: Easier for participants / Cons: Transit routers would need to handle huge traffic of up to 300Gbps and would not be able to support </a:t>
            </a:r>
            <a:r>
              <a:rPr lang="en-GB" sz="1600" dirty="0"/>
              <a:t>BLPA </a:t>
            </a:r>
            <a:r>
              <a:rPr lang="en-GB" sz="1600" dirty="0" smtClean="0"/>
              <a:t>across old </a:t>
            </a:r>
            <a:r>
              <a:rPr lang="en-GB" sz="1600" dirty="0"/>
              <a:t>and new networks </a:t>
            </a:r>
            <a:endParaRPr lang="en-GB" sz="1600" dirty="0" smtClean="0"/>
          </a:p>
          <a:p>
            <a:r>
              <a:rPr lang="en-GB" sz="1600" b="1" dirty="0" smtClean="0"/>
              <a:t>Parallel Run with Secondary Address </a:t>
            </a:r>
            <a:r>
              <a:rPr lang="en-GB" sz="1600" dirty="0"/>
              <a:t>– </a:t>
            </a:r>
            <a:r>
              <a:rPr lang="en-GB" sz="1600" dirty="0" smtClean="0"/>
              <a:t>Pros: Flexible changing </a:t>
            </a:r>
            <a:r>
              <a:rPr lang="en-GB" sz="1600" dirty="0"/>
              <a:t>time </a:t>
            </a:r>
            <a:r>
              <a:rPr lang="en-GB" sz="1600" dirty="0" smtClean="0"/>
              <a:t>as secondary address can be configured before migration / Cons: Participants need to configure 2nd address on all the router interfaces connecting to HKIX</a:t>
            </a:r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www.hkix.net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494"/>
            <a:ext cx="8229600" cy="829106"/>
          </a:xfrm>
        </p:spPr>
        <p:txBody>
          <a:bodyPr>
            <a:normAutofit fontScale="90000"/>
          </a:bodyPr>
          <a:lstStyle/>
          <a:p>
            <a:r>
              <a:rPr lang="en-GB" sz="4200" b="1" dirty="0" smtClean="0">
                <a:solidFill>
                  <a:srgbClr val="000000"/>
                </a:solidFill>
              </a:rPr>
              <a:t>IPv4 Address Renumbering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r>
              <a:rPr lang="en-GB" sz="4200" b="1" dirty="0" smtClean="0">
                <a:solidFill>
                  <a:srgbClr val="000000"/>
                </a:solidFill>
              </a:rPr>
              <a:t>and Route Servers Upgrade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endParaRPr lang="en-GB" sz="4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After careful studies and making reference to other IXPs around the world, we finally decided to take the </a:t>
            </a:r>
            <a:r>
              <a:rPr lang="en-GB" sz="2800" dirty="0"/>
              <a:t>approach </a:t>
            </a:r>
            <a:r>
              <a:rPr lang="en-GB" sz="2800" dirty="0" smtClean="0"/>
              <a:t>of </a:t>
            </a:r>
            <a:r>
              <a:rPr lang="en-GB" sz="2800" b="1" dirty="0" smtClean="0"/>
              <a:t>Parallel </a:t>
            </a:r>
            <a:r>
              <a:rPr lang="en-GB" sz="2800" b="1" dirty="0"/>
              <a:t>Run with Secondary </a:t>
            </a:r>
            <a:r>
              <a:rPr lang="en-GB" sz="2800" b="1" dirty="0" smtClean="0"/>
              <a:t>Address</a:t>
            </a:r>
            <a:r>
              <a:rPr lang="en-GB" sz="2800" dirty="0" smtClean="0"/>
              <a:t> + </a:t>
            </a:r>
            <a:r>
              <a:rPr lang="en-GB" sz="2800" b="1" dirty="0" smtClean="0"/>
              <a:t>Transit Router</a:t>
            </a:r>
            <a:r>
              <a:rPr lang="en-GB" sz="2800" dirty="0" smtClean="0"/>
              <a:t> (for backup and contingency) and do the renumbering within </a:t>
            </a:r>
            <a:r>
              <a:rPr lang="en-GB" sz="2800" b="1" u="sng" dirty="0" smtClean="0">
                <a:solidFill>
                  <a:srgbClr val="FF0000"/>
                </a:solidFill>
              </a:rPr>
              <a:t>4-day period</a:t>
            </a:r>
            <a:r>
              <a:rPr lang="en-GB" sz="2800" dirty="0" smtClean="0"/>
              <a:t> (Fri to Mon)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  <a:p>
            <a:endParaRPr lang="en-GB" sz="1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www.hkix.net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494"/>
            <a:ext cx="8229600" cy="829106"/>
          </a:xfrm>
        </p:spPr>
        <p:txBody>
          <a:bodyPr>
            <a:normAutofit fontScale="90000"/>
          </a:bodyPr>
          <a:lstStyle/>
          <a:p>
            <a:r>
              <a:rPr lang="en-GB" sz="4200" b="1" dirty="0" smtClean="0">
                <a:solidFill>
                  <a:srgbClr val="000000"/>
                </a:solidFill>
              </a:rPr>
              <a:t>IPv4 Address Renumbering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r>
              <a:rPr lang="en-GB" sz="4200" b="1" dirty="0" smtClean="0">
                <a:solidFill>
                  <a:srgbClr val="000000"/>
                </a:solidFill>
              </a:rPr>
              <a:t>and Route Servers Upgrade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endParaRPr lang="en-GB" sz="4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900" b="1" dirty="0" smtClean="0"/>
              <a:t>Communication Part:</a:t>
            </a:r>
          </a:p>
          <a:p>
            <a:pPr marL="0" indent="0">
              <a:buNone/>
            </a:pPr>
            <a:endParaRPr lang="en-GB" sz="1600" u="sng" dirty="0" smtClean="0"/>
          </a:p>
          <a:p>
            <a:pPr marL="0" indent="0">
              <a:buNone/>
            </a:pPr>
            <a:r>
              <a:rPr lang="en-GB" sz="1600" u="sng" dirty="0"/>
              <a:t>Before </a:t>
            </a:r>
            <a:r>
              <a:rPr lang="en-GB" sz="1600" u="sng" dirty="0" smtClean="0"/>
              <a:t>Migration</a:t>
            </a:r>
          </a:p>
          <a:p>
            <a:r>
              <a:rPr lang="en-GB" sz="1600" dirty="0" smtClean="0"/>
              <a:t>3-4 months – </a:t>
            </a:r>
            <a:r>
              <a:rPr lang="en-GB" sz="1600" dirty="0"/>
              <a:t>A</a:t>
            </a:r>
            <a:r>
              <a:rPr lang="en-GB" sz="1600" dirty="0" smtClean="0"/>
              <a:t>nnounced the address renumbering at APRICOT-APAN 2015 and then HKNOG 1.1</a:t>
            </a:r>
          </a:p>
          <a:p>
            <a:r>
              <a:rPr lang="en-GB" sz="1600" dirty="0" smtClean="0"/>
              <a:t>3 months </a:t>
            </a:r>
            <a:r>
              <a:rPr lang="en-GB" sz="1600" dirty="0"/>
              <a:t>– M</a:t>
            </a:r>
            <a:r>
              <a:rPr lang="en-GB" sz="1600" dirty="0" smtClean="0"/>
              <a:t>ade the announcement by emails to all HKIX participants without detailed info and requested them to provide their contact points for the IPv4 renumbering tasks</a:t>
            </a:r>
          </a:p>
          <a:p>
            <a:r>
              <a:rPr lang="en-GB" sz="1600" dirty="0" smtClean="0"/>
              <a:t>2-3 months </a:t>
            </a:r>
            <a:r>
              <a:rPr lang="en-GB" sz="1600" dirty="0"/>
              <a:t>– </a:t>
            </a:r>
            <a:r>
              <a:rPr lang="en-GB" sz="1600" dirty="0" smtClean="0"/>
              <a:t>Replied acknowledged participants and let them know that a migration webpage had  been established and the latest information would be published there</a:t>
            </a:r>
          </a:p>
          <a:p>
            <a:r>
              <a:rPr lang="en-GB" sz="1600" dirty="0" smtClean="0"/>
              <a:t>2 months – Sent reminders to participants who had not respond through all contact points (i.e. contractual / billing / technical contacts) as their commitment to the address renumbering would be very important to the whole project</a:t>
            </a:r>
          </a:p>
          <a:p>
            <a:r>
              <a:rPr lang="en-GB" sz="1600" dirty="0"/>
              <a:t>5 weeks – Provided the information of </a:t>
            </a:r>
            <a:r>
              <a:rPr lang="en-GB" sz="1600" dirty="0" smtClean="0"/>
              <a:t>new </a:t>
            </a:r>
            <a:r>
              <a:rPr lang="en-GB" sz="1600" dirty="0"/>
              <a:t>IP addresses and published the mapping of old address to new address on the migration webpage</a:t>
            </a:r>
          </a:p>
          <a:p>
            <a:r>
              <a:rPr lang="en-GB" sz="1600" dirty="0"/>
              <a:t>4 weeks – </a:t>
            </a:r>
            <a:r>
              <a:rPr lang="en-US" sz="1600" dirty="0" smtClean="0"/>
              <a:t>Published </a:t>
            </a:r>
            <a:r>
              <a:rPr lang="en-US" sz="1600" dirty="0"/>
              <a:t>final schedule, migration details, sample configurations and FAQs</a:t>
            </a:r>
          </a:p>
          <a:p>
            <a:r>
              <a:rPr lang="en-US" sz="1600" dirty="0"/>
              <a:t>3 weeks </a:t>
            </a:r>
            <a:r>
              <a:rPr lang="en-GB" sz="1600" dirty="0"/>
              <a:t>–</a:t>
            </a:r>
            <a:r>
              <a:rPr lang="en-US" sz="1600" dirty="0" smtClean="0"/>
              <a:t> </a:t>
            </a:r>
            <a:r>
              <a:rPr lang="en-US" sz="1600" dirty="0"/>
              <a:t>Sent individual emails to participants and asked them to confirm and specify the intended migration time within the 4-day period</a:t>
            </a:r>
          </a:p>
          <a:p>
            <a:r>
              <a:rPr lang="en-GB" sz="1600" dirty="0"/>
              <a:t>1-2 weeks – Followed up again if reply was still not received from the participants</a:t>
            </a:r>
          </a:p>
          <a:p>
            <a:r>
              <a:rPr lang="en-US" sz="1600" dirty="0"/>
              <a:t>1 week – Set up the Command and Control Center (CCC) and </a:t>
            </a:r>
            <a:r>
              <a:rPr lang="en-US" sz="1600" dirty="0" smtClean="0"/>
              <a:t>ensure </a:t>
            </a:r>
            <a:r>
              <a:rPr lang="en-US" sz="1600" dirty="0"/>
              <a:t>that all email templates were ready in place</a:t>
            </a:r>
          </a:p>
          <a:p>
            <a:r>
              <a:rPr lang="en-US" sz="1600" dirty="0"/>
              <a:t>1 day – CCC in operations, 24-hour technical team </a:t>
            </a:r>
            <a:r>
              <a:rPr lang="en-US" sz="1600" dirty="0" smtClean="0"/>
              <a:t>standby</a:t>
            </a:r>
            <a:endParaRPr lang="en-US" sz="1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www.hkix.net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5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494"/>
            <a:ext cx="8229600" cy="829106"/>
          </a:xfrm>
        </p:spPr>
        <p:txBody>
          <a:bodyPr>
            <a:normAutofit fontScale="90000"/>
          </a:bodyPr>
          <a:lstStyle/>
          <a:p>
            <a:r>
              <a:rPr lang="en-GB" sz="4200" b="1" dirty="0" smtClean="0">
                <a:solidFill>
                  <a:srgbClr val="000000"/>
                </a:solidFill>
              </a:rPr>
              <a:t>IPv4 Address Renumbering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r>
              <a:rPr lang="en-GB" sz="4200" b="1" dirty="0" smtClean="0">
                <a:solidFill>
                  <a:srgbClr val="000000"/>
                </a:solidFill>
              </a:rPr>
              <a:t>and Route Servers Upgrade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endParaRPr lang="en-GB" sz="4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Communication Part:</a:t>
            </a:r>
          </a:p>
          <a:p>
            <a:pPr marL="0" indent="0">
              <a:buNone/>
            </a:pPr>
            <a:endParaRPr lang="en-GB" sz="1600" u="sng" dirty="0" smtClean="0"/>
          </a:p>
          <a:p>
            <a:pPr marL="0" indent="0">
              <a:buNone/>
            </a:pPr>
            <a:r>
              <a:rPr lang="en-GB" sz="1600" u="sng" dirty="0" smtClean="0"/>
              <a:t>During Migration</a:t>
            </a:r>
            <a:endParaRPr lang="en-GB" sz="1600" u="sng" dirty="0"/>
          </a:p>
          <a:p>
            <a:r>
              <a:rPr lang="en-US" sz="1600" dirty="0"/>
              <a:t>C</a:t>
            </a:r>
            <a:r>
              <a:rPr lang="en-US" sz="1600" dirty="0" smtClean="0"/>
              <a:t>losely monitored the migration progress and escalated the cases to technical team in case problem </a:t>
            </a:r>
            <a:r>
              <a:rPr lang="en-US" sz="1600" dirty="0"/>
              <a:t>reported </a:t>
            </a:r>
            <a:r>
              <a:rPr lang="en-US" sz="1600" dirty="0" smtClean="0"/>
              <a:t>by </a:t>
            </a:r>
            <a:r>
              <a:rPr lang="en-US" sz="1600" dirty="0"/>
              <a:t>HKIX </a:t>
            </a:r>
            <a:r>
              <a:rPr lang="en-US" sz="1600" dirty="0" smtClean="0"/>
              <a:t>participants</a:t>
            </a:r>
          </a:p>
          <a:p>
            <a:r>
              <a:rPr lang="en-US" sz="1600" dirty="0" smtClean="0"/>
              <a:t>Provided the latest renumbering status on migration webpage and let participants know the up-to-date progress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GB" sz="1600" u="sng" dirty="0" smtClean="0"/>
              <a:t>After Migration</a:t>
            </a:r>
            <a:endParaRPr lang="en-US" sz="1600" dirty="0" smtClean="0"/>
          </a:p>
          <a:p>
            <a:r>
              <a:rPr lang="en-US" sz="1600" dirty="0"/>
              <a:t>F</a:t>
            </a:r>
            <a:r>
              <a:rPr lang="en-US" sz="1600" dirty="0" smtClean="0"/>
              <a:t>ollowed up with participants and requested them to remove the old addresses from their router interfaces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/>
          </a:p>
          <a:p>
            <a:endParaRPr lang="en-GB" sz="1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www.hkix.net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494"/>
            <a:ext cx="8229600" cy="829106"/>
          </a:xfrm>
        </p:spPr>
        <p:txBody>
          <a:bodyPr>
            <a:normAutofit fontScale="90000"/>
          </a:bodyPr>
          <a:lstStyle/>
          <a:p>
            <a:r>
              <a:rPr lang="en-GB" sz="4200" b="1" dirty="0" smtClean="0">
                <a:solidFill>
                  <a:srgbClr val="000000"/>
                </a:solidFill>
              </a:rPr>
              <a:t>IPv4 Address Renumbering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r>
              <a:rPr lang="en-GB" sz="4200" b="1" dirty="0" smtClean="0">
                <a:solidFill>
                  <a:srgbClr val="000000"/>
                </a:solidFill>
              </a:rPr>
              <a:t>and Route Servers Upgrade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endParaRPr lang="en-GB" sz="4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b="1" dirty="0" smtClean="0"/>
              <a:t>Technical Part:</a:t>
            </a:r>
            <a:endParaRPr lang="en-GB" sz="1800" b="1" dirty="0"/>
          </a:p>
          <a:p>
            <a:endParaRPr lang="en-GB" sz="1600" dirty="0" smtClean="0"/>
          </a:p>
          <a:p>
            <a:pPr marL="0" indent="0">
              <a:buNone/>
            </a:pPr>
            <a:r>
              <a:rPr lang="en-GB" sz="1600" u="sng" dirty="0" smtClean="0"/>
              <a:t>Before Migration</a:t>
            </a:r>
          </a:p>
          <a:p>
            <a:r>
              <a:rPr lang="en-GB" sz="1600" dirty="0" smtClean="0"/>
              <a:t>2 months – Tested the equipment in lab and did simulation with different scenarios</a:t>
            </a:r>
          </a:p>
          <a:p>
            <a:r>
              <a:rPr lang="en-US" sz="1600" dirty="0" smtClean="0"/>
              <a:t>1 month – Equipment trial run and final acceptance test </a:t>
            </a:r>
          </a:p>
          <a:p>
            <a:r>
              <a:rPr lang="en-US" sz="1600" dirty="0"/>
              <a:t>3 weeks – Installed the new route servers &amp; backup transit </a:t>
            </a:r>
            <a:r>
              <a:rPr lang="en-US" sz="1600" dirty="0" smtClean="0"/>
              <a:t>router</a:t>
            </a:r>
          </a:p>
          <a:p>
            <a:r>
              <a:rPr lang="en-US" sz="1600" dirty="0" smtClean="0"/>
              <a:t>2 weeks – Replaced RS2 with new route server using OLD address</a:t>
            </a:r>
          </a:p>
          <a:p>
            <a:r>
              <a:rPr lang="en-US" sz="1600" dirty="0" smtClean="0"/>
              <a:t>1 week – Deployed new RS1 and invited some participants for pilot testing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GB" sz="1600" u="sng" dirty="0" smtClean="0"/>
              <a:t>During Migration</a:t>
            </a:r>
            <a:endParaRPr lang="en-GB" sz="1600" u="sng" dirty="0"/>
          </a:p>
          <a:p>
            <a:r>
              <a:rPr lang="en-US" sz="1600" dirty="0" smtClean="0"/>
              <a:t>Start of Day 1 – Re-configured RS2 to use NEW address; </a:t>
            </a:r>
            <a:r>
              <a:rPr lang="en-US" sz="1600" dirty="0"/>
              <a:t>S</a:t>
            </a:r>
            <a:r>
              <a:rPr lang="en-US" sz="1600" dirty="0" smtClean="0"/>
              <a:t>et up new RS1 with NEW address; old RS1 still in production</a:t>
            </a:r>
          </a:p>
          <a:p>
            <a:r>
              <a:rPr lang="en-US" sz="1600" dirty="0"/>
              <a:t>Day 1-4 – Set </a:t>
            </a:r>
            <a:r>
              <a:rPr lang="en-US" sz="1600" dirty="0" smtClean="0"/>
              <a:t>up BGP sessions with participants on new RS1 &amp; RS2;  Parallel run of new and old Route Servers</a:t>
            </a:r>
          </a:p>
          <a:p>
            <a:r>
              <a:rPr lang="en-US" sz="1600" dirty="0"/>
              <a:t>Day 1-4 – Monitored </a:t>
            </a:r>
            <a:r>
              <a:rPr lang="en-US" sz="1600" dirty="0" smtClean="0"/>
              <a:t>the traffic and the overall progress with the migration schedule provided by participants</a:t>
            </a:r>
          </a:p>
          <a:p>
            <a:r>
              <a:rPr lang="en-US" sz="1600" dirty="0"/>
              <a:t>Day 1-4 – Provided </a:t>
            </a:r>
            <a:r>
              <a:rPr lang="en-US" sz="1600" dirty="0" smtClean="0"/>
              <a:t>instant technical </a:t>
            </a:r>
            <a:r>
              <a:rPr lang="en-US" sz="1600" dirty="0"/>
              <a:t>assistance </a:t>
            </a:r>
            <a:r>
              <a:rPr lang="en-US" sz="1600" dirty="0" smtClean="0"/>
              <a:t>(</a:t>
            </a:r>
            <a:r>
              <a:rPr lang="en-US" sz="1600" dirty="0"/>
              <a:t>including </a:t>
            </a:r>
            <a:r>
              <a:rPr lang="en-US" sz="1600" dirty="0" smtClean="0"/>
              <a:t>trouble-shooting</a:t>
            </a:r>
            <a:r>
              <a:rPr lang="en-US" sz="1600" dirty="0"/>
              <a:t>) to participants in case they </a:t>
            </a:r>
            <a:r>
              <a:rPr lang="en-US" sz="1600" dirty="0" smtClean="0"/>
              <a:t>had </a:t>
            </a:r>
            <a:r>
              <a:rPr lang="en-US" sz="1600" dirty="0"/>
              <a:t>difficulties in setting up the </a:t>
            </a:r>
            <a:r>
              <a:rPr lang="en-US" sz="1600" dirty="0" smtClean="0"/>
              <a:t>BGP sessions</a:t>
            </a:r>
          </a:p>
          <a:p>
            <a:r>
              <a:rPr lang="en-US" sz="1600" dirty="0"/>
              <a:t>Day 1-4 – </a:t>
            </a:r>
            <a:r>
              <a:rPr lang="en-US" sz="1600" dirty="0" smtClean="0"/>
              <a:t>No observable traffic drop during the period</a:t>
            </a:r>
            <a:endParaRPr lang="en-US" sz="1600" dirty="0"/>
          </a:p>
          <a:p>
            <a:r>
              <a:rPr lang="en-US" sz="1600" dirty="0" smtClean="0"/>
              <a:t>End of Day 4 – Shut down and decommissioned </a:t>
            </a:r>
            <a:r>
              <a:rPr lang="en-US" sz="1600" dirty="0"/>
              <a:t>o</a:t>
            </a:r>
            <a:r>
              <a:rPr lang="en-US" sz="1600" dirty="0" smtClean="0"/>
              <a:t>ld RS1 &amp; RS2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/>
          </a:p>
          <a:p>
            <a:endParaRPr lang="en-GB" sz="1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www.hkix.net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494"/>
            <a:ext cx="8229600" cy="829106"/>
          </a:xfrm>
        </p:spPr>
        <p:txBody>
          <a:bodyPr>
            <a:normAutofit fontScale="90000"/>
          </a:bodyPr>
          <a:lstStyle/>
          <a:p>
            <a:r>
              <a:rPr lang="en-GB" sz="4200" b="1" dirty="0" smtClean="0">
                <a:solidFill>
                  <a:srgbClr val="000000"/>
                </a:solidFill>
              </a:rPr>
              <a:t>IPv4 Address Renumbering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r>
              <a:rPr lang="en-GB" sz="4200" b="1" dirty="0" smtClean="0">
                <a:solidFill>
                  <a:srgbClr val="000000"/>
                </a:solidFill>
              </a:rPr>
              <a:t>and Route Servers Upgrade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endParaRPr lang="en-GB" sz="4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/>
          </a:p>
          <a:p>
            <a:endParaRPr lang="en-GB" sz="1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www.hkix.net</a:t>
            </a:r>
            <a:endParaRPr lang="en-US" dirty="0"/>
          </a:p>
        </p:txBody>
      </p:sp>
      <p:pic>
        <p:nvPicPr>
          <p:cNvPr id="2050" name="Picture 2" descr="RS Mig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32" y="1638300"/>
            <a:ext cx="63531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494"/>
            <a:ext cx="8229600" cy="829106"/>
          </a:xfrm>
        </p:spPr>
        <p:txBody>
          <a:bodyPr>
            <a:normAutofit fontScale="90000"/>
          </a:bodyPr>
          <a:lstStyle/>
          <a:p>
            <a:r>
              <a:rPr lang="en-GB" sz="4200" b="1" dirty="0" smtClean="0">
                <a:solidFill>
                  <a:srgbClr val="000000"/>
                </a:solidFill>
              </a:rPr>
              <a:t>IPv4 Address Renumbering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r>
              <a:rPr lang="en-GB" sz="4200" b="1" dirty="0" smtClean="0">
                <a:solidFill>
                  <a:srgbClr val="000000"/>
                </a:solidFill>
              </a:rPr>
              <a:t>and Route Servers Upgrade 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endParaRPr lang="en-GB" sz="4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Lessons Learnt:</a:t>
            </a:r>
            <a:endParaRPr lang="en-GB" sz="2400" b="1" dirty="0"/>
          </a:p>
          <a:p>
            <a:r>
              <a:rPr lang="en-GB" sz="2400" dirty="0" smtClean="0"/>
              <a:t>The Key to Success is </a:t>
            </a:r>
            <a:r>
              <a:rPr lang="en-GB" sz="2400" u="sng" dirty="0" smtClean="0"/>
              <a:t>Good Planning and Good Communication</a:t>
            </a:r>
          </a:p>
          <a:p>
            <a:r>
              <a:rPr lang="en-GB" sz="2400" dirty="0" smtClean="0"/>
              <a:t>Parallel run for migration is a must but there is no need to do parallel run for too long</a:t>
            </a:r>
          </a:p>
          <a:p>
            <a:r>
              <a:rPr lang="en-GB" sz="2400" dirty="0" smtClean="0"/>
              <a:t>Making contact with all the participants is most time-consuming but is also most important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i="1" u="sng" dirty="0" smtClean="0"/>
              <a:t>Many thanks to the whole HKIX Team and all the HKIX participants involved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www.hkix.net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8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6294"/>
            <a:ext cx="8229600" cy="829106"/>
          </a:xfrm>
        </p:spPr>
        <p:txBody>
          <a:bodyPr>
            <a:normAutofit fontScale="90000"/>
          </a:bodyPr>
          <a:lstStyle/>
          <a:p>
            <a:r>
              <a:rPr lang="en-GB" sz="4200" b="1" dirty="0">
                <a:solidFill>
                  <a:srgbClr val="000000"/>
                </a:solidFill>
              </a:rPr>
              <a:t>Setting up</a:t>
            </a:r>
            <a:br>
              <a:rPr lang="en-GB" sz="4200" b="1" dirty="0">
                <a:solidFill>
                  <a:srgbClr val="000000"/>
                </a:solidFill>
              </a:rPr>
            </a:br>
            <a:r>
              <a:rPr lang="en-GB" sz="4200" b="1" dirty="0">
                <a:solidFill>
                  <a:srgbClr val="000000"/>
                </a:solidFill>
              </a:rPr>
              <a:t>Multiple HKIX Satellite </a:t>
            </a:r>
            <a:r>
              <a:rPr lang="en-GB" sz="4200" b="1" dirty="0" smtClean="0">
                <a:solidFill>
                  <a:srgbClr val="000000"/>
                </a:solidFill>
              </a:rPr>
              <a:t>Sites</a:t>
            </a:r>
            <a:br>
              <a:rPr lang="en-GB" sz="4200" b="1" dirty="0" smtClean="0">
                <a:solidFill>
                  <a:srgbClr val="000000"/>
                </a:solidFill>
              </a:rPr>
            </a:br>
            <a:endParaRPr lang="en-GB" sz="4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Allow </a:t>
            </a:r>
            <a:r>
              <a:rPr lang="en-GB" sz="2000" dirty="0">
                <a:solidFill>
                  <a:srgbClr val="000000"/>
                </a:solidFill>
              </a:rPr>
              <a:t>participants to </a:t>
            </a:r>
            <a:r>
              <a:rPr lang="en-GB" sz="2000" b="1" u="sng" dirty="0">
                <a:solidFill>
                  <a:srgbClr val="000000"/>
                </a:solidFill>
              </a:rPr>
              <a:t>connect to HKIX more easily </a:t>
            </a:r>
            <a:r>
              <a:rPr lang="en-GB" sz="2000" b="1" u="sng" dirty="0">
                <a:solidFill>
                  <a:srgbClr val="FF0000"/>
                </a:solidFill>
              </a:rPr>
              <a:t>at lower cost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from those satellite </a:t>
            </a:r>
            <a:r>
              <a:rPr lang="en-GB" sz="2000" dirty="0" smtClean="0">
                <a:solidFill>
                  <a:srgbClr val="000000"/>
                </a:solidFill>
              </a:rPr>
              <a:t>sites in Hong Kong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Open </a:t>
            </a:r>
            <a:r>
              <a:rPr lang="en-GB" sz="2000" dirty="0">
                <a:solidFill>
                  <a:srgbClr val="000000"/>
                </a:solidFill>
              </a:rPr>
              <a:t>to all commercial data </a:t>
            </a:r>
            <a:r>
              <a:rPr lang="en-GB" sz="2000" dirty="0" smtClean="0">
                <a:solidFill>
                  <a:srgbClr val="000000"/>
                </a:solidFill>
              </a:rPr>
              <a:t>centres in HK which fulfil </a:t>
            </a:r>
            <a:r>
              <a:rPr lang="en-GB" sz="2000" dirty="0">
                <a:solidFill>
                  <a:srgbClr val="000000"/>
                </a:solidFill>
              </a:rPr>
              <a:t>minimum requirements so as to maintain neutrality which is the key success factor of HKIX</a:t>
            </a:r>
          </a:p>
          <a:p>
            <a:pPr lvl="1"/>
            <a:r>
              <a:rPr lang="en-GB" sz="1800" dirty="0">
                <a:solidFill>
                  <a:srgbClr val="000000"/>
                </a:solidFill>
              </a:rPr>
              <a:t>ISO27001 requirement</a:t>
            </a:r>
          </a:p>
          <a:p>
            <a:pPr lvl="1"/>
            <a:r>
              <a:rPr lang="en-GB" sz="1800" dirty="0">
                <a:solidFill>
                  <a:srgbClr val="000000"/>
                </a:solidFill>
              </a:rPr>
              <a:t>Minimum size requirements</a:t>
            </a:r>
          </a:p>
          <a:p>
            <a:pPr lvl="1"/>
            <a:r>
              <a:rPr lang="en-GB" sz="1800" dirty="0">
                <a:solidFill>
                  <a:srgbClr val="000000"/>
                </a:solidFill>
              </a:rPr>
              <a:t>Requirements on circuits connecting back to the two HKIX core sites</a:t>
            </a:r>
          </a:p>
          <a:p>
            <a:pPr lvl="1"/>
            <a:r>
              <a:rPr lang="en-GB" sz="1800" dirty="0">
                <a:solidFill>
                  <a:srgbClr val="000000"/>
                </a:solidFill>
              </a:rPr>
              <a:t>Non-exclusive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Intend to create </a:t>
            </a:r>
            <a:r>
              <a:rPr lang="en-GB" sz="2000" dirty="0">
                <a:solidFill>
                  <a:srgbClr val="000000"/>
                </a:solidFill>
              </a:rPr>
              <a:t>win-win situation with satellite site </a:t>
            </a:r>
            <a:r>
              <a:rPr lang="en-GB" sz="2000" dirty="0" smtClean="0">
                <a:solidFill>
                  <a:srgbClr val="000000"/>
                </a:solidFill>
              </a:rPr>
              <a:t>collaborators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To be named HKIX2/3/4/5/6/</a:t>
            </a:r>
            <a:r>
              <a:rPr lang="en-GB" sz="2000" dirty="0" err="1" smtClean="0">
                <a:solidFill>
                  <a:srgbClr val="000000"/>
                </a:solidFill>
              </a:rPr>
              <a:t>etc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GB" sz="2000" i="1" dirty="0" smtClean="0">
                <a:solidFill>
                  <a:srgbClr val="000000"/>
                </a:solidFill>
              </a:rPr>
              <a:t>NOTE</a:t>
            </a:r>
            <a:r>
              <a:rPr lang="en-GB" sz="2000" i="1" dirty="0">
                <a:solidFill>
                  <a:srgbClr val="000000"/>
                </a:solidFill>
              </a:rPr>
              <a:t>: HKIX1 and HKIX1b (the two HKIX core sites) will </a:t>
            </a:r>
            <a:r>
              <a:rPr lang="en-GB" sz="2000" i="1" dirty="0" smtClean="0">
                <a:solidFill>
                  <a:srgbClr val="000000"/>
                </a:solidFill>
              </a:rPr>
              <a:t>continue to </a:t>
            </a:r>
            <a:r>
              <a:rPr lang="en-GB" sz="2000" i="1" dirty="0">
                <a:solidFill>
                  <a:srgbClr val="000000"/>
                </a:solidFill>
              </a:rPr>
              <a:t>serve participants </a:t>
            </a:r>
            <a:r>
              <a:rPr lang="en-GB" sz="2000" i="1" dirty="0" smtClean="0">
                <a:solidFill>
                  <a:srgbClr val="000000"/>
                </a:solidFill>
              </a:rPr>
              <a:t>directly</a:t>
            </a:r>
            <a:endParaRPr lang="en-GB" sz="2000" i="1" dirty="0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13207"/>
            <a:ext cx="128995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1"/>
            <a:ext cx="762000" cy="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Planned Work in 2015-2016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Introduce advanced Route Server functions</a:t>
            </a:r>
          </a:p>
          <a:p>
            <a:r>
              <a:rPr lang="en-US" dirty="0"/>
              <a:t>Better Control </a:t>
            </a:r>
            <a:r>
              <a:rPr lang="en-US" dirty="0" smtClean="0"/>
              <a:t>of Proxy </a:t>
            </a:r>
            <a:r>
              <a:rPr lang="en-US" dirty="0"/>
              <a:t>ARP</a:t>
            </a:r>
          </a:p>
          <a:p>
            <a:r>
              <a:rPr lang="en-US" dirty="0" smtClean="0"/>
              <a:t>Better support for </a:t>
            </a:r>
            <a:r>
              <a:rPr lang="en-US" dirty="0" err="1" smtClean="0"/>
              <a:t>DDoS</a:t>
            </a:r>
            <a:r>
              <a:rPr lang="en-US" dirty="0" smtClean="0"/>
              <a:t> Mitigation</a:t>
            </a:r>
          </a:p>
          <a:p>
            <a:r>
              <a:rPr lang="en-US" dirty="0"/>
              <a:t>More L2 ACL on HKIX peering </a:t>
            </a:r>
            <a:r>
              <a:rPr lang="en-US" dirty="0" smtClean="0"/>
              <a:t>LAN</a:t>
            </a:r>
          </a:p>
          <a:p>
            <a:r>
              <a:rPr lang="en-US" dirty="0" smtClean="0"/>
              <a:t>Portal for HKIX participants</a:t>
            </a:r>
          </a:p>
          <a:p>
            <a:pPr lvl="1"/>
            <a:r>
              <a:rPr lang="en-US" dirty="0" smtClean="0"/>
              <a:t>Port info and traffic statistics</a:t>
            </a:r>
          </a:p>
          <a:p>
            <a:pPr lvl="1"/>
            <a:r>
              <a:rPr lang="en-US" dirty="0" smtClean="0"/>
              <a:t>Self-service port security update</a:t>
            </a:r>
          </a:p>
          <a:p>
            <a:pPr lvl="1"/>
            <a:r>
              <a:rPr lang="en-US" dirty="0" smtClean="0"/>
              <a:t>Network maintenance schedule</a:t>
            </a:r>
          </a:p>
          <a:p>
            <a:r>
              <a:rPr lang="en-US" dirty="0" smtClean="0"/>
              <a:t>Improve after-hour support</a:t>
            </a:r>
          </a:p>
          <a:p>
            <a:r>
              <a:rPr lang="en-US" dirty="0" smtClean="0"/>
              <a:t>ISO27001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altLang="zh-TW" smtClean="0">
                <a:uFillTx/>
              </a:rPr>
              <a:t>www.hkix.net</a:t>
            </a:r>
            <a:endParaRPr lang="en-US" altLang="zh-TW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58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HKIX?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Hong Kong Internet </a:t>
            </a:r>
            <a:r>
              <a:rPr lang="en-GB" dirty="0" err="1" smtClean="0"/>
              <a:t>eXchange</a:t>
            </a:r>
            <a:r>
              <a:rPr lang="en-GB" dirty="0" smtClean="0"/>
              <a:t> (HKIX) </a:t>
            </a:r>
            <a:r>
              <a:rPr lang="en-GB" dirty="0"/>
              <a:t>is a public Internet Exchange Point (IXP) in Hong Kong</a:t>
            </a:r>
          </a:p>
          <a:p>
            <a:r>
              <a:rPr lang="en-GB" dirty="0"/>
              <a:t>HKIX is the main IXP in HK where various networks can interconnect with one another and exchange traffic</a:t>
            </a:r>
          </a:p>
          <a:p>
            <a:pPr lvl="1"/>
            <a:r>
              <a:rPr lang="en-GB" dirty="0"/>
              <a:t>Not for connecting to the whole </a:t>
            </a:r>
            <a:r>
              <a:rPr lang="en-GB" dirty="0" smtClean="0"/>
              <a:t>Internet</a:t>
            </a:r>
          </a:p>
          <a:p>
            <a:pPr lvl="1"/>
            <a:r>
              <a:rPr lang="en-GB" dirty="0" smtClean="0"/>
              <a:t>For local peering and regional peering</a:t>
            </a:r>
            <a:endParaRPr lang="en-GB" dirty="0"/>
          </a:p>
          <a:p>
            <a:r>
              <a:rPr lang="en-GB" dirty="0"/>
              <a:t>HKIX was a project initiated by ITSC (Information Technology Services Centre) of CUHK (The Chinese University of Hong Kong) and supported by CUHK in Apr 1995 as a community service</a:t>
            </a:r>
          </a:p>
          <a:p>
            <a:pPr lvl="1"/>
            <a:r>
              <a:rPr lang="en-GB" dirty="0"/>
              <a:t>Still fully supported and operated by CUHK</a:t>
            </a:r>
          </a:p>
          <a:p>
            <a:pPr lvl="1"/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Anniversary</a:t>
            </a:r>
          </a:p>
          <a:p>
            <a:r>
              <a:rPr lang="en-GB" b="1" dirty="0"/>
              <a:t>HKIX serves both commercial networks and R&amp;E networks</a:t>
            </a:r>
          </a:p>
          <a:p>
            <a:r>
              <a:rPr lang="en-GB" dirty="0"/>
              <a:t>The original goal is to keep intra-</a:t>
            </a:r>
            <a:r>
              <a:rPr lang="en-GB" dirty="0" err="1"/>
              <a:t>HongKong</a:t>
            </a:r>
            <a:r>
              <a:rPr lang="en-GB" dirty="0"/>
              <a:t> traffic within Hong </a:t>
            </a:r>
            <a:r>
              <a:rPr lang="en-GB" dirty="0" smtClean="0"/>
              <a:t>Kong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85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</a:t>
            </a:r>
            <a:r>
              <a:rPr lang="en-US" b="1" baseline="30000" dirty="0" smtClean="0"/>
              <a:t>th</a:t>
            </a:r>
            <a:r>
              <a:rPr lang="en-US" b="1" dirty="0" smtClean="0"/>
              <a:t> Anniversary of HKIX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HKIX started with thin coaxial cables </a:t>
            </a:r>
            <a:r>
              <a:rPr lang="en-US" b="1" u="sng" dirty="0" smtClean="0"/>
              <a:t>in </a:t>
            </a:r>
            <a:r>
              <a:rPr lang="en-US" b="1" u="sng" dirty="0"/>
              <a:t>Apr </a:t>
            </a:r>
            <a:r>
              <a:rPr lang="en-US" b="1" u="sng" dirty="0" smtClean="0"/>
              <a:t>1995</a:t>
            </a:r>
          </a:p>
          <a:p>
            <a:pPr lvl="1"/>
            <a:r>
              <a:rPr lang="en-US" i="1" dirty="0" smtClean="0"/>
              <a:t>Gradually changed to UTP cables / fibers with switch(</a:t>
            </a:r>
            <a:r>
              <a:rPr lang="en-US" i="1" dirty="0" err="1" smtClean="0"/>
              <a:t>es</a:t>
            </a:r>
            <a:r>
              <a:rPr lang="en-US" i="1" dirty="0" smtClean="0"/>
              <a:t>)</a:t>
            </a:r>
          </a:p>
          <a:p>
            <a:pPr lvl="2"/>
            <a:r>
              <a:rPr lang="en-US" i="1" dirty="0" smtClean="0"/>
              <a:t>low-end -&gt; high-end</a:t>
            </a:r>
          </a:p>
          <a:p>
            <a:pPr lvl="2"/>
            <a:r>
              <a:rPr lang="en-US" i="1" dirty="0" smtClean="0"/>
              <a:t>One switch -&gt; multiple switches</a:t>
            </a:r>
          </a:p>
          <a:p>
            <a:r>
              <a:rPr lang="en-US" dirty="0" smtClean="0"/>
              <a:t>Participants had to put co-located routers at HKIX sites in order to connect</a:t>
            </a:r>
          </a:p>
          <a:p>
            <a:pPr lvl="1"/>
            <a:r>
              <a:rPr lang="en-US" i="1" dirty="0"/>
              <a:t>U</a:t>
            </a:r>
            <a:r>
              <a:rPr lang="en-US" i="1" dirty="0" smtClean="0"/>
              <a:t>ntil Metro Ethernet became popular</a:t>
            </a:r>
          </a:p>
          <a:p>
            <a:r>
              <a:rPr lang="en-US" dirty="0" smtClean="0"/>
              <a:t>It was a free service</a:t>
            </a:r>
          </a:p>
          <a:p>
            <a:pPr lvl="1"/>
            <a:r>
              <a:rPr lang="en-US" i="1" dirty="0" smtClean="0"/>
              <a:t>Now a fully chargeable service for long-term sustainability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  <a:prstGeom prst="rect">
            <a:avLst/>
          </a:prstGeom>
          <a:ln w="9525"/>
        </p:spPr>
        <p:txBody>
          <a:bodyPr/>
          <a:lstStyle>
            <a:lvl1pPr>
              <a:defRPr sz="4000" b="1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US" sz="4000" b="1" dirty="0" smtClean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Requirements to Connect</a:t>
            </a:r>
            <a:endParaRPr sz="4000" b="1" dirty="0">
              <a:solidFill>
                <a:schemeClr val="tx1"/>
              </a:solidFill>
              <a:uFill>
                <a:solidFill>
                  <a:srgbClr val="021CA1"/>
                </a:solidFill>
              </a:uFill>
            </a:endParaRP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685800" y="1390669"/>
            <a:ext cx="7772400" cy="5253042"/>
          </a:xfrm>
          <a:prstGeom prst="rect">
            <a:avLst/>
          </a:prstGeom>
          <a:ln w="9525"/>
        </p:spPr>
        <p:txBody>
          <a:bodyPr/>
          <a:lstStyle/>
          <a:p>
            <a:pPr marL="379845" indent="-367145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Have AS (Autonomous System) number and IP address block(s) allocated/assigned by RIR (Regional Internet Registry)</a:t>
            </a:r>
          </a:p>
          <a:p>
            <a:pPr marL="379845" indent="-367145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 smtClean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Be able to run BGP4 routing protocol</a:t>
            </a:r>
          </a:p>
          <a:p>
            <a:pPr marL="379845" indent="-367145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600" dirty="0" smtClean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Have </a:t>
            </a:r>
            <a:r>
              <a:rPr sz="2600" dirty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global Internet connectivity independent of HKIX facilities</a:t>
            </a:r>
            <a:endParaRPr sz="2400" dirty="0">
              <a:solidFill>
                <a:schemeClr val="tx1"/>
              </a:solidFill>
              <a:uFill>
                <a:solidFill>
                  <a:srgbClr val="6C6C6C"/>
                </a:solidFill>
              </a:uFill>
            </a:endParaRPr>
          </a:p>
          <a:p>
            <a:pPr marL="379845" indent="-367145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2600" dirty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Provide its own local </a:t>
            </a:r>
            <a:r>
              <a:rPr sz="2600" dirty="0" smtClean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circuit</a:t>
            </a:r>
            <a:r>
              <a:rPr lang="en-US" sz="2600" dirty="0" smtClean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(s)</a:t>
            </a:r>
            <a:r>
              <a:rPr sz="2600" dirty="0" smtClean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 </a:t>
            </a:r>
            <a:r>
              <a:rPr sz="2600" dirty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to </a:t>
            </a:r>
            <a:r>
              <a:rPr sz="2600" dirty="0" smtClean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HKIX</a:t>
            </a:r>
            <a:r>
              <a:rPr lang="en-US" sz="2600" dirty="0" smtClean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 Access Switch(es)</a:t>
            </a:r>
            <a:endParaRPr sz="2400" dirty="0">
              <a:solidFill>
                <a:schemeClr val="tx1"/>
              </a:solidFill>
              <a:uFill>
                <a:solidFill>
                  <a:srgbClr val="6C6C6C"/>
                </a:solidFill>
              </a:uFill>
            </a:endParaRPr>
          </a:p>
          <a:p>
            <a:pPr marL="379845" indent="-367145">
              <a:lnSpc>
                <a:spcPct val="9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lang="en-US" sz="2600" dirty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A</a:t>
            </a:r>
            <a:r>
              <a:rPr sz="2600" dirty="0" smtClean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gree </a:t>
            </a:r>
            <a:r>
              <a:rPr sz="2600" dirty="0">
                <a:solidFill>
                  <a:schemeClr val="tx1"/>
                </a:solidFill>
                <a:uFill>
                  <a:solidFill>
                    <a:srgbClr val="021CA1"/>
                  </a:solidFill>
                </a:uFill>
              </a:rPr>
              <a:t>to do MLPA for Hong Kong routes</a:t>
            </a:r>
          </a:p>
        </p:txBody>
      </p:sp>
    </p:spTree>
    <p:extLst>
      <p:ext uri="{BB962C8B-B14F-4D97-AF65-F5344CB8AC3E}">
        <p14:creationId xmlns:p14="http://schemas.microsoft.com/office/powerpoint/2010/main" val="7686499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Help Keep Intra-Asia Traffic </a:t>
            </a:r>
            <a:br>
              <a:rPr lang="en-US" b="1" dirty="0"/>
            </a:br>
            <a:r>
              <a:rPr lang="en-US" b="1" dirty="0"/>
              <a:t>within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We have almost all the Hong Kong networks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</a:rPr>
              <a:t>We are confident to say we help keep 98% of intra-</a:t>
            </a:r>
            <a:r>
              <a:rPr lang="en-GB" sz="1600" dirty="0" err="1">
                <a:solidFill>
                  <a:srgbClr val="000000"/>
                </a:solidFill>
              </a:rPr>
              <a:t>Hongkong</a:t>
            </a:r>
            <a:r>
              <a:rPr lang="en-GB" sz="1600" dirty="0">
                <a:solidFill>
                  <a:srgbClr val="000000"/>
                </a:solidFill>
              </a:rPr>
              <a:t> traffic within Hong Kong</a:t>
            </a:r>
          </a:p>
          <a:p>
            <a:r>
              <a:rPr lang="en-GB" sz="1800" dirty="0">
                <a:solidFill>
                  <a:srgbClr val="000000"/>
                </a:solidFill>
              </a:rPr>
              <a:t>So, we can attract participants from Mainland China, Taiwan, Korea, Japan, Singapore, Malaysia, Thailand, Indonesia, Philippines, Vietnam, India, Bhutan and other Asian countries</a:t>
            </a:r>
          </a:p>
          <a:p>
            <a:r>
              <a:rPr lang="en-GB" sz="1800" dirty="0">
                <a:solidFill>
                  <a:srgbClr val="000000"/>
                </a:solidFill>
              </a:rPr>
              <a:t>We now have more non-HK routes than HK routes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</a:rPr>
              <a:t>On our MLPA route servers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</a:rPr>
              <a:t>Even more non-HK routes over BLPA</a:t>
            </a:r>
          </a:p>
          <a:p>
            <a:r>
              <a:rPr lang="en-GB" sz="1800" dirty="0">
                <a:solidFill>
                  <a:srgbClr val="000000"/>
                </a:solidFill>
              </a:rPr>
              <a:t>We do help keep intra-Asia traffic within Asia</a:t>
            </a:r>
          </a:p>
          <a:p>
            <a:r>
              <a:rPr lang="en-GB" sz="1800" dirty="0">
                <a:solidFill>
                  <a:srgbClr val="000000"/>
                </a:solidFill>
              </a:rPr>
              <a:t>In terms of network latency, Hong Kong is a good central location in Asia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</a:rPr>
              <a:t>~50ms to Tokyo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</a:rPr>
              <a:t>~30ms to Singapore</a:t>
            </a:r>
          </a:p>
          <a:p>
            <a:r>
              <a:rPr lang="en-GB" sz="1800" dirty="0" smtClean="0">
                <a:solidFill>
                  <a:srgbClr val="000000"/>
                </a:solidFill>
              </a:rPr>
              <a:t>So, HKIX </a:t>
            </a:r>
            <a:r>
              <a:rPr lang="en-GB" sz="1800" dirty="0">
                <a:solidFill>
                  <a:srgbClr val="000000"/>
                </a:solidFill>
              </a:rPr>
              <a:t>is good for intra-Asia </a:t>
            </a:r>
            <a:r>
              <a:rPr lang="en-GB" sz="1800" dirty="0" smtClean="0">
                <a:solidFill>
                  <a:srgbClr val="000000"/>
                </a:solidFill>
              </a:rPr>
              <a:t>traffic</a:t>
            </a:r>
          </a:p>
          <a:p>
            <a:r>
              <a:rPr lang="en-GB" sz="1800" dirty="0" smtClean="0">
                <a:solidFill>
                  <a:srgbClr val="000000"/>
                </a:solidFill>
              </a:rPr>
              <a:t>HKIX does help HK maintain as one of the Internet hubs in Asia</a:t>
            </a:r>
            <a:endParaRPr lang="en-GB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www.hkix.net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222375" y="0"/>
            <a:ext cx="6697663" cy="1042988"/>
          </a:xfrm>
        </p:spPr>
        <p:txBody>
          <a:bodyPr/>
          <a:lstStyle/>
          <a:p>
            <a:r>
              <a:rPr lang="en-US" b="1" dirty="0" smtClean="0">
                <a:uFillTx/>
              </a:rPr>
              <a:t>HKIX </a:t>
            </a:r>
            <a:r>
              <a:rPr lang="en-US" b="1" dirty="0" smtClean="0"/>
              <a:t>Today</a:t>
            </a:r>
            <a:endParaRPr lang="en-US" dirty="0">
              <a:uFillTx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12850"/>
            <a:ext cx="7772400" cy="56451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uFillTx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uFillTx/>
              </a:rPr>
              <a:t>upports both MLPA (Multilateral Peering) and BLPA (Bilateral Peering) over layer 2</a:t>
            </a:r>
          </a:p>
          <a:p>
            <a:r>
              <a:rPr lang="en-US" sz="2400" dirty="0" smtClean="0">
                <a:solidFill>
                  <a:srgbClr val="000000"/>
                </a:solidFill>
                <a:uFillTx/>
              </a:rPr>
              <a:t>Supports IPv4/IPv6 dual-stack</a:t>
            </a:r>
          </a:p>
          <a:p>
            <a:r>
              <a:rPr lang="en-US" sz="2400" u="sng" dirty="0" smtClean="0">
                <a:solidFill>
                  <a:srgbClr val="000000"/>
                </a:solidFill>
                <a:uFillTx/>
              </a:rPr>
              <a:t>Neutral </a:t>
            </a:r>
            <a:r>
              <a:rPr lang="en-US" sz="2400" u="sng" dirty="0">
                <a:solidFill>
                  <a:srgbClr val="000000"/>
                </a:solidFill>
                <a:uFillTx/>
              </a:rPr>
              <a:t>among ISPs / </a:t>
            </a:r>
            <a:r>
              <a:rPr lang="en-US" sz="2400" u="sng" dirty="0" err="1">
                <a:solidFill>
                  <a:srgbClr val="000000"/>
                </a:solidFill>
                <a:uFillTx/>
              </a:rPr>
              <a:t>telcos</a:t>
            </a:r>
            <a:r>
              <a:rPr lang="en-US" sz="2400" u="sng" dirty="0">
                <a:solidFill>
                  <a:srgbClr val="000000"/>
                </a:solidFill>
                <a:uFillTx/>
              </a:rPr>
              <a:t> / local loop providers / data centers / content providers / cloud services </a:t>
            </a:r>
            <a:r>
              <a:rPr lang="en-US" sz="2400" u="sng" dirty="0" smtClean="0">
                <a:solidFill>
                  <a:srgbClr val="000000"/>
                </a:solidFill>
                <a:uFillTx/>
              </a:rPr>
              <a:t>providers</a:t>
            </a:r>
            <a:endParaRPr lang="en-US" sz="2400" u="sng" dirty="0">
              <a:solidFill>
                <a:srgbClr val="000000"/>
              </a:solidFill>
              <a:uFillTx/>
            </a:endParaRPr>
          </a:p>
          <a:p>
            <a:r>
              <a:rPr lang="en-US" sz="2400" dirty="0">
                <a:solidFill>
                  <a:srgbClr val="000000"/>
                </a:solidFill>
                <a:uFillTx/>
              </a:rPr>
              <a:t>More and more non-HK </a:t>
            </a:r>
            <a:r>
              <a:rPr lang="en-US" sz="2400" dirty="0" smtClean="0">
                <a:solidFill>
                  <a:srgbClr val="000000"/>
                </a:solidFill>
                <a:uFillTx/>
              </a:rPr>
              <a:t>participants</a:t>
            </a:r>
          </a:p>
          <a:p>
            <a:r>
              <a:rPr lang="en-US" sz="2400" dirty="0" smtClean="0">
                <a:solidFill>
                  <a:srgbClr val="000000"/>
                </a:solidFill>
                <a:uFillTx/>
              </a:rPr>
              <a:t>&gt;230 </a:t>
            </a:r>
            <a:r>
              <a:rPr lang="en-US" sz="2400" dirty="0" err="1" smtClean="0">
                <a:solidFill>
                  <a:srgbClr val="000000"/>
                </a:solidFill>
                <a:uFillTx/>
              </a:rPr>
              <a:t>AS’es</a:t>
            </a:r>
            <a:r>
              <a:rPr lang="en-US" sz="2400" dirty="0" smtClean="0">
                <a:solidFill>
                  <a:srgbClr val="000000"/>
                </a:solidFill>
                <a:uFillTx/>
              </a:rPr>
              <a:t> connected</a:t>
            </a:r>
          </a:p>
          <a:p>
            <a:r>
              <a:rPr lang="en-US" sz="2400" dirty="0" smtClean="0">
                <a:solidFill>
                  <a:srgbClr val="000000"/>
                </a:solidFill>
                <a:uFillTx/>
              </a:rPr>
              <a:t>&gt;</a:t>
            </a:r>
            <a:r>
              <a:rPr lang="en-US" sz="2400" dirty="0" smtClean="0">
                <a:solidFill>
                  <a:srgbClr val="000000"/>
                </a:solidFill>
              </a:rPr>
              <a:t>42</a:t>
            </a:r>
            <a:r>
              <a:rPr lang="en-US" sz="2400" dirty="0" smtClean="0">
                <a:solidFill>
                  <a:srgbClr val="000000"/>
                </a:solidFill>
                <a:uFillTx/>
              </a:rPr>
              <a:t>0 connections in total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&gt;205</a:t>
            </a:r>
            <a:r>
              <a:rPr lang="en-US" sz="2000" b="1" dirty="0" smtClean="0">
                <a:solidFill>
                  <a:srgbClr val="000000"/>
                </a:solidFill>
                <a:uFillTx/>
              </a:rPr>
              <a:t> x 10GE</a:t>
            </a:r>
            <a:r>
              <a:rPr lang="en-US" sz="2000" dirty="0" smtClean="0">
                <a:solidFill>
                  <a:srgbClr val="000000"/>
                </a:solidFill>
                <a:uFillTx/>
              </a:rPr>
              <a:t> + &gt;215 x GE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~553</a:t>
            </a:r>
            <a:r>
              <a:rPr lang="en-US" sz="2400" dirty="0" smtClean="0">
                <a:solidFill>
                  <a:srgbClr val="000000"/>
                </a:solidFill>
                <a:uFillTx/>
              </a:rPr>
              <a:t>Gbps (5-min) total traffic at peak</a:t>
            </a:r>
          </a:p>
          <a:p>
            <a:r>
              <a:rPr lang="en-US" sz="2400" dirty="0">
                <a:solidFill>
                  <a:srgbClr val="000000"/>
                </a:solidFill>
                <a:uFillTx/>
              </a:rPr>
              <a:t>Annual </a:t>
            </a:r>
            <a:r>
              <a:rPr lang="en-US" sz="2400" dirty="0" smtClean="0">
                <a:solidFill>
                  <a:srgbClr val="000000"/>
                </a:solidFill>
                <a:uFillTx/>
              </a:rPr>
              <a:t>Traffic Growth </a:t>
            </a:r>
            <a:r>
              <a:rPr lang="en-US" sz="2400" dirty="0">
                <a:solidFill>
                  <a:srgbClr val="000000"/>
                </a:solidFill>
                <a:uFillTx/>
              </a:rPr>
              <a:t>= 30% to 40</a:t>
            </a:r>
            <a:r>
              <a:rPr lang="en-US" sz="2400" dirty="0" smtClean="0">
                <a:solidFill>
                  <a:srgbClr val="000000"/>
                </a:solidFill>
                <a:uFillTx/>
              </a:rPr>
              <a:t>%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altLang="zh-TW" smtClean="0">
                <a:uFillTx/>
              </a:rPr>
              <a:t>www.hkix.net</a:t>
            </a:r>
            <a:endParaRPr lang="en-US" altLang="zh-TW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48189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</a:rPr>
              <a:t>Yearly Traffic Statistics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altLang="zh-TW" smtClean="0">
                <a:uFillTx/>
              </a:rPr>
              <a:t>www.hkix.net</a:t>
            </a:r>
            <a:endParaRPr lang="en-US" altLang="zh-TW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1854200"/>
            <a:ext cx="88519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6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Number of Routes</a:t>
            </a:r>
            <a:br>
              <a:rPr lang="en-GB" b="1" dirty="0" smtClean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000000"/>
                </a:solidFill>
              </a:rPr>
              <a:t>on MLPA Route Servers (AS4635)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>
                <a:uFillTx/>
              </a:defRPr>
            </a:pPr>
            <a:r>
              <a:rPr lang="en-US" altLang="zh-TW" smtClean="0">
                <a:uFillTx/>
              </a:rPr>
              <a:t>www.hkix.net</a:t>
            </a:r>
            <a:endParaRPr lang="en-US" altLang="zh-TW"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1854200"/>
            <a:ext cx="88519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4022</TotalTime>
  <Words>2324</Words>
  <Application>Microsoft Macintosh PowerPoint</Application>
  <PresentationFormat>On-screen Show (4:3)</PresentationFormat>
  <Paragraphs>333</Paragraphs>
  <Slides>30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Heiti TC Medium</vt:lpstr>
      <vt:lpstr>News Gothic MT</vt:lpstr>
      <vt:lpstr>Wingdings 2</vt:lpstr>
      <vt:lpstr>新細明體</vt:lpstr>
      <vt:lpstr>Arial</vt:lpstr>
      <vt:lpstr>Office Theme</vt:lpstr>
      <vt:lpstr>Worksheet</vt:lpstr>
      <vt:lpstr>HKIX Sharing at PacNOG 18</vt:lpstr>
      <vt:lpstr>Hong Kong</vt:lpstr>
      <vt:lpstr>What is HKIX?</vt:lpstr>
      <vt:lpstr>20th Anniversary of HKIX</vt:lpstr>
      <vt:lpstr>Requirements to Connect</vt:lpstr>
      <vt:lpstr>Help Keep Intra-Asia Traffic  within Asia</vt:lpstr>
      <vt:lpstr>HKIX Today</vt:lpstr>
      <vt:lpstr>Yearly Traffic Statistics</vt:lpstr>
      <vt:lpstr>Number of Routes on MLPA Route Servers (AS4635)</vt:lpstr>
      <vt:lpstr>Charging Model </vt:lpstr>
      <vt:lpstr>PowerPoint Presentation</vt:lpstr>
      <vt:lpstr>Why HKIX is successful</vt:lpstr>
      <vt:lpstr>The Upgrade Done in 2014 </vt:lpstr>
      <vt:lpstr>The Design</vt:lpstr>
      <vt:lpstr>PowerPoint Presentation</vt:lpstr>
      <vt:lpstr>The Migration</vt:lpstr>
      <vt:lpstr>PowerPoint Presentation</vt:lpstr>
      <vt:lpstr>One Very Critical Point  for an IXP</vt:lpstr>
      <vt:lpstr>FabricPath Being Used in New Architecture</vt:lpstr>
      <vt:lpstr>IPv4 Address Renumbering  and Route Servers Upgrade  </vt:lpstr>
      <vt:lpstr>IPv4 Address Renumbering  and Route Servers Upgrade  </vt:lpstr>
      <vt:lpstr>IPv4 Address Renumbering  and Route Servers Upgrade  </vt:lpstr>
      <vt:lpstr>IPv4 Address Renumbering  and Route Servers Upgrade  </vt:lpstr>
      <vt:lpstr>IPv4 Address Renumbering  and Route Servers Upgrade  </vt:lpstr>
      <vt:lpstr>IPv4 Address Renumbering  and Route Servers Upgrade  </vt:lpstr>
      <vt:lpstr>IPv4 Address Renumbering  and Route Servers Upgrade  </vt:lpstr>
      <vt:lpstr>IPv4 Address Renumbering  and Route Servers Upgrade  </vt:lpstr>
      <vt:lpstr>Setting up Multiple HKIX Satellite Sites </vt:lpstr>
      <vt:lpstr>Planned Work in 2015-2016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liam_itsc</dc:creator>
  <cp:lastModifiedBy>Microsoft Office User</cp:lastModifiedBy>
  <cp:revision>530</cp:revision>
  <dcterms:created xsi:type="dcterms:W3CDTF">2014-11-06T09:17:22Z</dcterms:created>
  <dcterms:modified xsi:type="dcterms:W3CDTF">2015-11-30T07:18:10Z</dcterms:modified>
</cp:coreProperties>
</file>