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3" r:id="rId6"/>
    <p:sldId id="278" r:id="rId7"/>
    <p:sldId id="259" r:id="rId8"/>
    <p:sldId id="266" r:id="rId9"/>
    <p:sldId id="265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371438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7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63624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5082810"/>
          </a:xfrm>
          <a:prstGeom prst="rect">
            <a:avLst/>
          </a:prstGeom>
        </p:spPr>
        <p:txBody>
          <a:bodyPr/>
          <a:lstStyle>
            <a:lvl1pPr marL="438912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◼"/>
              <a:defRPr>
                <a:latin typeface="Corbel"/>
                <a:ea typeface="Corbel"/>
                <a:cs typeface="Corbel"/>
                <a:sym typeface="Corbel"/>
              </a:defRPr>
            </a:lvl1pPr>
            <a:lvl2pPr marL="770708" indent="-313508">
              <a:spcBef>
                <a:spcPts val="0"/>
              </a:spcBef>
              <a:buClr>
                <a:srgbClr val="F0AD00"/>
              </a:buClr>
              <a:buSzPct val="90000"/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1072896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325880" indent="-292608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4pPr>
            <a:lvl5pPr marL="1536191" indent="-292608">
              <a:spcBef>
                <a:spcPts val="0"/>
              </a:spcBef>
              <a:buClr>
                <a:srgbClr val="F0AD00"/>
              </a:buClr>
              <a:buFont typeface="Wingdings 2"/>
              <a:buChar char="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7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 marL="438912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◼"/>
              <a:defRPr sz="2800">
                <a:latin typeface="Corbel"/>
                <a:ea typeface="Corbel"/>
                <a:cs typeface="Corbel"/>
                <a:sym typeface="Corbel"/>
              </a:defRPr>
            </a:lvl1pPr>
            <a:lvl2pPr marL="777239" indent="-320039">
              <a:spcBef>
                <a:spcPts val="0"/>
              </a:spcBef>
              <a:buClr>
                <a:srgbClr val="F0AD00"/>
              </a:buClr>
              <a:buSzPct val="90000"/>
              <a:buFont typeface="Wingdings 2"/>
              <a:buChar char="▪"/>
              <a:defRPr sz="2800">
                <a:latin typeface="Corbel"/>
                <a:ea typeface="Corbel"/>
                <a:cs typeface="Corbel"/>
                <a:sym typeface="Corbel"/>
              </a:defRPr>
            </a:lvl2pPr>
            <a:lvl3pPr marL="1088136" indent="-320039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 sz="2800">
                <a:latin typeface="Corbel"/>
                <a:ea typeface="Corbel"/>
                <a:cs typeface="Corbel"/>
                <a:sym typeface="Corbel"/>
              </a:defRPr>
            </a:lvl3pPr>
            <a:lvl4pPr marL="1317752" indent="-284480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 sz="2800">
                <a:latin typeface="Corbel"/>
                <a:ea typeface="Corbel"/>
                <a:cs typeface="Corbel"/>
                <a:sym typeface="Corbel"/>
              </a:defRPr>
            </a:lvl4pPr>
            <a:lvl5pPr marL="1528063" indent="-284480">
              <a:spcBef>
                <a:spcPts val="0"/>
              </a:spcBef>
              <a:buClr>
                <a:srgbClr val="F0AD00"/>
              </a:buClr>
              <a:buFont typeface="Wingdings 2"/>
              <a:buChar char=""/>
              <a:defRPr sz="2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FontTx/>
              <a:buNone/>
              <a:defRPr sz="2300" cap="all">
                <a:latin typeface="Corbel"/>
                <a:ea typeface="Corbel"/>
                <a:cs typeface="Corbel"/>
                <a:sym typeface="Corbel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2300" cap="all">
                <a:latin typeface="Corbel"/>
                <a:ea typeface="Corbel"/>
                <a:cs typeface="Corbel"/>
                <a:sym typeface="Corbel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2300" cap="all">
                <a:latin typeface="Corbel"/>
                <a:ea typeface="Corbel"/>
                <a:cs typeface="Corbel"/>
                <a:sym typeface="Corbel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2300" cap="all">
                <a:latin typeface="Corbel"/>
                <a:ea typeface="Corbel"/>
                <a:cs typeface="Corbel"/>
                <a:sym typeface="Corbel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2300" cap="all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cap="none"/>
            </a:pPr>
            <a:r>
              <a:rPr sz="2300" cap="all"/>
              <a:t>Body Level One</a:t>
            </a:r>
          </a:p>
          <a:p>
            <a:pPr lvl="1">
              <a:defRPr sz="1800" cap="none"/>
            </a:pPr>
            <a:r>
              <a:rPr sz="2300" cap="all"/>
              <a:t>Body Level Two</a:t>
            </a:r>
          </a:p>
          <a:p>
            <a:pPr lvl="2">
              <a:defRPr sz="1800" cap="none"/>
            </a:pPr>
            <a:r>
              <a:rPr sz="2300" cap="all"/>
              <a:t>Body Level Three</a:t>
            </a:r>
          </a:p>
          <a:p>
            <a:pPr lvl="3">
              <a:defRPr sz="1800" cap="none"/>
            </a:pPr>
            <a:r>
              <a:rPr sz="2300" cap="all"/>
              <a:t>Body Level Four</a:t>
            </a:r>
          </a:p>
          <a:p>
            <a:pPr lvl="4">
              <a:defRPr sz="1800" cap="none"/>
            </a:pPr>
            <a:r>
              <a:rPr sz="2300" cap="all"/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>
            <a:lvl1pPr marL="438912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◼"/>
              <a:defRPr>
                <a:latin typeface="Corbel"/>
                <a:ea typeface="Corbel"/>
                <a:cs typeface="Corbel"/>
                <a:sym typeface="Corbel"/>
              </a:defRPr>
            </a:lvl1pPr>
            <a:lvl2pPr marL="770708" indent="-313508">
              <a:spcBef>
                <a:spcPts val="0"/>
              </a:spcBef>
              <a:buClr>
                <a:srgbClr val="F0AD00"/>
              </a:buClr>
              <a:buSzPct val="90000"/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1072896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325880" indent="-292608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4pPr>
            <a:lvl5pPr marL="1536191" indent="-292608">
              <a:spcBef>
                <a:spcPts val="0"/>
              </a:spcBef>
              <a:buClr>
                <a:srgbClr val="F0AD00"/>
              </a:buClr>
              <a:buFont typeface="Wingdings 2"/>
              <a:buChar char="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89" name="Shape 89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5082810"/>
          </a:xfrm>
          <a:prstGeom prst="rect">
            <a:avLst/>
          </a:prstGeom>
        </p:spPr>
        <p:txBody>
          <a:bodyPr/>
          <a:lstStyle>
            <a:lvl1pPr marL="438912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◼"/>
              <a:defRPr>
                <a:latin typeface="Corbel"/>
                <a:ea typeface="Corbel"/>
                <a:cs typeface="Corbel"/>
                <a:sym typeface="Corbel"/>
              </a:defRPr>
            </a:lvl1pPr>
            <a:lvl2pPr marL="770708" indent="-313508">
              <a:spcBef>
                <a:spcPts val="0"/>
              </a:spcBef>
              <a:buClr>
                <a:srgbClr val="F0AD00"/>
              </a:buClr>
              <a:buSzPct val="90000"/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1072896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325880" indent="-292608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4pPr>
            <a:lvl5pPr marL="1536191" indent="-292608">
              <a:spcBef>
                <a:spcPts val="0"/>
              </a:spcBef>
              <a:buClr>
                <a:srgbClr val="F0AD00"/>
              </a:buClr>
              <a:buFont typeface="Wingdings 2"/>
              <a:buChar char="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6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>
            <a:lvl1pPr marL="438912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◼"/>
              <a:defRPr>
                <a:latin typeface="Corbel"/>
                <a:ea typeface="Corbel"/>
                <a:cs typeface="Corbel"/>
                <a:sym typeface="Corbel"/>
              </a:defRPr>
            </a:lvl1pPr>
            <a:lvl2pPr marL="770708" indent="-313508">
              <a:spcBef>
                <a:spcPts val="0"/>
              </a:spcBef>
              <a:buClr>
                <a:srgbClr val="F0AD00"/>
              </a:buClr>
              <a:buSzPct val="90000"/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1072896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325880" indent="-292608">
              <a:spcBef>
                <a:spcPts val="0"/>
              </a:spcBef>
              <a:buClr>
                <a:srgbClr val="F0AD00"/>
              </a:buClr>
              <a:buFont typeface="Wingdings 2"/>
              <a:buChar char="▪"/>
              <a:defRPr>
                <a:latin typeface="Corbel"/>
                <a:ea typeface="Corbel"/>
                <a:cs typeface="Corbel"/>
                <a:sym typeface="Corbel"/>
              </a:defRPr>
            </a:lvl4pPr>
            <a:lvl5pPr marL="1536191" indent="-292608">
              <a:spcBef>
                <a:spcPts val="0"/>
              </a:spcBef>
              <a:buClr>
                <a:srgbClr val="F0AD00"/>
              </a:buClr>
              <a:buFont typeface="Wingdings 2"/>
              <a:buChar char="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FFFFFF"/>
            </a:gs>
            <a:gs pos="100000">
              <a:srgbClr val="B1B1B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22030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8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7924800" y="6604000"/>
            <a:ext cx="76200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57200" algn="ctr">
              <a:spcBef>
                <a:spcPts val="600"/>
              </a:spcBef>
              <a:buSzTx/>
              <a:buFontTx/>
              <a:buNone/>
              <a:defRPr sz="28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14400" algn="ctr">
              <a:spcBef>
                <a:spcPts val="600"/>
              </a:spcBef>
              <a:buSzTx/>
              <a:buFontTx/>
              <a:buNone/>
              <a:defRPr sz="28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371600" algn="ctr">
              <a:spcBef>
                <a:spcPts val="600"/>
              </a:spcBef>
              <a:buSzTx/>
              <a:buFontTx/>
              <a:buNone/>
              <a:defRPr sz="28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828800" algn="ctr">
              <a:spcBef>
                <a:spcPts val="600"/>
              </a:spcBef>
              <a:buSzTx/>
              <a:buFontTx/>
              <a:buNone/>
              <a:defRPr sz="28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ransition xmlns:p14="http://schemas.microsoft.com/office/powerpoint/2010/main"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slpppoe.ntamaj.com/" TargetMode="External"/><Relationship Id="rId4" Type="http://schemas.openxmlformats.org/officeDocument/2006/relationships/hyperlink" Target="http://64.86.23.50/" TargetMode="Externa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219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400" dirty="0" smtClean="0">
                <a:latin typeface="Abadi MT Condensed Extra Bold"/>
                <a:cs typeface="Abadi MT Condensed Extra Bold"/>
              </a:rPr>
              <a:t/>
            </a:r>
            <a:br>
              <a:rPr lang="en-US" sz="4400" dirty="0" smtClean="0">
                <a:latin typeface="Abadi MT Condensed Extra Bold"/>
                <a:cs typeface="Abadi MT Condensed Extra Bold"/>
              </a:rPr>
            </a:br>
            <a:r>
              <a:rPr sz="4400" dirty="0" smtClean="0">
                <a:latin typeface="Abadi MT Condensed Extra Bold"/>
                <a:cs typeface="Abadi MT Condensed Extra Bold"/>
              </a:rPr>
              <a:t>Country </a:t>
            </a:r>
            <a:r>
              <a:rPr sz="4400" dirty="0">
                <a:latin typeface="Abadi MT Condensed Extra Bold"/>
                <a:cs typeface="Abadi MT Condensed Extra Bold"/>
              </a:rPr>
              <a:t>Report on IP/ISP </a:t>
            </a:r>
          </a:p>
          <a:p>
            <a:pPr lvl="0">
              <a:defRPr sz="1800"/>
            </a:pPr>
            <a:r>
              <a:rPr sz="4400" dirty="0">
                <a:latin typeface="Abadi MT Condensed Extra Bold"/>
                <a:cs typeface="Abadi MT Condensed Extra Bold"/>
              </a:rPr>
              <a:t>Network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1219200" y="4648200"/>
            <a:ext cx="6934200" cy="1752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200" dirty="0" smtClean="0">
              <a:solidFill>
                <a:srgbClr val="888888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b="1" i="1" dirty="0" smtClean="0">
                <a:solidFill>
                  <a:srgbClr val="888888"/>
                </a:solidFill>
              </a:rPr>
              <a:t>B</a:t>
            </a:r>
            <a:r>
              <a:rPr sz="2200" b="1" i="1" dirty="0" smtClean="0">
                <a:solidFill>
                  <a:srgbClr val="888888"/>
                </a:solidFill>
              </a:rPr>
              <a:t>y</a:t>
            </a:r>
            <a:endParaRPr sz="2200" b="1" i="1" dirty="0">
              <a:solidFill>
                <a:srgbClr val="888888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err="1" smtClean="0"/>
              <a:t>Bredalyn</a:t>
            </a:r>
            <a:r>
              <a:rPr lang="en-US" sz="2200" dirty="0" smtClean="0"/>
              <a:t> </a:t>
            </a:r>
            <a:r>
              <a:rPr lang="en-US" sz="2200" dirty="0" err="1" smtClean="0"/>
              <a:t>Jatios</a:t>
            </a:r>
            <a:r>
              <a:rPr lang="en-US" sz="2200" dirty="0" smtClean="0"/>
              <a:t> &amp; Douglas </a:t>
            </a:r>
            <a:r>
              <a:rPr lang="en-US" sz="2200" dirty="0" err="1" smtClean="0"/>
              <a:t>Kilemente</a:t>
            </a:r>
            <a:endParaRPr sz="2200" dirty="0">
              <a:solidFill>
                <a:srgbClr val="888888"/>
              </a:solidFill>
            </a:endParaRPr>
          </a:p>
        </p:txBody>
      </p:sp>
      <p:pic>
        <p:nvPicPr>
          <p:cNvPr id="120" name="image2.png" descr="NTA 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19400" y="228600"/>
            <a:ext cx="419100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228600" y="1600200"/>
            <a:ext cx="8686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>
              <a:lnSpc>
                <a:spcPct val="80000"/>
              </a:lnSpc>
              <a:defRPr sz="3500">
                <a:latin typeface="Perpetua Titling MT"/>
                <a:ea typeface="Perpetua Titling MT"/>
                <a:cs typeface="Perpetua Titling MT"/>
                <a:sym typeface="Perpetua Titling MT"/>
              </a:defRPr>
            </a:lvl1pPr>
          </a:lstStyle>
          <a:p>
            <a:pPr lvl="0">
              <a:defRPr sz="1800"/>
            </a:pPr>
            <a:endParaRPr lang="en-US" sz="3500" dirty="0" smtClean="0"/>
          </a:p>
          <a:p>
            <a:pPr lvl="0">
              <a:defRPr sz="1800"/>
            </a:pPr>
            <a:endParaRPr lang="en-US" sz="3000" dirty="0">
              <a:latin typeface="Abadi MT Condensed Extra Bold"/>
              <a:cs typeface="Abadi MT Condensed Extra Bold"/>
            </a:endParaRPr>
          </a:p>
          <a:p>
            <a:pPr lvl="0">
              <a:defRPr sz="1800"/>
            </a:pPr>
            <a:endParaRPr lang="en-US" sz="4800" dirty="0" smtClean="0">
              <a:latin typeface="Abadi MT Condensed Extra Bold"/>
              <a:cs typeface="Abadi MT Condensed Extra Bold"/>
            </a:endParaRPr>
          </a:p>
          <a:p>
            <a:pPr lvl="0">
              <a:defRPr sz="1800"/>
            </a:pPr>
            <a:r>
              <a:rPr sz="4800" dirty="0" smtClean="0">
                <a:latin typeface="Abadi MT Condensed Extra Bold"/>
                <a:cs typeface="Abadi MT Condensed Extra Bold"/>
              </a:rPr>
              <a:t>Marshall </a:t>
            </a:r>
            <a:r>
              <a:rPr sz="4800" dirty="0">
                <a:latin typeface="Abadi MT Condensed Extra Bold"/>
                <a:cs typeface="Abadi MT Condensed Extra Bold"/>
              </a:rPr>
              <a:t>Islands </a:t>
            </a:r>
            <a:r>
              <a:rPr sz="4800" dirty="0" smtClean="0">
                <a:latin typeface="Abadi MT Condensed Extra Bold"/>
                <a:cs typeface="Abadi MT Condensed Extra Bold"/>
              </a:rPr>
              <a:t>National </a:t>
            </a:r>
            <a:r>
              <a:rPr sz="4800" dirty="0">
                <a:latin typeface="Abadi MT Condensed Extra Bold"/>
                <a:cs typeface="Abadi MT Condensed Extra Bold"/>
              </a:rPr>
              <a:t>Telecommunications Authority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Leased Line/</a:t>
            </a:r>
            <a:r>
              <a:rPr lang="en-US" dirty="0" err="1" smtClean="0"/>
              <a:t>FTTx</a:t>
            </a:r>
            <a:endParaRPr lang="en-US" dirty="0"/>
          </a:p>
        </p:txBody>
      </p:sp>
      <p:pic>
        <p:nvPicPr>
          <p:cNvPr id="4" name="Picture 3" descr="Screen Shot 2015-11-29 at 11.3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343400"/>
          </a:xfrm>
          <a:prstGeom prst="rect">
            <a:avLst/>
          </a:prstGeom>
        </p:spPr>
      </p:pic>
      <p:pic>
        <p:nvPicPr>
          <p:cNvPr id="5" name="image2.png" descr="NTA Logo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58000" y="5666232"/>
            <a:ext cx="1998785" cy="1039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4114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74" name="nta roof satellite dish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72" y="-45127"/>
            <a:ext cx="9144001" cy="6948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77" name="damamap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0188" y="0"/>
            <a:ext cx="915418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rgbClr val="F0AD00"/>
                </a:solidFill>
              </a:rPr>
              <a:t>HOT Spots-</a:t>
            </a:r>
            <a:r>
              <a:rPr sz="4500" dirty="0" smtClean="0">
                <a:solidFill>
                  <a:srgbClr val="F0AD00"/>
                </a:solidFill>
              </a:rPr>
              <a:t>UniFi</a:t>
            </a:r>
            <a:endParaRPr sz="4500" dirty="0">
              <a:solidFill>
                <a:srgbClr val="F0AD00"/>
              </a:solidFill>
            </a:endParaRP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128058" y="1509334"/>
            <a:ext cx="8592609" cy="51170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lvl="0" indent="-320040">
              <a:defRPr sz="1800"/>
            </a:pPr>
            <a:r>
              <a:rPr lang="en-US" sz="3600" dirty="0"/>
              <a:t>A</a:t>
            </a:r>
            <a:r>
              <a:rPr sz="3600" dirty="0" smtClean="0"/>
              <a:t>vailable </a:t>
            </a:r>
            <a:r>
              <a:rPr sz="3600" dirty="0"/>
              <a:t>only in </a:t>
            </a:r>
            <a:r>
              <a:rPr sz="3600" dirty="0" smtClean="0"/>
              <a:t>Majuro</a:t>
            </a:r>
            <a:r>
              <a:rPr lang="en-US" sz="3600" dirty="0" smtClean="0"/>
              <a:t> and Ebeye</a:t>
            </a:r>
            <a:endParaRPr sz="3600" dirty="0"/>
          </a:p>
          <a:p>
            <a:pPr marL="438912" lvl="0" indent="-320040">
              <a:defRPr sz="1800"/>
            </a:pPr>
            <a:r>
              <a:rPr sz="3600" dirty="0"/>
              <a:t>each </a:t>
            </a:r>
            <a:r>
              <a:rPr lang="en-US" sz="3600" dirty="0" smtClean="0"/>
              <a:t>hotspot </a:t>
            </a:r>
            <a:r>
              <a:rPr sz="3600" dirty="0" smtClean="0"/>
              <a:t>up </a:t>
            </a:r>
            <a:r>
              <a:rPr sz="3600" dirty="0"/>
              <a:t>to 30 mbps</a:t>
            </a:r>
          </a:p>
          <a:p>
            <a:pPr>
              <a:defRPr sz="1800"/>
            </a:pPr>
            <a:r>
              <a:rPr lang="en-US" sz="3600" dirty="0"/>
              <a:t>23 Coverage Areas including 4 of the islets and portable </a:t>
            </a:r>
            <a:r>
              <a:rPr lang="en-US" sz="3600" dirty="0" smtClean="0"/>
              <a:t>Wi-Fi </a:t>
            </a:r>
            <a:r>
              <a:rPr lang="en-US" sz="3600" dirty="0"/>
              <a:t>on fishing ships throughout the </a:t>
            </a:r>
            <a:r>
              <a:rPr lang="en-US" sz="3600" dirty="0" smtClean="0"/>
              <a:t>lagoon</a:t>
            </a:r>
          </a:p>
          <a:p>
            <a:pPr>
              <a:defRPr sz="1800"/>
            </a:pPr>
            <a:r>
              <a:rPr lang="en-US" sz="3600" dirty="0" smtClean="0"/>
              <a:t>The current total subscriber of our Wi-Fi service is 500.</a:t>
            </a:r>
          </a:p>
          <a:p>
            <a:pPr marL="118872" indent="0">
              <a:buNone/>
              <a:defRPr sz="1800"/>
            </a:pPr>
            <a:endParaRPr lang="en-US" sz="3600" dirty="0"/>
          </a:p>
          <a:p>
            <a:pPr marL="438912" lvl="0" indent="-320040">
              <a:defRPr sz="1800"/>
            </a:pPr>
            <a:endParaRPr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84" name="image20.png" descr="NTA Hotspot Locations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On-going Projects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227872" y="1546590"/>
            <a:ext cx="8688257" cy="5311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0133" lvl="0" indent="-313639" defTabSz="896111">
              <a:defRPr sz="1800"/>
            </a:pPr>
            <a:r>
              <a:rPr lang="en-US" sz="3136" dirty="0" err="1" smtClean="0"/>
              <a:t>Ubiquiti</a:t>
            </a:r>
            <a:r>
              <a:rPr lang="en-US" sz="3136" dirty="0" smtClean="0"/>
              <a:t> </a:t>
            </a:r>
            <a:r>
              <a:rPr sz="3136" dirty="0" smtClean="0"/>
              <a:t>Air</a:t>
            </a:r>
            <a:r>
              <a:rPr lang="en-US" sz="3136" dirty="0" smtClean="0"/>
              <a:t> </a:t>
            </a:r>
            <a:r>
              <a:rPr sz="3136" dirty="0" smtClean="0"/>
              <a:t>Fiber </a:t>
            </a:r>
            <a:r>
              <a:rPr sz="3136" dirty="0"/>
              <a:t>link between </a:t>
            </a:r>
            <a:r>
              <a:rPr lang="en-US" sz="3136" dirty="0" smtClean="0"/>
              <a:t>Majuro and Arno</a:t>
            </a:r>
            <a:endParaRPr sz="3136" dirty="0"/>
          </a:p>
          <a:p>
            <a:pPr marL="430133" lvl="0" indent="-313639" defTabSz="896111">
              <a:defRPr sz="1800"/>
            </a:pPr>
            <a:r>
              <a:rPr sz="3136" dirty="0"/>
              <a:t>Introducing VoIP services into Market</a:t>
            </a:r>
          </a:p>
          <a:p>
            <a:pPr marL="573694" indent="-457200" defTabSz="896111">
              <a:defRPr sz="1800"/>
            </a:pPr>
            <a:r>
              <a:rPr sz="3136" dirty="0"/>
              <a:t>Dual Stacking edge routers- miNTA prepping for </a:t>
            </a:r>
            <a:r>
              <a:rPr sz="3136" dirty="0" smtClean="0"/>
              <a:t>IPv6</a:t>
            </a:r>
            <a:r>
              <a:rPr lang="en-US" sz="3136" dirty="0" smtClean="0"/>
              <a:t>. Core is mostly done, now working on </a:t>
            </a:r>
            <a:r>
              <a:rPr lang="en-US" sz="3136" dirty="0" smtClean="0"/>
              <a:t>end </a:t>
            </a:r>
          </a:p>
          <a:p>
            <a:pPr marL="573694" indent="-457200" defTabSz="896111">
              <a:defRPr sz="1800"/>
            </a:pPr>
            <a:r>
              <a:rPr sz="3136" dirty="0" smtClean="0"/>
              <a:t>build </a:t>
            </a:r>
            <a:r>
              <a:rPr lang="en-US" sz="3136" dirty="0" smtClean="0"/>
              <a:t>more </a:t>
            </a:r>
            <a:r>
              <a:rPr sz="3136" dirty="0" smtClean="0"/>
              <a:t>Hot </a:t>
            </a:r>
            <a:r>
              <a:rPr sz="3136" dirty="0"/>
              <a:t>Spots in Ebeye</a:t>
            </a:r>
          </a:p>
          <a:p>
            <a:pPr marL="573694" indent="-457200" defTabSz="896111">
              <a:defRPr sz="1800"/>
            </a:pPr>
            <a:r>
              <a:rPr lang="en-US" sz="3136" dirty="0"/>
              <a:t>C</a:t>
            </a:r>
            <a:r>
              <a:rPr sz="3136" dirty="0" smtClean="0"/>
              <a:t>reate </a:t>
            </a:r>
            <a:r>
              <a:rPr sz="3136" dirty="0"/>
              <a:t>a Data Center for hosting- miNTA to play both Registry and Registrar role?(pending Government election</a:t>
            </a:r>
            <a:r>
              <a:rPr sz="3136" dirty="0" smtClean="0"/>
              <a:t>)</a:t>
            </a:r>
            <a:endParaRPr sz="3136" dirty="0"/>
          </a:p>
          <a:p>
            <a:pPr marL="573694" indent="-457200" defTabSz="896111">
              <a:defRPr sz="1800"/>
            </a:pPr>
            <a:r>
              <a:rPr sz="3136" dirty="0"/>
              <a:t>update miNTA website-include customer </a:t>
            </a:r>
            <a:r>
              <a:rPr sz="3136" dirty="0" smtClean="0"/>
              <a:t>portal</a:t>
            </a:r>
            <a:r>
              <a:rPr lang="en-US" sz="3136" dirty="0" smtClean="0"/>
              <a:t>.</a:t>
            </a:r>
          </a:p>
          <a:p>
            <a:pPr marL="573694" indent="-457200" defTabSz="896111">
              <a:defRPr sz="1800"/>
            </a:pPr>
            <a:r>
              <a:rPr lang="en-US" sz="3136" dirty="0" smtClean="0"/>
              <a:t>Setup more </a:t>
            </a:r>
            <a:r>
              <a:rPr lang="en-US" sz="3136" dirty="0" err="1" smtClean="0"/>
              <a:t>FTTx</a:t>
            </a:r>
            <a:endParaRPr sz="3136" dirty="0"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Challenges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444500" y="1597391"/>
            <a:ext cx="8229600" cy="5082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3075" lvl="0" indent="-272034" defTabSz="777240">
              <a:defRPr sz="1800"/>
            </a:pPr>
            <a:r>
              <a:rPr sz="2720" dirty="0"/>
              <a:t>Backing up Fiber connection with </a:t>
            </a:r>
            <a:r>
              <a:rPr sz="2720" dirty="0" smtClean="0"/>
              <a:t>Guam</a:t>
            </a:r>
            <a:endParaRPr sz="2720" dirty="0"/>
          </a:p>
          <a:p>
            <a:pPr marL="373075" lvl="0" indent="-272034" defTabSz="777240">
              <a:defRPr sz="1800"/>
            </a:pPr>
            <a:r>
              <a:rPr sz="2720" dirty="0" smtClean="0"/>
              <a:t>Provide </a:t>
            </a:r>
            <a:r>
              <a:rPr sz="2720" dirty="0"/>
              <a:t>higher bandwidth for Outer Islands</a:t>
            </a:r>
          </a:p>
          <a:p>
            <a:pPr marL="373075" lvl="0" indent="-272034" defTabSz="777240">
              <a:defRPr sz="1800"/>
            </a:pPr>
            <a:r>
              <a:rPr lang="en-US" sz="2720" dirty="0" smtClean="0"/>
              <a:t>Deploy Hybrid(NAS and SAN)</a:t>
            </a:r>
            <a:endParaRPr sz="2720" dirty="0"/>
          </a:p>
          <a:p>
            <a:pPr marL="373075" lvl="0" indent="-272034" defTabSz="777240">
              <a:defRPr sz="1800"/>
            </a:pPr>
            <a:r>
              <a:rPr sz="2720" dirty="0"/>
              <a:t>Repairing main copper cable; troubleshooting Outer islands; raising employee capacity</a:t>
            </a:r>
          </a:p>
          <a:p>
            <a:pPr marL="373075" lvl="0" indent="-272034" defTabSz="777240">
              <a:defRPr sz="1800"/>
            </a:pPr>
            <a:r>
              <a:rPr sz="2720" dirty="0"/>
              <a:t>Keeping up with the demand for higher speeds</a:t>
            </a:r>
          </a:p>
          <a:p>
            <a:pPr marL="373075" lvl="0" indent="-272034" defTabSz="777240">
              <a:defRPr sz="1800"/>
            </a:pPr>
            <a:r>
              <a:rPr sz="2720" dirty="0"/>
              <a:t>Create more efficient Monitoring System</a:t>
            </a:r>
          </a:p>
          <a:p>
            <a:pPr marL="660654" lvl="1" indent="-272034" defTabSz="777240">
              <a:buSzPct val="80000"/>
              <a:buChar char="◼"/>
              <a:defRPr sz="1800"/>
            </a:pPr>
            <a:r>
              <a:rPr sz="2720" dirty="0" smtClean="0"/>
              <a:t>SPAM</a:t>
            </a:r>
            <a:r>
              <a:rPr lang="en-US" sz="2720" dirty="0" smtClean="0"/>
              <a:t>/Intrusion/DoS</a:t>
            </a:r>
            <a:r>
              <a:rPr sz="2720" dirty="0" smtClean="0"/>
              <a:t> detection</a:t>
            </a:r>
            <a:r>
              <a:rPr lang="en-US" sz="2720" dirty="0" smtClean="0"/>
              <a:t> and mitigation</a:t>
            </a:r>
          </a:p>
          <a:p>
            <a:pPr marL="660654" lvl="1" indent="-272034" defTabSz="777240">
              <a:buSzPct val="80000"/>
              <a:buChar char="◼"/>
              <a:defRPr sz="1800"/>
            </a:pPr>
            <a:r>
              <a:rPr sz="2720" dirty="0" smtClean="0"/>
              <a:t>User </a:t>
            </a:r>
            <a:r>
              <a:rPr sz="2720" dirty="0"/>
              <a:t>protection from hackers, bots, and other harmful </a:t>
            </a:r>
            <a:r>
              <a:rPr sz="2720" dirty="0" smtClean="0"/>
              <a:t>programs</a:t>
            </a:r>
            <a:endParaRPr sz="2720" dirty="0"/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you!!!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 smtClean="0">
                <a:solidFill>
                  <a:srgbClr val="F0AD00"/>
                </a:solidFill>
              </a:rPr>
              <a:t>I.T</a:t>
            </a:r>
            <a:r>
              <a:rPr lang="en-US" sz="4500" dirty="0" smtClean="0">
                <a:solidFill>
                  <a:srgbClr val="F0AD00"/>
                </a:solidFill>
              </a:rPr>
              <a:t> </a:t>
            </a:r>
            <a:r>
              <a:rPr sz="4500" dirty="0" smtClean="0">
                <a:solidFill>
                  <a:srgbClr val="F0AD00"/>
                </a:solidFill>
              </a:rPr>
              <a:t> </a:t>
            </a:r>
            <a:r>
              <a:rPr sz="4500" dirty="0">
                <a:solidFill>
                  <a:srgbClr val="F0AD00"/>
                </a:solidFill>
              </a:rPr>
              <a:t>Dept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221919" y="1585534"/>
            <a:ext cx="8566481" cy="496766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 smtClean="0"/>
              <a:t>Managing/Configuring/Installing/Monitoring/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T</a:t>
            </a:r>
            <a:r>
              <a:rPr lang="en-US" sz="3200" dirty="0" smtClean="0"/>
              <a:t>r</a:t>
            </a:r>
            <a:r>
              <a:rPr sz="3200" dirty="0" smtClean="0"/>
              <a:t>oubleshooting/</a:t>
            </a:r>
            <a:r>
              <a:rPr lang="en-US" sz="3200" dirty="0" smtClean="0"/>
              <a:t>Deploying/</a:t>
            </a:r>
            <a:r>
              <a:rPr sz="3200" dirty="0" smtClean="0"/>
              <a:t>Maintaining</a:t>
            </a:r>
            <a:r>
              <a:rPr sz="3200" dirty="0"/>
              <a:t>:</a:t>
            </a:r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 err="1"/>
              <a:t>miNTA</a:t>
            </a:r>
            <a:r>
              <a:rPr sz="2800" dirty="0"/>
              <a:t> Backbone Network</a:t>
            </a:r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 err="1"/>
              <a:t>miNTA</a:t>
            </a:r>
            <a:r>
              <a:rPr sz="2800" dirty="0"/>
              <a:t> </a:t>
            </a:r>
            <a:r>
              <a:rPr lang="en-US" sz="2800" dirty="0" smtClean="0"/>
              <a:t>Internet </a:t>
            </a:r>
            <a:r>
              <a:rPr sz="2800" dirty="0" smtClean="0"/>
              <a:t>Services</a:t>
            </a:r>
            <a:endParaRPr sz="2800" dirty="0"/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/>
              <a:t>Virtual Machines (VMWare)- </a:t>
            </a:r>
            <a:r>
              <a:rPr sz="2800" dirty="0" smtClean="0"/>
              <a:t>Servers</a:t>
            </a:r>
            <a:endParaRPr sz="2800" dirty="0"/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/>
              <a:t>External Tech Support</a:t>
            </a:r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 smtClean="0"/>
              <a:t>Internal </a:t>
            </a:r>
            <a:r>
              <a:rPr sz="2800" dirty="0"/>
              <a:t>Tech </a:t>
            </a:r>
            <a:r>
              <a:rPr sz="2800" dirty="0" smtClean="0"/>
              <a:t>Support</a:t>
            </a:r>
            <a:endParaRPr lang="en-US" sz="2800" dirty="0" smtClean="0"/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lang="en-US" sz="2800" dirty="0" err="1" smtClean="0"/>
              <a:t>UniFi</a:t>
            </a:r>
            <a:r>
              <a:rPr lang="en-US" sz="2800" dirty="0" smtClean="0"/>
              <a:t> Hotspot</a:t>
            </a:r>
            <a:endParaRPr sz="2800" dirty="0"/>
          </a:p>
        </p:txBody>
      </p:sp>
      <p:pic>
        <p:nvPicPr>
          <p:cNvPr id="125" name="image2.png" descr="NTA 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3200" y="5562600"/>
            <a:ext cx="1998785" cy="103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miNTA’s Network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2900" dirty="0"/>
              <a:t>Backbone consists of 90+ switches, storage medias and routers: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500" dirty="0"/>
              <a:t>Majuro and Ebeye backbone switches (Cisco)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lang="en-US" sz="2500" dirty="0" smtClean="0"/>
              <a:t>Cisco routers – Border, distribution, access</a:t>
            </a:r>
            <a:endParaRPr sz="2500" dirty="0"/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lang="en-US" sz="2500" dirty="0" smtClean="0"/>
              <a:t>NAS/SAN</a:t>
            </a:r>
            <a:r>
              <a:rPr sz="2500" dirty="0" smtClean="0"/>
              <a:t>- Synology</a:t>
            </a:r>
            <a:r>
              <a:rPr lang="en-US" sz="2500" dirty="0" smtClean="0"/>
              <a:t>/Brocade</a:t>
            </a:r>
            <a:endParaRPr sz="2500" dirty="0"/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500" dirty="0" smtClean="0"/>
              <a:t>DSLAMs</a:t>
            </a:r>
            <a:r>
              <a:rPr sz="2500" dirty="0"/>
              <a:t>- </a:t>
            </a:r>
            <a:r>
              <a:rPr sz="2500" dirty="0" smtClean="0"/>
              <a:t>ADSL</a:t>
            </a:r>
            <a:r>
              <a:rPr lang="en-US" sz="2500" dirty="0" smtClean="0"/>
              <a:t>/VDSL</a:t>
            </a:r>
            <a:r>
              <a:rPr sz="2500" dirty="0" smtClean="0"/>
              <a:t>; </a:t>
            </a:r>
            <a:r>
              <a:rPr sz="2500" dirty="0"/>
              <a:t>Zhone and Calix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500" dirty="0"/>
              <a:t>Ubiquiti (Rockets, NanoStations, Access Points)- Hot Spots</a:t>
            </a:r>
          </a:p>
        </p:txBody>
      </p:sp>
      <p:pic>
        <p:nvPicPr>
          <p:cNvPr id="129" name="image2.png" descr="NTA 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0800" y="5486400"/>
            <a:ext cx="2209800" cy="1149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" name="Picture 1" descr="submarinefib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1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3"/>
          </a:xfrm>
          <a:prstGeom prst="rect">
            <a:avLst/>
          </a:prstGeom>
        </p:spPr>
        <p:txBody>
          <a:bodyPr lIns="0" tIns="0" rIns="0" bIns="0"/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959" dirty="0">
                <a:solidFill>
                  <a:srgbClr val="F0AD00"/>
                </a:solidFill>
              </a:rPr>
              <a:t>miNTA Virtual Machines: </a:t>
            </a:r>
            <a:br>
              <a:rPr sz="3959" dirty="0">
                <a:solidFill>
                  <a:srgbClr val="F0AD00"/>
                </a:solidFill>
              </a:rPr>
            </a:br>
            <a:r>
              <a:rPr sz="3959" dirty="0" smtClean="0">
                <a:solidFill>
                  <a:srgbClr val="F0AD00"/>
                </a:solidFill>
              </a:rPr>
              <a:t>VMWare</a:t>
            </a:r>
            <a:r>
              <a:rPr lang="en-US" sz="3959" dirty="0" smtClean="0">
                <a:solidFill>
                  <a:srgbClr val="F0AD00"/>
                </a:solidFill>
              </a:rPr>
              <a:t> </a:t>
            </a:r>
            <a:endParaRPr sz="3959" dirty="0">
              <a:solidFill>
                <a:srgbClr val="F0AD00"/>
              </a:solidFill>
            </a:endParaRPr>
          </a:p>
        </p:txBody>
      </p:sp>
      <p:pic>
        <p:nvPicPr>
          <p:cNvPr id="145" name="image9.png" descr="vmwar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400" y="1752600"/>
            <a:ext cx="46482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648200" y="1773935"/>
            <a:ext cx="4038600" cy="4623817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2800" dirty="0"/>
              <a:t>Houses Servers for:</a:t>
            </a:r>
          </a:p>
          <a:p>
            <a:pPr marL="731519" lvl="1" indent="-274319">
              <a:lnSpc>
                <a:spcPct val="90000"/>
              </a:lnSpc>
              <a:spcBef>
                <a:spcPts val="500"/>
              </a:spcBef>
              <a:buClr>
                <a:srgbClr val="60B5CC"/>
              </a:buClr>
              <a:buFont typeface="Wingdings"/>
              <a:defRPr sz="1800"/>
            </a:pPr>
            <a:r>
              <a:rPr sz="2400" dirty="0"/>
              <a:t>miNTA’s AD, Anti-Virus, </a:t>
            </a:r>
            <a:r>
              <a:rPr sz="2400" dirty="0" smtClean="0"/>
              <a:t>VPN, </a:t>
            </a:r>
            <a:r>
              <a:rPr sz="2400" dirty="0"/>
              <a:t>etc.</a:t>
            </a:r>
          </a:p>
          <a:p>
            <a:pPr marL="731519" lvl="1" indent="-274319">
              <a:lnSpc>
                <a:spcPct val="90000"/>
              </a:lnSpc>
              <a:spcBef>
                <a:spcPts val="500"/>
              </a:spcBef>
              <a:buClr>
                <a:srgbClr val="60B5CC"/>
              </a:buClr>
              <a:buFont typeface="Wingdings"/>
              <a:defRPr sz="1800"/>
            </a:pPr>
            <a:r>
              <a:rPr lang="en-US" sz="2400" dirty="0" smtClean="0"/>
              <a:t>SIP-Server</a:t>
            </a:r>
            <a:endParaRPr sz="2400" dirty="0"/>
          </a:p>
          <a:p>
            <a:pPr marL="731519" lvl="1" indent="-274319">
              <a:lnSpc>
                <a:spcPct val="90000"/>
              </a:lnSpc>
              <a:spcBef>
                <a:spcPts val="500"/>
              </a:spcBef>
              <a:buClr>
                <a:srgbClr val="60B5CC"/>
              </a:buClr>
              <a:buFont typeface="Wingdings"/>
              <a:defRPr sz="1800"/>
            </a:pPr>
            <a:r>
              <a:rPr sz="2400" dirty="0"/>
              <a:t>Thin Clients</a:t>
            </a:r>
          </a:p>
          <a:p>
            <a:pPr marL="731519" lvl="1" indent="-274319">
              <a:lnSpc>
                <a:spcPct val="90000"/>
              </a:lnSpc>
              <a:spcBef>
                <a:spcPts val="500"/>
              </a:spcBef>
              <a:buClr>
                <a:srgbClr val="60B5CC"/>
              </a:buClr>
              <a:buFont typeface="Wingdings"/>
              <a:defRPr sz="1800"/>
            </a:pPr>
            <a:r>
              <a:rPr sz="2400" dirty="0"/>
              <a:t>Monitoring System:</a:t>
            </a:r>
          </a:p>
          <a:p>
            <a:pPr marL="996696" lvl="2" indent="-228600">
              <a:lnSpc>
                <a:spcPct val="90000"/>
              </a:lnSpc>
              <a:spcBef>
                <a:spcPts val="400"/>
              </a:spcBef>
              <a:buClr>
                <a:srgbClr val="E66C7D"/>
              </a:buClr>
              <a:buFont typeface="Arial"/>
              <a:defRPr sz="1800"/>
            </a:pPr>
            <a:r>
              <a:rPr sz="20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Cacti</a:t>
            </a:r>
            <a:endParaRPr sz="2000" dirty="0"/>
          </a:p>
          <a:p>
            <a:pPr marL="996696" lvl="2" indent="-228600">
              <a:lnSpc>
                <a:spcPct val="90000"/>
              </a:lnSpc>
              <a:spcBef>
                <a:spcPts val="400"/>
              </a:spcBef>
              <a:buClr>
                <a:srgbClr val="E66C7D"/>
              </a:buClr>
              <a:buFont typeface="Arial"/>
              <a:defRPr sz="1800"/>
            </a:pPr>
            <a:r>
              <a:rPr sz="2000" dirty="0"/>
              <a:t>SPAM </a:t>
            </a:r>
          </a:p>
          <a:p>
            <a:pPr marL="996696" lvl="2" indent="-228600">
              <a:lnSpc>
                <a:spcPct val="90000"/>
              </a:lnSpc>
              <a:spcBef>
                <a:spcPts val="400"/>
              </a:spcBef>
              <a:buClr>
                <a:srgbClr val="E66C7D"/>
              </a:buClr>
              <a:buFont typeface="Arial"/>
              <a:defRPr sz="1800"/>
            </a:pPr>
            <a:r>
              <a:rPr sz="2000" dirty="0"/>
              <a:t>WhatsUpGold</a:t>
            </a:r>
          </a:p>
          <a:p>
            <a:pPr marL="996696" lvl="2" indent="-228600">
              <a:lnSpc>
                <a:spcPct val="90000"/>
              </a:lnSpc>
              <a:spcBef>
                <a:spcPts val="400"/>
              </a:spcBef>
              <a:buClr>
                <a:srgbClr val="E66C7D"/>
              </a:buClr>
              <a:buFont typeface="Arial"/>
              <a:defRPr sz="1800"/>
            </a:pP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Nagios</a:t>
            </a:r>
            <a:endParaRPr sz="2000" dirty="0"/>
          </a:p>
          <a:p>
            <a:pPr marL="996696" lvl="2" indent="-228600">
              <a:lnSpc>
                <a:spcPct val="90000"/>
              </a:lnSpc>
              <a:spcBef>
                <a:spcPts val="400"/>
              </a:spcBef>
              <a:buClr>
                <a:srgbClr val="E66C7D"/>
              </a:buClr>
              <a:buFont typeface="Arial"/>
              <a:defRPr sz="1800"/>
            </a:pPr>
            <a:r>
              <a:rPr sz="2000" dirty="0"/>
              <a:t>UniFi 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External/Internal  Tech 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091" y="2170930"/>
            <a:ext cx="8605309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Extra Paid service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Maintain fast data flow within the network and in and out of the network</a:t>
            </a:r>
            <a:endParaRPr lang="en-US" sz="2400" dirty="0">
              <a:solidFill>
                <a:srgbClr val="000000"/>
              </a:solidFill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Provide NAT, IP Routing, and UDP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or TCP port forwarding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Network Security and Audit.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Monitoring System (CPU, Memory, disk, and Bandwidth Usage)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      ----Cacti</a:t>
            </a:r>
            <a:endParaRPr kumimoji="0" lang="en-US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      ----Whatsup Gold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     ----Nagios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Internal SIP services (VOIP)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08028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 smtClean="0">
                <a:solidFill>
                  <a:srgbClr val="F0AD00"/>
                </a:solidFill>
              </a:rPr>
              <a:t>Internet </a:t>
            </a:r>
            <a:r>
              <a:rPr sz="4500" dirty="0">
                <a:solidFill>
                  <a:srgbClr val="F0AD00"/>
                </a:solidFill>
              </a:rPr>
              <a:t>Services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57200" y="1571991"/>
            <a:ext cx="8229600" cy="50828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sz="4300" dirty="0"/>
              <a:t>Internet- High Speed DSL, email, </a:t>
            </a:r>
            <a:r>
              <a:rPr lang="en-US" sz="4300" dirty="0" smtClean="0"/>
              <a:t>and</a:t>
            </a:r>
            <a:r>
              <a:rPr sz="4300" dirty="0" smtClean="0"/>
              <a:t> </a:t>
            </a:r>
            <a:r>
              <a:rPr sz="4300" dirty="0"/>
              <a:t>Hot Spots</a:t>
            </a:r>
          </a:p>
          <a:p>
            <a:pPr lvl="0">
              <a:defRPr sz="1800"/>
            </a:pPr>
            <a:r>
              <a:rPr sz="4300" dirty="0" smtClean="0"/>
              <a:t>DAMA</a:t>
            </a:r>
            <a:r>
              <a:rPr sz="4300" dirty="0"/>
              <a:t>- </a:t>
            </a:r>
            <a:r>
              <a:rPr sz="4300" b="1" dirty="0"/>
              <a:t>D</a:t>
            </a:r>
            <a:r>
              <a:rPr sz="4300" dirty="0"/>
              <a:t>emand </a:t>
            </a:r>
            <a:r>
              <a:rPr sz="4300" b="1" dirty="0" smtClean="0"/>
              <a:t>A</a:t>
            </a:r>
            <a:r>
              <a:rPr sz="4300" dirty="0" smtClean="0"/>
              <a:t>ssigned</a:t>
            </a:r>
            <a:endParaRPr lang="en-US" sz="4300" dirty="0" smtClean="0"/>
          </a:p>
          <a:p>
            <a:pPr marL="118872" lvl="0" indent="0">
              <a:buNone/>
              <a:defRPr sz="1800"/>
            </a:pPr>
            <a:r>
              <a:rPr sz="4300" dirty="0" smtClean="0"/>
              <a:t> </a:t>
            </a:r>
            <a:r>
              <a:rPr sz="4300" b="1" dirty="0"/>
              <a:t>M</a:t>
            </a:r>
            <a:r>
              <a:rPr sz="4300" dirty="0"/>
              <a:t>ultiple </a:t>
            </a:r>
            <a:r>
              <a:rPr sz="4300" b="1" dirty="0"/>
              <a:t>A</a:t>
            </a:r>
            <a:r>
              <a:rPr sz="4300" dirty="0"/>
              <a:t>ccess Satellite </a:t>
            </a:r>
            <a:r>
              <a:rPr sz="4300" dirty="0" smtClean="0"/>
              <a:t>System</a:t>
            </a:r>
            <a:r>
              <a:rPr lang="en-US" sz="4300" dirty="0" smtClean="0"/>
              <a:t> for</a:t>
            </a:r>
          </a:p>
          <a:p>
            <a:pPr marL="118872" indent="0">
              <a:buNone/>
              <a:defRPr sz="1800"/>
            </a:pPr>
            <a:r>
              <a:rPr lang="en-US" sz="4000" dirty="0"/>
              <a:t>Outer </a:t>
            </a:r>
            <a:r>
              <a:rPr lang="en-US" sz="4000" dirty="0" smtClean="0"/>
              <a:t>Islands</a:t>
            </a:r>
            <a:endParaRPr lang="en-US" sz="4300" dirty="0" smtClean="0"/>
          </a:p>
          <a:p>
            <a:pPr lvl="0">
              <a:defRPr sz="1800"/>
            </a:pPr>
            <a:r>
              <a:rPr lang="en-US" sz="4400" dirty="0"/>
              <a:t>Leased </a:t>
            </a:r>
            <a:r>
              <a:rPr lang="en-US" sz="4400" dirty="0" smtClean="0"/>
              <a:t>Line(</a:t>
            </a:r>
            <a:r>
              <a:rPr lang="en-US" sz="4400" dirty="0" err="1" smtClean="0"/>
              <a:t>FTTx</a:t>
            </a:r>
            <a:r>
              <a:rPr lang="en-US" sz="4400" dirty="0" smtClean="0"/>
              <a:t> or ADSL or VDSL) </a:t>
            </a:r>
            <a:endParaRPr lang="en-US" sz="4400" dirty="0"/>
          </a:p>
          <a:p>
            <a:pPr lvl="0">
              <a:defRPr sz="1800"/>
            </a:pPr>
            <a:r>
              <a:rPr lang="en-US" sz="4400" dirty="0" err="1" smtClean="0"/>
              <a:t>UniFi</a:t>
            </a:r>
            <a:r>
              <a:rPr lang="en-US" sz="4400" dirty="0"/>
              <a:t>- </a:t>
            </a:r>
            <a:r>
              <a:rPr lang="en-US" sz="4400" dirty="0" smtClean="0"/>
              <a:t>for </a:t>
            </a:r>
            <a:r>
              <a:rPr lang="en-US" sz="4400" dirty="0"/>
              <a:t>Hot Spots</a:t>
            </a:r>
          </a:p>
          <a:p>
            <a:pPr lvl="0">
              <a:defRPr sz="1800"/>
            </a:pPr>
            <a:r>
              <a:rPr lang="en-US" sz="4400" dirty="0"/>
              <a:t>Air Fiber</a:t>
            </a:r>
          </a:p>
          <a:p>
            <a:pPr lvl="0">
              <a:defRPr sz="1800"/>
            </a:pPr>
            <a:r>
              <a:rPr lang="en-US" sz="4400" dirty="0"/>
              <a:t>VoIP</a:t>
            </a:r>
          </a:p>
          <a:p>
            <a:pPr lvl="0">
              <a:defRPr sz="1800"/>
            </a:pPr>
            <a:endParaRPr sz="4300" dirty="0"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rgbClr val="F0AD00"/>
                </a:solidFill>
              </a:rPr>
              <a:t>Overall </a:t>
            </a:r>
            <a:r>
              <a:rPr sz="4500" dirty="0" smtClean="0">
                <a:solidFill>
                  <a:srgbClr val="F0AD00"/>
                </a:solidFill>
              </a:rPr>
              <a:t>DSL Port St</a:t>
            </a:r>
            <a:r>
              <a:rPr lang="en-US" sz="4500" dirty="0" smtClean="0">
                <a:solidFill>
                  <a:srgbClr val="F0AD00"/>
                </a:solidFill>
              </a:rPr>
              <a:t>atus</a:t>
            </a:r>
            <a:endParaRPr sz="4500" dirty="0">
              <a:solidFill>
                <a:srgbClr val="F0AD00"/>
              </a:solidFill>
            </a:endParaRPr>
          </a:p>
        </p:txBody>
      </p:sp>
      <p:pic>
        <p:nvPicPr>
          <p:cNvPr id="5" name="Picture 4" descr="Screen Shot 2015-11-29 at 11.2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4781127"/>
          </a:xfrm>
          <a:prstGeom prst="rect">
            <a:avLst/>
          </a:prstGeom>
        </p:spPr>
      </p:pic>
      <p:pic>
        <p:nvPicPr>
          <p:cNvPr id="6" name="image2.png" descr="NTA Logo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58000" y="5666232"/>
            <a:ext cx="1998785" cy="103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11-29 at 11.2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9067800" cy="4572000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00" dirty="0" smtClean="0">
                <a:solidFill>
                  <a:srgbClr val="F0AD00"/>
                </a:solidFill>
              </a:rPr>
              <a:t>DSL Port Break Down</a:t>
            </a:r>
            <a:endParaRPr sz="4500" dirty="0">
              <a:solidFill>
                <a:srgbClr val="F0AD00"/>
              </a:solidFill>
            </a:endParaRPr>
          </a:p>
        </p:txBody>
      </p:sp>
      <p:pic>
        <p:nvPicPr>
          <p:cNvPr id="12" name="image2.png" descr="NTA Logo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58000" y="5666232"/>
            <a:ext cx="1998785" cy="103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446</Words>
  <Application>Microsoft Macintosh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 Country Report on IP/ISP  Network</vt:lpstr>
      <vt:lpstr>I.T  Dept</vt:lpstr>
      <vt:lpstr>miNTA’s Network </vt:lpstr>
      <vt:lpstr>PowerPoint Presentation</vt:lpstr>
      <vt:lpstr>miNTA Virtual Machines:  VMWare </vt:lpstr>
      <vt:lpstr>External/Internal  Tech Support</vt:lpstr>
      <vt:lpstr>Internet Services</vt:lpstr>
      <vt:lpstr>Overall DSL Port Status</vt:lpstr>
      <vt:lpstr>DSL Port Break Down</vt:lpstr>
      <vt:lpstr>Leased Line/FTTx</vt:lpstr>
      <vt:lpstr>PowerPoint Presentation</vt:lpstr>
      <vt:lpstr>PowerPoint Presentation</vt:lpstr>
      <vt:lpstr>HOT Spots-UniFi</vt:lpstr>
      <vt:lpstr>PowerPoint Presentation</vt:lpstr>
      <vt:lpstr>On-going Projects</vt:lpstr>
      <vt:lpstr>Challenges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 on IP/ISP  Network</dc:title>
  <cp:lastModifiedBy>Unknown Unknown</cp:lastModifiedBy>
  <cp:revision>45</cp:revision>
  <dcterms:modified xsi:type="dcterms:W3CDTF">2015-11-30T04:21:30Z</dcterms:modified>
</cp:coreProperties>
</file>