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309" r:id="rId3"/>
    <p:sldId id="310" r:id="rId4"/>
    <p:sldId id="301" r:id="rId5"/>
    <p:sldId id="260" r:id="rId6"/>
    <p:sldId id="262" r:id="rId7"/>
    <p:sldId id="305" r:id="rId8"/>
    <p:sldId id="263" r:id="rId9"/>
    <p:sldId id="264" r:id="rId10"/>
    <p:sldId id="265" r:id="rId11"/>
    <p:sldId id="266" r:id="rId12"/>
    <p:sldId id="267" r:id="rId13"/>
    <p:sldId id="268" r:id="rId14"/>
    <p:sldId id="311" r:id="rId15"/>
    <p:sldId id="272" r:id="rId16"/>
    <p:sldId id="306" r:id="rId17"/>
    <p:sldId id="274" r:id="rId18"/>
    <p:sldId id="275" r:id="rId19"/>
    <p:sldId id="276" r:id="rId20"/>
    <p:sldId id="278" r:id="rId21"/>
    <p:sldId id="279" r:id="rId22"/>
    <p:sldId id="307" r:id="rId23"/>
    <p:sldId id="280" r:id="rId24"/>
    <p:sldId id="281" r:id="rId25"/>
    <p:sldId id="283" r:id="rId26"/>
    <p:sldId id="284" r:id="rId27"/>
    <p:sldId id="285" r:id="rId28"/>
    <p:sldId id="287" r:id="rId29"/>
    <p:sldId id="291" r:id="rId30"/>
    <p:sldId id="293" r:id="rId31"/>
    <p:sldId id="299" r:id="rId32"/>
    <p:sldId id="303" r:id="rId33"/>
    <p:sldId id="302" r:id="rId34"/>
    <p:sldId id="304" r:id="rId35"/>
    <p:sldId id="296" r:id="rId36"/>
    <p:sldId id="300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6" autoAdjust="0"/>
    <p:restoredTop sz="82810" autoAdjust="0"/>
  </p:normalViewPr>
  <p:slideViewPr>
    <p:cSldViewPr>
      <p:cViewPr varScale="1">
        <p:scale>
          <a:sx n="85" d="100"/>
          <a:sy n="85" d="100"/>
        </p:scale>
        <p:origin x="-1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4FBB"/>
            </a:solidFill>
            <a:ln w="57150" cmpd="sng">
              <a:solidFill>
                <a:srgbClr val="004FBB"/>
              </a:solidFill>
            </a:ln>
          </c:spPr>
          <c:cat>
            <c:numRef>
              <c:f>Sheet1!$A$3:$A$13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48.0</c:v>
                </c:pt>
                <c:pt idx="1">
                  <c:v>40.0</c:v>
                </c:pt>
                <c:pt idx="2">
                  <c:v>60.0</c:v>
                </c:pt>
                <c:pt idx="3">
                  <c:v>143.0</c:v>
                </c:pt>
                <c:pt idx="4">
                  <c:v>183.0</c:v>
                </c:pt>
                <c:pt idx="5">
                  <c:v>554.0</c:v>
                </c:pt>
                <c:pt idx="6">
                  <c:v>593.0</c:v>
                </c:pt>
                <c:pt idx="7">
                  <c:v>518.0</c:v>
                </c:pt>
                <c:pt idx="8">
                  <c:v>502.0</c:v>
                </c:pt>
                <c:pt idx="9">
                  <c:v>484.0</c:v>
                </c:pt>
                <c:pt idx="10">
                  <c:v>533.0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0808104"/>
        <c:axId val="-2050806312"/>
      </c:areaChart>
      <c:catAx>
        <c:axId val="-2050808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0806312"/>
        <c:crosses val="autoZero"/>
        <c:auto val="1"/>
        <c:lblAlgn val="ctr"/>
        <c:lblOffset val="100"/>
        <c:noMultiLvlLbl val="0"/>
      </c:catAx>
      <c:valAx>
        <c:axId val="-2050806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08081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Used listing services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Used</c:v>
                </c:pt>
                <c:pt idx="1">
                  <c:v>Did not use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76.0</c:v>
                </c:pt>
                <c:pt idx="1">
                  <c:v>106.0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23157064181077"/>
          <c:y val="0.122924052209687"/>
          <c:w val="0.543891948513657"/>
          <c:h val="0.8075971356717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Approved pre-approval usage (/16s)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Used</c:v>
                </c:pt>
                <c:pt idx="1">
                  <c:v>Remaining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62.0</c:v>
                </c:pt>
                <c:pt idx="1">
                  <c:v>232.0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ASN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2-byte</c:v>
                </c:pt>
                <c:pt idx="1">
                  <c:v>4-byte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16921003486385"/>
          <c:y val="0.377280128596823"/>
          <c:w val="0.22428923241333"/>
          <c:h val="0.23441666203755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70318112802281"/>
          <c:y val="0.156440517025886"/>
          <c:w val="0.58810656840598"/>
          <c:h val="0.8270248618209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4-byte return rate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Rejected</c:v>
                </c:pt>
                <c:pt idx="1">
                  <c:v>Accepted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0.04</c:v>
                </c:pt>
                <c:pt idx="1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0412238146379"/>
          <c:y val="0.377280128596823"/>
          <c:w val="0.278636632966707"/>
          <c:h val="0.23441666203755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45073579787431"/>
          <c:y val="0.0674353176444447"/>
          <c:w val="0.938154441173203"/>
          <c:h val="0.78399949025271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2-byte</c:v>
                </c:pt>
              </c:strCache>
            </c:strRef>
          </c:tx>
          <c:spPr>
            <a:ln w="57150" cmpd="sng"/>
          </c:spPr>
          <c:cat>
            <c:numRef>
              <c:f>Sheet1!$A$2:$A$12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268.0</c:v>
                </c:pt>
                <c:pt idx="1">
                  <c:v>281.0</c:v>
                </c:pt>
                <c:pt idx="2">
                  <c:v>282.0</c:v>
                </c:pt>
                <c:pt idx="3">
                  <c:v>370.0</c:v>
                </c:pt>
                <c:pt idx="4">
                  <c:v>346.0</c:v>
                </c:pt>
                <c:pt idx="5">
                  <c:v>457.0</c:v>
                </c:pt>
                <c:pt idx="6">
                  <c:v>311.0</c:v>
                </c:pt>
                <c:pt idx="7">
                  <c:v>224.0</c:v>
                </c:pt>
                <c:pt idx="8">
                  <c:v>179.0</c:v>
                </c:pt>
                <c:pt idx="9">
                  <c:v>194.0</c:v>
                </c:pt>
                <c:pt idx="10">
                  <c:v>149.0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4-byte</c:v>
                </c:pt>
              </c:strCache>
            </c:strRef>
          </c:tx>
          <c:spPr>
            <a:ln w="57150" cmpd="sng"/>
          </c:spPr>
          <c:cat>
            <c:numRef>
              <c:f>Sheet1!$A$2:$A$12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8.0</c:v>
                </c:pt>
                <c:pt idx="3">
                  <c:v>12.0</c:v>
                </c:pt>
                <c:pt idx="4">
                  <c:v>56.0</c:v>
                </c:pt>
                <c:pt idx="5">
                  <c:v>10.0</c:v>
                </c:pt>
                <c:pt idx="6">
                  <c:v>140.0</c:v>
                </c:pt>
                <c:pt idx="7">
                  <c:v>313.0</c:v>
                </c:pt>
                <c:pt idx="8">
                  <c:v>406.0</c:v>
                </c:pt>
                <c:pt idx="9">
                  <c:v>434.0</c:v>
                </c:pt>
                <c:pt idx="10">
                  <c:v>496.0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1398344"/>
        <c:axId val="-2051395336"/>
      </c:areaChart>
      <c:catAx>
        <c:axId val="-2051398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051395336"/>
        <c:crosses val="autoZero"/>
        <c:auto val="1"/>
        <c:lblAlgn val="ctr"/>
        <c:lblOffset val="100"/>
        <c:noMultiLvlLbl val="1"/>
      </c:catAx>
      <c:valAx>
        <c:axId val="-2051395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13983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990444367747846"/>
          <c:y val="0.0836336812249619"/>
          <c:w val="0.0772143259127856"/>
          <c:h val="0.220627446623578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12330767788622"/>
          <c:y val="0.0358916099612071"/>
          <c:w val="0.912406468005638"/>
          <c:h val="0.8779619550337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Sheet1!$A$2:$A$19</c:f>
              <c:numCache>
                <c:formatCode>0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  <c:pt idx="17" formatCode="General">
                  <c:v>2015.0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5.0</c:v>
                </c:pt>
                <c:pt idx="4">
                  <c:v>62.0</c:v>
                </c:pt>
                <c:pt idx="5">
                  <c:v>67.0</c:v>
                </c:pt>
                <c:pt idx="6">
                  <c:v>75.0</c:v>
                </c:pt>
                <c:pt idx="7">
                  <c:v>135.0</c:v>
                </c:pt>
                <c:pt idx="8">
                  <c:v>133.0</c:v>
                </c:pt>
                <c:pt idx="9">
                  <c:v>171.0</c:v>
                </c:pt>
                <c:pt idx="10">
                  <c:v>312.0</c:v>
                </c:pt>
                <c:pt idx="11">
                  <c:v>449.0</c:v>
                </c:pt>
                <c:pt idx="12">
                  <c:v>485.0</c:v>
                </c:pt>
                <c:pt idx="13">
                  <c:v>575.0</c:v>
                </c:pt>
                <c:pt idx="14">
                  <c:v>788.0</c:v>
                </c:pt>
                <c:pt idx="15">
                  <c:v>965.0</c:v>
                </c:pt>
                <c:pt idx="16">
                  <c:v>924.0</c:v>
                </c:pt>
                <c:pt idx="17">
                  <c:v>258.0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VS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Sheet1!$A$2:$A$19</c:f>
              <c:numCache>
                <c:formatCode>0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  <c:pt idx="17" formatCode="General">
                  <c:v>2015.0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32.0</c:v>
                </c:pt>
                <c:pt idx="5">
                  <c:v>85.0</c:v>
                </c:pt>
                <c:pt idx="6">
                  <c:v>123.0</c:v>
                </c:pt>
                <c:pt idx="7">
                  <c:v>174.0</c:v>
                </c:pt>
                <c:pt idx="8">
                  <c:v>261.0</c:v>
                </c:pt>
                <c:pt idx="9">
                  <c:v>304.0</c:v>
                </c:pt>
                <c:pt idx="10">
                  <c:v>345.0</c:v>
                </c:pt>
                <c:pt idx="11">
                  <c:v>472.0</c:v>
                </c:pt>
                <c:pt idx="12">
                  <c:v>651.0</c:v>
                </c:pt>
                <c:pt idx="13">
                  <c:v>817.0</c:v>
                </c:pt>
                <c:pt idx="14">
                  <c:v>1021.0</c:v>
                </c:pt>
                <c:pt idx="15">
                  <c:v>1291.0</c:v>
                </c:pt>
                <c:pt idx="16">
                  <c:v>1701.0</c:v>
                </c:pt>
                <c:pt idx="17">
                  <c:v>2272.0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Sheet1!$A$2:$A$19</c:f>
              <c:numCache>
                <c:formatCode>0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  <c:pt idx="17" formatCode="General">
                  <c:v>2015.0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197.0</c:v>
                </c:pt>
                <c:pt idx="1">
                  <c:v>312.0</c:v>
                </c:pt>
                <c:pt idx="2">
                  <c:v>413.0</c:v>
                </c:pt>
                <c:pt idx="3">
                  <c:v>468.0</c:v>
                </c:pt>
                <c:pt idx="4">
                  <c:v>445.0</c:v>
                </c:pt>
                <c:pt idx="5">
                  <c:v>493.0</c:v>
                </c:pt>
                <c:pt idx="6">
                  <c:v>534.0</c:v>
                </c:pt>
                <c:pt idx="7">
                  <c:v>568.0</c:v>
                </c:pt>
                <c:pt idx="8">
                  <c:v>658.0</c:v>
                </c:pt>
                <c:pt idx="9">
                  <c:v>765.0</c:v>
                </c:pt>
                <c:pt idx="10">
                  <c:v>813.0</c:v>
                </c:pt>
                <c:pt idx="11">
                  <c:v>823.0</c:v>
                </c:pt>
                <c:pt idx="12">
                  <c:v>874.0</c:v>
                </c:pt>
                <c:pt idx="13">
                  <c:v>970.0</c:v>
                </c:pt>
                <c:pt idx="14">
                  <c:v>1114.0</c:v>
                </c:pt>
                <c:pt idx="15">
                  <c:v>1194.0</c:v>
                </c:pt>
                <c:pt idx="16">
                  <c:v>1388.0</c:v>
                </c:pt>
                <c:pt idx="17">
                  <c:v>2016.0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Sheet1!$A$2:$A$19</c:f>
              <c:numCache>
                <c:formatCode>0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  <c:pt idx="17" formatCode="General">
                  <c:v>2015.0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31.0</c:v>
                </c:pt>
                <c:pt idx="1">
                  <c:v>58.0</c:v>
                </c:pt>
                <c:pt idx="2">
                  <c:v>125.0</c:v>
                </c:pt>
                <c:pt idx="3">
                  <c:v>160.0</c:v>
                </c:pt>
                <c:pt idx="4">
                  <c:v>158.0</c:v>
                </c:pt>
                <c:pt idx="5">
                  <c:v>155.0</c:v>
                </c:pt>
                <c:pt idx="6">
                  <c:v>164.0</c:v>
                </c:pt>
                <c:pt idx="7">
                  <c:v>196.0</c:v>
                </c:pt>
                <c:pt idx="8">
                  <c:v>210.0</c:v>
                </c:pt>
                <c:pt idx="9">
                  <c:v>231.0</c:v>
                </c:pt>
                <c:pt idx="10">
                  <c:v>251.0</c:v>
                </c:pt>
                <c:pt idx="11">
                  <c:v>276.0</c:v>
                </c:pt>
                <c:pt idx="12">
                  <c:v>328.0</c:v>
                </c:pt>
                <c:pt idx="13">
                  <c:v>378.0</c:v>
                </c:pt>
                <c:pt idx="14">
                  <c:v>402.0</c:v>
                </c:pt>
                <c:pt idx="15">
                  <c:v>391.0</c:v>
                </c:pt>
                <c:pt idx="16">
                  <c:v>402.0</c:v>
                </c:pt>
                <c:pt idx="17">
                  <c:v>425.0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Sheet1!$A$2:$A$19</c:f>
              <c:numCache>
                <c:formatCode>0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  <c:pt idx="17" formatCode="General">
                  <c:v>2015.0</c:v>
                </c:pt>
              </c:numCache>
            </c:num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16.0</c:v>
                </c:pt>
                <c:pt idx="1">
                  <c:v>20.0</c:v>
                </c:pt>
                <c:pt idx="2">
                  <c:v>52.0</c:v>
                </c:pt>
                <c:pt idx="3">
                  <c:v>51.0</c:v>
                </c:pt>
                <c:pt idx="4">
                  <c:v>55.0</c:v>
                </c:pt>
                <c:pt idx="5">
                  <c:v>60.0</c:v>
                </c:pt>
                <c:pt idx="6">
                  <c:v>60.0</c:v>
                </c:pt>
                <c:pt idx="7">
                  <c:v>56.0</c:v>
                </c:pt>
                <c:pt idx="8">
                  <c:v>70.0</c:v>
                </c:pt>
                <c:pt idx="9">
                  <c:v>77.0</c:v>
                </c:pt>
                <c:pt idx="10">
                  <c:v>92.0</c:v>
                </c:pt>
                <c:pt idx="11">
                  <c:v>106.0</c:v>
                </c:pt>
                <c:pt idx="12">
                  <c:v>136.0</c:v>
                </c:pt>
                <c:pt idx="13">
                  <c:v>145.0</c:v>
                </c:pt>
                <c:pt idx="14">
                  <c:v>144.0</c:v>
                </c:pt>
                <c:pt idx="15">
                  <c:v>146.0</c:v>
                </c:pt>
                <c:pt idx="16">
                  <c:v>142.0</c:v>
                </c:pt>
                <c:pt idx="17">
                  <c:v>138.0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VL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Sheet1!$A$2:$A$19</c:f>
              <c:numCache>
                <c:formatCode>0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  <c:pt idx="17" formatCode="General">
                  <c:v>2015.0</c:v>
                </c:pt>
              </c:numCache>
            </c:numRef>
          </c:cat>
          <c:val>
            <c:numRef>
              <c:f>Sheet1!$G$2:$G$19</c:f>
              <c:numCache>
                <c:formatCode>General</c:formatCode>
                <c:ptCount val="18"/>
                <c:pt idx="0">
                  <c:v>5.0</c:v>
                </c:pt>
                <c:pt idx="1">
                  <c:v>6.0</c:v>
                </c:pt>
                <c:pt idx="2">
                  <c:v>12.0</c:v>
                </c:pt>
                <c:pt idx="3">
                  <c:v>15.0</c:v>
                </c:pt>
                <c:pt idx="4">
                  <c:v>8.0</c:v>
                </c:pt>
                <c:pt idx="5">
                  <c:v>11.0</c:v>
                </c:pt>
                <c:pt idx="6">
                  <c:v>14.0</c:v>
                </c:pt>
                <c:pt idx="7">
                  <c:v>20.0</c:v>
                </c:pt>
                <c:pt idx="8">
                  <c:v>21.0</c:v>
                </c:pt>
                <c:pt idx="9">
                  <c:v>27.0</c:v>
                </c:pt>
                <c:pt idx="10">
                  <c:v>30.0</c:v>
                </c:pt>
                <c:pt idx="11">
                  <c:v>31.0</c:v>
                </c:pt>
                <c:pt idx="12">
                  <c:v>33.0</c:v>
                </c:pt>
                <c:pt idx="13">
                  <c:v>41.0</c:v>
                </c:pt>
                <c:pt idx="14">
                  <c:v>45.0</c:v>
                </c:pt>
                <c:pt idx="15">
                  <c:v>44.0</c:v>
                </c:pt>
                <c:pt idx="16">
                  <c:v>40.0</c:v>
                </c:pt>
                <c:pt idx="17">
                  <c:v>41.0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XL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0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  <c:pt idx="17" formatCode="General">
                  <c:v>2015.0</c:v>
                </c:pt>
              </c:numCache>
            </c:numRef>
          </c:cat>
          <c:val>
            <c:numRef>
              <c:f>Sheet1!$H$2:$H$19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7.0</c:v>
                </c:pt>
                <c:pt idx="5">
                  <c:v>8.0</c:v>
                </c:pt>
                <c:pt idx="6">
                  <c:v>8.0</c:v>
                </c:pt>
                <c:pt idx="7">
                  <c:v>8.0</c:v>
                </c:pt>
                <c:pt idx="8">
                  <c:v>9.0</c:v>
                </c:pt>
                <c:pt idx="9">
                  <c:v>9.0</c:v>
                </c:pt>
                <c:pt idx="10">
                  <c:v>12.0</c:v>
                </c:pt>
                <c:pt idx="11">
                  <c:v>13.0</c:v>
                </c:pt>
                <c:pt idx="12">
                  <c:v>11.0</c:v>
                </c:pt>
                <c:pt idx="13">
                  <c:v>21.0</c:v>
                </c:pt>
                <c:pt idx="14">
                  <c:v>20.0</c:v>
                </c:pt>
                <c:pt idx="15">
                  <c:v>20.0</c:v>
                </c:pt>
                <c:pt idx="16">
                  <c:v>21.0</c:v>
                </c:pt>
                <c:pt idx="17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49778936"/>
        <c:axId val="-2049775944"/>
      </c:barChart>
      <c:catAx>
        <c:axId val="-20497789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49775944"/>
        <c:crosses val="autoZero"/>
        <c:auto val="1"/>
        <c:lblAlgn val="ctr"/>
        <c:lblOffset val="100"/>
        <c:noMultiLvlLbl val="0"/>
      </c:catAx>
      <c:valAx>
        <c:axId val="-2049775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49778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740507636089"/>
          <c:y val="0.0797264354473076"/>
          <c:w val="0.0573475440658221"/>
          <c:h val="0.442018745534328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19050"/>
  </c:spPr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52348151792658"/>
          <c:y val="0.0357027935976306"/>
          <c:w val="0.909003107964661"/>
          <c:h val="0.8518738452276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CNNIC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5.0</c:v>
                </c:pt>
                <c:pt idx="5">
                  <c:v>18.0</c:v>
                </c:pt>
                <c:pt idx="6">
                  <c:v>58.0</c:v>
                </c:pt>
                <c:pt idx="7">
                  <c:v>102.0</c:v>
                </c:pt>
                <c:pt idx="8">
                  <c:v>153.0</c:v>
                </c:pt>
                <c:pt idx="9">
                  <c:v>225.0</c:v>
                </c:pt>
                <c:pt idx="10">
                  <c:v>259.0</c:v>
                </c:pt>
                <c:pt idx="11">
                  <c:v>286.0</c:v>
                </c:pt>
                <c:pt idx="12">
                  <c:v>316.0</c:v>
                </c:pt>
                <c:pt idx="13">
                  <c:v>379.0</c:v>
                </c:pt>
                <c:pt idx="14">
                  <c:v>449.0</c:v>
                </c:pt>
                <c:pt idx="15">
                  <c:v>564.0</c:v>
                </c:pt>
                <c:pt idx="16">
                  <c:v>1151.0</c:v>
                </c:pt>
                <c:pt idx="17">
                  <c:v>1479.0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IDNIC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14.0</c:v>
                </c:pt>
                <c:pt idx="6">
                  <c:v>27.0</c:v>
                </c:pt>
                <c:pt idx="7">
                  <c:v>59.0</c:v>
                </c:pt>
                <c:pt idx="8">
                  <c:v>99.0</c:v>
                </c:pt>
                <c:pt idx="9">
                  <c:v>143.0</c:v>
                </c:pt>
                <c:pt idx="10">
                  <c:v>194.0</c:v>
                </c:pt>
                <c:pt idx="11">
                  <c:v>262.0</c:v>
                </c:pt>
                <c:pt idx="12">
                  <c:v>328.0</c:v>
                </c:pt>
                <c:pt idx="13">
                  <c:v>419.0</c:v>
                </c:pt>
                <c:pt idx="14">
                  <c:v>525.0</c:v>
                </c:pt>
                <c:pt idx="15">
                  <c:v>632.0</c:v>
                </c:pt>
                <c:pt idx="16">
                  <c:v>740.0</c:v>
                </c:pt>
                <c:pt idx="17">
                  <c:v>815.0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IRINN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8.0</c:v>
                </c:pt>
                <c:pt idx="15">
                  <c:v>414.0</c:v>
                </c:pt>
                <c:pt idx="16">
                  <c:v>781.0</c:v>
                </c:pt>
                <c:pt idx="17">
                  <c:v>1252.0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JPNIC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10.0</c:v>
                </c:pt>
                <c:pt idx="1">
                  <c:v>11.0</c:v>
                </c:pt>
                <c:pt idx="2">
                  <c:v>11.0</c:v>
                </c:pt>
                <c:pt idx="3">
                  <c:v>11.0</c:v>
                </c:pt>
                <c:pt idx="4">
                  <c:v>11.0</c:v>
                </c:pt>
                <c:pt idx="5">
                  <c:v>63.0</c:v>
                </c:pt>
                <c:pt idx="6">
                  <c:v>141.0</c:v>
                </c:pt>
                <c:pt idx="7">
                  <c:v>181.0</c:v>
                </c:pt>
                <c:pt idx="8">
                  <c:v>231.0</c:v>
                </c:pt>
                <c:pt idx="9">
                  <c:v>257.0</c:v>
                </c:pt>
                <c:pt idx="10">
                  <c:v>286.0</c:v>
                </c:pt>
                <c:pt idx="11">
                  <c:v>313.0</c:v>
                </c:pt>
                <c:pt idx="12">
                  <c:v>346.0</c:v>
                </c:pt>
                <c:pt idx="13">
                  <c:v>377.0</c:v>
                </c:pt>
                <c:pt idx="14">
                  <c:v>397.0</c:v>
                </c:pt>
                <c:pt idx="15">
                  <c:v>397.0</c:v>
                </c:pt>
                <c:pt idx="16">
                  <c:v>621.0</c:v>
                </c:pt>
                <c:pt idx="17">
                  <c:v>647.0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KRNIC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</c:numCache>
            </c:num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14.0</c:v>
                </c:pt>
                <c:pt idx="7">
                  <c:v>42.0</c:v>
                </c:pt>
                <c:pt idx="8">
                  <c:v>94.0</c:v>
                </c:pt>
                <c:pt idx="9">
                  <c:v>121.0</c:v>
                </c:pt>
                <c:pt idx="10">
                  <c:v>157.0</c:v>
                </c:pt>
                <c:pt idx="11">
                  <c:v>178.0</c:v>
                </c:pt>
                <c:pt idx="12">
                  <c:v>200.0</c:v>
                </c:pt>
                <c:pt idx="13">
                  <c:v>211.0</c:v>
                </c:pt>
                <c:pt idx="14">
                  <c:v>221.0</c:v>
                </c:pt>
                <c:pt idx="15">
                  <c:v>228.0</c:v>
                </c:pt>
                <c:pt idx="16">
                  <c:v>232.0</c:v>
                </c:pt>
                <c:pt idx="17">
                  <c:v>149.0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TWNIC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</c:numCache>
            </c:numRef>
          </c:cat>
          <c:val>
            <c:numRef>
              <c:f>Sheet1!$G$2:$G$19</c:f>
              <c:numCache>
                <c:formatCode>General</c:formatCode>
                <c:ptCount val="18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5.0</c:v>
                </c:pt>
                <c:pt idx="6">
                  <c:v>9.0</c:v>
                </c:pt>
                <c:pt idx="7">
                  <c:v>22.0</c:v>
                </c:pt>
                <c:pt idx="8">
                  <c:v>45.0</c:v>
                </c:pt>
                <c:pt idx="9">
                  <c:v>61.0</c:v>
                </c:pt>
                <c:pt idx="10">
                  <c:v>76.0</c:v>
                </c:pt>
                <c:pt idx="11">
                  <c:v>83.0</c:v>
                </c:pt>
                <c:pt idx="12">
                  <c:v>93.0</c:v>
                </c:pt>
                <c:pt idx="13">
                  <c:v>98.0</c:v>
                </c:pt>
                <c:pt idx="14">
                  <c:v>106.0</c:v>
                </c:pt>
                <c:pt idx="15">
                  <c:v>114.0</c:v>
                </c:pt>
                <c:pt idx="16">
                  <c:v>126.0</c:v>
                </c:pt>
                <c:pt idx="17">
                  <c:v>128.0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VNNIC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</c:numCache>
            </c:numRef>
          </c:cat>
          <c:val>
            <c:numRef>
              <c:f>Sheet1!$H$2:$H$19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5.0</c:v>
                </c:pt>
                <c:pt idx="6">
                  <c:v>11.0</c:v>
                </c:pt>
                <c:pt idx="7">
                  <c:v>16.0</c:v>
                </c:pt>
                <c:pt idx="8">
                  <c:v>22.0</c:v>
                </c:pt>
                <c:pt idx="9">
                  <c:v>35.0</c:v>
                </c:pt>
                <c:pt idx="10">
                  <c:v>49.0</c:v>
                </c:pt>
                <c:pt idx="11">
                  <c:v>78.0</c:v>
                </c:pt>
                <c:pt idx="12">
                  <c:v>101.0</c:v>
                </c:pt>
                <c:pt idx="13">
                  <c:v>145.0</c:v>
                </c:pt>
                <c:pt idx="14">
                  <c:v>168.0</c:v>
                </c:pt>
                <c:pt idx="15">
                  <c:v>196.0</c:v>
                </c:pt>
                <c:pt idx="16">
                  <c:v>219.0</c:v>
                </c:pt>
                <c:pt idx="17">
                  <c:v>255.0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51368888"/>
        <c:axId val="-2051365976"/>
      </c:barChart>
      <c:catAx>
        <c:axId val="-205136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051365976"/>
        <c:crosses val="autoZero"/>
        <c:auto val="1"/>
        <c:lblAlgn val="ctr"/>
        <c:lblOffset val="100"/>
        <c:noMultiLvlLbl val="0"/>
      </c:catAx>
      <c:valAx>
        <c:axId val="-2051365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1368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0193162477745"/>
          <c:y val="0.0951002619214028"/>
          <c:w val="0.0880100623740219"/>
          <c:h val="0.40882964036842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</c:spPr>
      <c:txPr>
        <a:bodyPr anchor="ctr" anchorCtr="1"/>
        <a:lstStyle/>
        <a:p>
          <a:pPr>
            <a:defRPr sz="1200">
              <a:ln>
                <a:noFill/>
              </a:ln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50722141984224"/>
          <c:y val="0.0673979772856779"/>
          <c:w val="0.576752909807407"/>
          <c:h val="0.8651293647111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Delegation type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Allocation</c:v>
                </c:pt>
                <c:pt idx="1">
                  <c:v>Assignment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58101403367105"/>
          <c:y val="0.19786308465726"/>
          <c:w val="0.606742204795673"/>
          <c:h val="0.6219107599155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Size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&gt;=/31</c:v>
                </c:pt>
                <c:pt idx="1">
                  <c:v>/32</c:v>
                </c:pt>
                <c:pt idx="2">
                  <c:v>/43-/47</c:v>
                </c:pt>
                <c:pt idx="3">
                  <c:v>/48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0.01</c:v>
                </c:pt>
                <c:pt idx="1">
                  <c:v>0.65</c:v>
                </c:pt>
                <c:pt idx="2">
                  <c:v>0.01</c:v>
                </c:pt>
                <c:pt idx="3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6496712005544"/>
          <c:y val="0.317040654019472"/>
          <c:w val="0.241119372979722"/>
          <c:h val="0.36591869196105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43307448656381"/>
          <c:y val="0.244202187411275"/>
          <c:w val="0.577984188208848"/>
          <c:h val="0.5586274364576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One-click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One-click</c:v>
                </c:pt>
                <c:pt idx="1">
                  <c:v>Normal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8535429651579"/>
          <c:y val="0.420571171104445"/>
          <c:w val="0.284141590885869"/>
          <c:h val="0.16669629300448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58587934673925"/>
          <c:y val="0.0559219707295395"/>
          <c:w val="0.917411601159193"/>
          <c:h val="0.75866960962670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Delegations</c:v>
                </c:pt>
              </c:strCache>
            </c:strRef>
          </c:tx>
          <c:spPr>
            <a:ln w="57150" cmpd="sng"/>
          </c:spPr>
          <c:cat>
            <c:numRef>
              <c:f>Sheet1!$A$2:$A$12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712.0</c:v>
                </c:pt>
                <c:pt idx="1">
                  <c:v>874.0</c:v>
                </c:pt>
                <c:pt idx="2">
                  <c:v>946.0</c:v>
                </c:pt>
                <c:pt idx="3">
                  <c:v>1008.0</c:v>
                </c:pt>
                <c:pt idx="4">
                  <c:v>1126.0</c:v>
                </c:pt>
                <c:pt idx="5">
                  <c:v>1463.0</c:v>
                </c:pt>
                <c:pt idx="6">
                  <c:v>1755.0</c:v>
                </c:pt>
                <c:pt idx="7">
                  <c:v>1159.0</c:v>
                </c:pt>
                <c:pt idx="8">
                  <c:v>1577.0</c:v>
                </c:pt>
                <c:pt idx="9">
                  <c:v>3323.0</c:v>
                </c:pt>
                <c:pt idx="10">
                  <c:v>3359.0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1488312"/>
        <c:axId val="-2051485272"/>
      </c:areaChart>
      <c:catAx>
        <c:axId val="-2051488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051485272"/>
        <c:crosses val="autoZero"/>
        <c:auto val="1"/>
        <c:lblAlgn val="ctr"/>
        <c:lblOffset val="100"/>
        <c:noMultiLvlLbl val="1"/>
      </c:catAx>
      <c:valAx>
        <c:axId val="-2051485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14883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IPv4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From 103 pool</c:v>
                </c:pt>
                <c:pt idx="1">
                  <c:v>From recovered pool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</c:v>
                </c:pt>
                <c:pt idx="1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3474375862999"/>
          <c:y val="0.252056144088565"/>
          <c:w val="0.297824839216652"/>
          <c:h val="0.59963435435278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86004257785171"/>
          <c:y val="0.0987726274141583"/>
          <c:w val="0.662793473397851"/>
          <c:h val="0.7910760811522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IPv4 size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/24</c:v>
                </c:pt>
                <c:pt idx="1">
                  <c:v>/23</c:v>
                </c:pt>
                <c:pt idx="2">
                  <c:v>/22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0.06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4294537844143"/>
          <c:y val="0.318516132616089"/>
          <c:w val="0.175137447190552"/>
          <c:h val="0.36296773476782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Member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NIR</c:v>
                </c:pt>
                <c:pt idx="1">
                  <c:v>New</c:v>
                </c:pt>
                <c:pt idx="2">
                  <c:v>Existing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0.58</c:v>
                </c:pt>
                <c:pt idx="1">
                  <c:v>0.28</c:v>
                </c:pt>
                <c:pt idx="2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7932068394517"/>
          <c:y val="0.347945948948615"/>
          <c:w val="0.26068036091228"/>
          <c:h val="0.30410810210276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45837538766879"/>
          <c:y val="0.0716500249972225"/>
          <c:w val="0.937631576717464"/>
          <c:h val="0.770499458393512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Intra-RIR</c:v>
                </c:pt>
              </c:strCache>
            </c:strRef>
          </c:tx>
          <c:spPr>
            <a:ln w="57150" cmpd="sng"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35.0</c:v>
                </c:pt>
                <c:pt idx="2">
                  <c:v>79.0</c:v>
                </c:pt>
                <c:pt idx="3">
                  <c:v>84.0</c:v>
                </c:pt>
                <c:pt idx="4">
                  <c:v>129.0</c:v>
                </c:pt>
                <c:pt idx="5">
                  <c:v>106.0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Inter-RIR</c:v>
                </c:pt>
              </c:strCache>
            </c:strRef>
          </c:tx>
          <c:spPr>
            <a:ln w="57150" cmpd="sng"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4.0</c:v>
                </c:pt>
                <c:pt idx="3">
                  <c:v>14.0</c:v>
                </c:pt>
                <c:pt idx="4">
                  <c:v>36.0</c:v>
                </c:pt>
                <c:pt idx="5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6326024"/>
        <c:axId val="-2056323016"/>
      </c:areaChart>
      <c:catAx>
        <c:axId val="-2056326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kern="1200" baseline="0"/>
            </a:pPr>
            <a:endParaRPr lang="en-US"/>
          </a:p>
        </c:txPr>
        <c:crossAx val="-2056323016"/>
        <c:crosses val="autoZero"/>
        <c:auto val="1"/>
        <c:lblAlgn val="ctr"/>
        <c:lblOffset val="100"/>
        <c:noMultiLvlLbl val="1"/>
      </c:catAx>
      <c:valAx>
        <c:axId val="-2056323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63260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0463899072943"/>
          <c:y val="0.102463232054676"/>
          <c:w val="0.11277836413238"/>
          <c:h val="0.258666661558677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1EA34-5792-B547-96B4-47E6497E98D7}" type="datetimeFigureOut">
              <a:rPr lang="en-US" smtClean="0"/>
              <a:t>30/11/15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616E-A700-1D43-A926-4251C7EC2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85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30/11/15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866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73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01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880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136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415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3242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82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62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078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56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372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638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571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650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415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299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415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272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41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1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64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415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41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35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02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433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40352" y="6021287"/>
            <a:ext cx="1008361" cy="36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" y="0"/>
            <a:ext cx="9161998" cy="690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40352" y="6021287"/>
            <a:ext cx="1008361" cy="36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164288" y="6021288"/>
            <a:ext cx="648072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Issue Date:</a:t>
            </a:r>
          </a:p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Revision:</a:t>
            </a:r>
            <a:endParaRPr lang="en-A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61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6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004FB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004FB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41532"/>
            <a:ext cx="9144000" cy="5164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4" r:id="rId2"/>
    <p:sldLayoutId id="2147483650" r:id="rId3"/>
    <p:sldLayoutId id="2147483662" r:id="rId4"/>
    <p:sldLayoutId id="2147483766" r:id="rId5"/>
    <p:sldLayoutId id="2147483705" r:id="rId6"/>
    <p:sldLayoutId id="2147483758" r:id="rId7"/>
    <p:sldLayoutId id="2147483663" r:id="rId8"/>
    <p:sldLayoutId id="2147483651" r:id="rId9"/>
    <p:sldLayoutId id="2147483661" r:id="rId10"/>
    <p:sldLayoutId id="2147483652" r:id="rId11"/>
    <p:sldLayoutId id="2147483653" r:id="rId12"/>
    <p:sldLayoutId id="2147483654" r:id="rId13"/>
    <p:sldLayoutId id="2147483655" r:id="rId14"/>
    <p:sldLayoutId id="2147483767" r:id="rId1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chart" Target="../charts/chart1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8.jpe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APNIC Update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Paul Wilson</a:t>
            </a:r>
          </a:p>
          <a:p>
            <a:r>
              <a:rPr lang="en-AU" dirty="0" smtClean="0"/>
              <a:t>30 November</a:t>
            </a:r>
          </a:p>
          <a:p>
            <a:r>
              <a:rPr lang="en-AU" dirty="0" smtClean="0"/>
              <a:t>PACNOG 18 and APNIC Regional Meeting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204009"/>
              </p:ext>
            </p:extLst>
          </p:nvPr>
        </p:nvGraphicFramePr>
        <p:xfrm>
          <a:off x="827584" y="1412776"/>
          <a:ext cx="777686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IPv4 Transfers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8731339"/>
              </p:ext>
            </p:extLst>
          </p:nvPr>
        </p:nvGraphicFramePr>
        <p:xfrm>
          <a:off x="755576" y="3933056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602128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Using listing service</a:t>
            </a:r>
            <a:endParaRPr lang="en-US" sz="14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01010412"/>
              </p:ext>
            </p:extLst>
          </p:nvPr>
        </p:nvGraphicFramePr>
        <p:xfrm>
          <a:off x="4788024" y="3789040"/>
          <a:ext cx="35283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32040" y="60212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Pre-approval usage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40352" y="609329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31 Oct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2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ASN Assignments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914603"/>
              </p:ext>
            </p:extLst>
          </p:nvPr>
        </p:nvGraphicFramePr>
        <p:xfrm>
          <a:off x="1331640" y="3861048"/>
          <a:ext cx="30243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60212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By type</a:t>
            </a:r>
            <a:endParaRPr lang="en-US" sz="14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11330098"/>
              </p:ext>
            </p:extLst>
          </p:nvPr>
        </p:nvGraphicFramePr>
        <p:xfrm>
          <a:off x="4572000" y="3789040"/>
          <a:ext cx="32403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4048" y="602128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4-byte return rate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38896" y="6093296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31 Oct</a:t>
            </a:r>
            <a:endParaRPr lang="en-US" sz="9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30242073"/>
              </p:ext>
            </p:extLst>
          </p:nvPr>
        </p:nvGraphicFramePr>
        <p:xfrm>
          <a:off x="6022504" y="3933056"/>
          <a:ext cx="312149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574677"/>
              </p:ext>
            </p:extLst>
          </p:nvPr>
        </p:nvGraphicFramePr>
        <p:xfrm>
          <a:off x="251520" y="1340768"/>
          <a:ext cx="878497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1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APNIC Membership</a:t>
            </a:r>
            <a:endParaRPr lang="en-US" dirty="0"/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574163"/>
              </p:ext>
            </p:extLst>
          </p:nvPr>
        </p:nvGraphicFramePr>
        <p:xfrm>
          <a:off x="406400" y="1600200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12422" y="6093296"/>
            <a:ext cx="931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31 Oct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62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NIR membership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583396"/>
              </p:ext>
            </p:extLst>
          </p:nvPr>
        </p:nvGraphicFramePr>
        <p:xfrm>
          <a:off x="406400" y="1600200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60104" y="6093296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31 Oct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7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Internet Directory</a:t>
            </a:r>
            <a:endParaRPr lang="en-US" dirty="0"/>
          </a:p>
        </p:txBody>
      </p:sp>
      <p:pic>
        <p:nvPicPr>
          <p:cNvPr id="5" name="Content Placeholder 4" descr="Screen Shot 2015-11-30 at 7.05.01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7" b="-2087"/>
          <a:stretch>
            <a:fillRect/>
          </a:stretch>
        </p:blipFill>
        <p:spPr>
          <a:xfrm>
            <a:off x="0" y="1196752"/>
            <a:ext cx="9144000" cy="49974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3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MyAPNIC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MyAPNIC</a:t>
            </a:r>
            <a:r>
              <a:rPr lang="en-US" dirty="0" smtClean="0"/>
              <a:t> Survey 2015</a:t>
            </a:r>
          </a:p>
          <a:p>
            <a:pPr lvl="1"/>
            <a:r>
              <a:rPr lang="en-US" dirty="0" smtClean="0"/>
              <a:t>700+ responses from 30 countries</a:t>
            </a:r>
          </a:p>
          <a:p>
            <a:r>
              <a:rPr lang="en-US" dirty="0" smtClean="0"/>
              <a:t>Priority developments</a:t>
            </a:r>
          </a:p>
          <a:p>
            <a:pPr lvl="1"/>
            <a:r>
              <a:rPr lang="en-US" dirty="0" smtClean="0"/>
              <a:t>Improve speed</a:t>
            </a:r>
          </a:p>
          <a:p>
            <a:pPr lvl="1"/>
            <a:r>
              <a:rPr lang="en-US" dirty="0" smtClean="0"/>
              <a:t>Simplify authentication</a:t>
            </a:r>
          </a:p>
          <a:p>
            <a:pPr lvl="1"/>
            <a:r>
              <a:rPr lang="en-US" dirty="0" err="1" smtClean="0"/>
              <a:t>Modernise</a:t>
            </a:r>
            <a:r>
              <a:rPr lang="en-US" dirty="0" smtClean="0"/>
              <a:t> design and navigation</a:t>
            </a:r>
          </a:p>
          <a:p>
            <a:pPr lvl="1"/>
            <a:r>
              <a:rPr lang="en-US" dirty="0" smtClean="0"/>
              <a:t>Integrate DNS management</a:t>
            </a:r>
          </a:p>
          <a:p>
            <a:pPr lvl="1"/>
            <a:r>
              <a:rPr lang="en-US" dirty="0" smtClean="0"/>
              <a:t>Simplify </a:t>
            </a:r>
            <a:r>
              <a:rPr lang="en-US" dirty="0" err="1" smtClean="0"/>
              <a:t>whois</a:t>
            </a:r>
            <a:r>
              <a:rPr lang="en-US" dirty="0" smtClean="0"/>
              <a:t> object management and update</a:t>
            </a:r>
          </a:p>
          <a:p>
            <a:pPr lvl="1"/>
            <a:r>
              <a:rPr lang="en-US" dirty="0" smtClean="0"/>
              <a:t>New tools: ASN usage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3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MyAPNIC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16</a:t>
            </a:fld>
            <a:endParaRPr lang="en-AU"/>
          </a:p>
        </p:txBody>
      </p:sp>
      <p:grpSp>
        <p:nvGrpSpPr>
          <p:cNvPr id="12" name="Group 11"/>
          <p:cNvGrpSpPr/>
          <p:nvPr/>
        </p:nvGrpSpPr>
        <p:grpSpPr>
          <a:xfrm>
            <a:off x="395536" y="1339553"/>
            <a:ext cx="8568953" cy="4863531"/>
            <a:chOff x="395536" y="1195502"/>
            <a:chExt cx="8568953" cy="5005825"/>
          </a:xfrm>
        </p:grpSpPr>
        <p:pic>
          <p:nvPicPr>
            <p:cNvPr id="4" name="Picture 3" descr="TOT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1" y="1195502"/>
              <a:ext cx="2868340" cy="26693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ounded Rectangular Callout 4"/>
            <p:cNvSpPr/>
            <p:nvPr/>
          </p:nvSpPr>
          <p:spPr>
            <a:xfrm>
              <a:off x="4355976" y="1196753"/>
              <a:ext cx="4248472" cy="1111721"/>
            </a:xfrm>
            <a:prstGeom prst="wedgeRoundRectCallout">
              <a:avLst>
                <a:gd name="adj1" fmla="val -73386"/>
                <a:gd name="adj2" fmla="val -24484"/>
                <a:gd name="adj3" fmla="val 1666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600" dirty="0">
                  <a:solidFill>
                    <a:schemeClr val="bg2"/>
                  </a:solidFill>
                </a:rPr>
                <a:t>Two-factor authentication using </a:t>
              </a:r>
              <a:r>
                <a:rPr lang="en-US" sz="1600" dirty="0" smtClean="0">
                  <a:solidFill>
                    <a:schemeClr val="bg2"/>
                  </a:solidFill>
                </a:rPr>
                <a:t>TOTP </a:t>
              </a:r>
              <a:endParaRPr lang="en-US" sz="1600" dirty="0">
                <a:solidFill>
                  <a:schemeClr val="bg2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600" dirty="0" smtClean="0">
                  <a:solidFill>
                    <a:schemeClr val="bg2"/>
                  </a:solidFill>
                </a:rPr>
                <a:t>Access </a:t>
              </a:r>
              <a:r>
                <a:rPr lang="en-US" sz="1600" dirty="0">
                  <a:solidFill>
                    <a:schemeClr val="bg2"/>
                  </a:solidFill>
                </a:rPr>
                <a:t>all </a:t>
              </a:r>
              <a:r>
                <a:rPr lang="en-US" sz="1600" dirty="0" err="1">
                  <a:solidFill>
                    <a:schemeClr val="bg2"/>
                  </a:solidFill>
                </a:rPr>
                <a:t>MyAPNIC</a:t>
              </a:r>
              <a:r>
                <a:rPr lang="en-US" sz="1600" dirty="0">
                  <a:solidFill>
                    <a:schemeClr val="bg2"/>
                  </a:solidFill>
                </a:rPr>
                <a:t> services </a:t>
              </a:r>
              <a:r>
                <a:rPr lang="en-US" sz="1600" dirty="0" smtClean="0">
                  <a:solidFill>
                    <a:schemeClr val="bg2"/>
                  </a:solidFill>
                </a:rPr>
                <a:t>(corporate contact, voting</a:t>
              </a:r>
              <a:r>
                <a:rPr lang="en-US" sz="1600" dirty="0">
                  <a:solidFill>
                    <a:schemeClr val="bg2"/>
                  </a:solidFill>
                </a:rPr>
                <a:t>, Resource Certification)</a:t>
              </a:r>
            </a:p>
          </p:txBody>
        </p:sp>
        <p:pic>
          <p:nvPicPr>
            <p:cNvPr id="6" name="Picture 5" descr="email logi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4087228"/>
              <a:ext cx="2160240" cy="21140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ounded Rectangular Callout 6"/>
            <p:cNvSpPr/>
            <p:nvPr/>
          </p:nvSpPr>
          <p:spPr>
            <a:xfrm>
              <a:off x="395536" y="4531917"/>
              <a:ext cx="1512168" cy="1482294"/>
            </a:xfrm>
            <a:prstGeom prst="wedgeRoundRectCallout">
              <a:avLst>
                <a:gd name="adj1" fmla="val 72301"/>
                <a:gd name="adj2" fmla="val -27182"/>
                <a:gd name="adj3" fmla="val 1666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Log in to </a:t>
              </a:r>
              <a:r>
                <a:rPr lang="en-US" sz="1600" dirty="0" err="1">
                  <a:solidFill>
                    <a:schemeClr val="bg2"/>
                  </a:solidFill>
                </a:rPr>
                <a:t>MyAPNIC</a:t>
              </a:r>
              <a:r>
                <a:rPr lang="en-US" sz="1600" dirty="0">
                  <a:solidFill>
                    <a:schemeClr val="bg2"/>
                  </a:solidFill>
                </a:rPr>
                <a:t> using </a:t>
              </a:r>
              <a:r>
                <a:rPr lang="en-US" sz="1600" dirty="0" smtClean="0">
                  <a:solidFill>
                    <a:schemeClr val="bg2"/>
                  </a:solidFill>
                </a:rPr>
                <a:t>your </a:t>
              </a:r>
              <a:r>
                <a:rPr lang="en-US" sz="1600" dirty="0">
                  <a:solidFill>
                    <a:schemeClr val="bg2"/>
                  </a:solidFill>
                </a:rPr>
                <a:t>email address</a:t>
              </a:r>
            </a:p>
          </p:txBody>
        </p:sp>
        <p:pic>
          <p:nvPicPr>
            <p:cNvPr id="8" name="Picture 7" descr="Maintain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643" y="2753163"/>
              <a:ext cx="4283846" cy="2212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ounded Rectangular Callout 8"/>
            <p:cNvSpPr/>
            <p:nvPr/>
          </p:nvSpPr>
          <p:spPr>
            <a:xfrm>
              <a:off x="5508104" y="5229200"/>
              <a:ext cx="3024336" cy="936104"/>
            </a:xfrm>
            <a:prstGeom prst="wedgeRoundRectCallout">
              <a:avLst>
                <a:gd name="adj1" fmla="val -14760"/>
                <a:gd name="adj2" fmla="val -92084"/>
                <a:gd name="adj3" fmla="val 1666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2"/>
                  </a:solidFill>
                </a:rPr>
                <a:t>Maintainers managed as independent objects 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9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600200"/>
            <a:ext cx="7992888" cy="4565103"/>
          </a:xfrm>
        </p:spPr>
        <p:txBody>
          <a:bodyPr/>
          <a:lstStyle/>
          <a:p>
            <a:r>
              <a:rPr lang="en-US" dirty="0"/>
              <a:t>Registry Data Access </a:t>
            </a:r>
            <a:r>
              <a:rPr lang="en-US" dirty="0" smtClean="0"/>
              <a:t>Protocol</a:t>
            </a:r>
          </a:p>
          <a:p>
            <a:r>
              <a:rPr lang="en-US" dirty="0" err="1"/>
              <a:t>RESTful</a:t>
            </a:r>
            <a:r>
              <a:rPr lang="en-US" dirty="0"/>
              <a:t> web services over HTTP </a:t>
            </a:r>
          </a:p>
          <a:p>
            <a:pPr lvl="1"/>
            <a:r>
              <a:rPr lang="en-US" dirty="0" smtClean="0"/>
              <a:t>Standardized </a:t>
            </a:r>
            <a:r>
              <a:rPr lang="en-US" dirty="0"/>
              <a:t>JSON query format</a:t>
            </a:r>
          </a:p>
          <a:p>
            <a:pPr lvl="1"/>
            <a:r>
              <a:rPr lang="en-US" dirty="0" smtClean="0"/>
              <a:t>Standardized </a:t>
            </a:r>
            <a:r>
              <a:rPr lang="en-US" dirty="0"/>
              <a:t>JSON response format </a:t>
            </a:r>
          </a:p>
          <a:p>
            <a:r>
              <a:rPr lang="en-US" dirty="0" smtClean="0"/>
              <a:t>Support </a:t>
            </a:r>
            <a:r>
              <a:rPr lang="en-US" dirty="0"/>
              <a:t>for redirection, for automatic inter-registry queries</a:t>
            </a:r>
          </a:p>
          <a:p>
            <a:r>
              <a:rPr lang="en-US" dirty="0" smtClean="0"/>
              <a:t>Authorization </a:t>
            </a:r>
            <a:r>
              <a:rPr lang="en-US" dirty="0"/>
              <a:t>for access to record attributes  </a:t>
            </a:r>
          </a:p>
          <a:p>
            <a:r>
              <a:rPr lang="en-US" dirty="0" smtClean="0"/>
              <a:t>Internationalization 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UTF-</a:t>
            </a:r>
            <a:r>
              <a:rPr lang="en-US" dirty="0" smtClean="0"/>
              <a:t>8 encoding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58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/>
          <a:lstStyle/>
          <a:p>
            <a:r>
              <a:rPr lang="en-US" dirty="0" smtClean="0"/>
              <a:t>RPKI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95536" y="1196752"/>
            <a:ext cx="3312368" cy="4896544"/>
            <a:chOff x="5508104" y="836712"/>
            <a:chExt cx="3312368" cy="5328592"/>
          </a:xfrm>
        </p:grpSpPr>
        <p:sp>
          <p:nvSpPr>
            <p:cNvPr id="11" name="Rounded Rectangle 10"/>
            <p:cNvSpPr/>
            <p:nvPr/>
          </p:nvSpPr>
          <p:spPr>
            <a:xfrm>
              <a:off x="5508104" y="836712"/>
              <a:ext cx="3312368" cy="4968552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38100" cmpd="sng">
              <a:solidFill>
                <a:srgbClr val="004FB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RPKI presentations to NOGs and conferences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‘Ready to ROA’ Campaign – hands-on sessions to help Members create ROAs</a:t>
              </a: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Regional RPKI adoption has doubled in past year - </a:t>
              </a:r>
              <a:r>
                <a:rPr lang="en-US" dirty="0">
                  <a:solidFill>
                    <a:schemeClr val="tx1"/>
                  </a:solidFill>
                </a:rPr>
                <a:t>0.82% </a:t>
              </a:r>
              <a:r>
                <a:rPr lang="en-US" dirty="0" smtClean="0">
                  <a:solidFill>
                    <a:schemeClr val="tx1"/>
                  </a:solidFill>
                </a:rPr>
                <a:t>to 1.92%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796136" y="5733256"/>
              <a:ext cx="2736304" cy="432048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2"/>
                  </a:solidFill>
                </a:rPr>
                <a:t>apnic.net</a:t>
              </a:r>
              <a:r>
                <a:rPr lang="en-US" dirty="0">
                  <a:solidFill>
                    <a:schemeClr val="bg2"/>
                  </a:solidFill>
                </a:rPr>
                <a:t>/</a:t>
              </a:r>
              <a:r>
                <a:rPr lang="en-US" dirty="0" err="1">
                  <a:solidFill>
                    <a:schemeClr val="bg2"/>
                  </a:solidFill>
                </a:rPr>
                <a:t>roa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18</a:t>
            </a:fld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3923928" y="1196752"/>
            <a:ext cx="4968552" cy="4608512"/>
            <a:chOff x="3851920" y="1196752"/>
            <a:chExt cx="4968552" cy="4608512"/>
          </a:xfrm>
        </p:grpSpPr>
        <p:pic>
          <p:nvPicPr>
            <p:cNvPr id="9" name="Picture 8" descr="ROA PPT images 01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196752"/>
              <a:ext cx="4828032" cy="2121408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3851920" y="3717032"/>
              <a:ext cx="4968552" cy="2088232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</a:rPr>
                <a:t>10 face-to-face and eLearning RPKI training courses delivered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</a:rPr>
                <a:t>Offline simulation of production system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</a:rPr>
                <a:t>Create and revoke ROAs, observe changes to routing state in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Regional </a:t>
            </a:r>
            <a:r>
              <a:rPr lang="en-US" dirty="0"/>
              <a:t>D</a:t>
            </a:r>
            <a:r>
              <a:rPr lang="en-US" dirty="0" smtClean="0"/>
              <a:t>evelopment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195736" y="1772816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Serving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95736" y="4653136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Collaborating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95736" y="3212976"/>
            <a:ext cx="4752528" cy="1080120"/>
          </a:xfrm>
          <a:prstGeom prst="roundRect">
            <a:avLst/>
          </a:prstGeom>
          <a:solidFill>
            <a:srgbClr val="166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Supporting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3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is APNIC?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4392488" cy="43204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Regional Internet address Registry (RIR) for the Asia Pacific region</a:t>
            </a:r>
          </a:p>
          <a:p>
            <a:r>
              <a:rPr lang="en-US" dirty="0" smtClean="0"/>
              <a:t>Delegates </a:t>
            </a:r>
            <a:r>
              <a:rPr lang="en-US" dirty="0"/>
              <a:t>and manages Internet </a:t>
            </a:r>
            <a:r>
              <a:rPr lang="en-US" dirty="0" smtClean="0"/>
              <a:t>number resources</a:t>
            </a:r>
            <a:endParaRPr lang="en-US" dirty="0"/>
          </a:p>
          <a:p>
            <a:pPr lvl="1"/>
            <a:r>
              <a:rPr lang="en-US" sz="1800" dirty="0" smtClean="0"/>
              <a:t>Including IPv4 </a:t>
            </a:r>
            <a:r>
              <a:rPr lang="en-US" sz="1800" dirty="0"/>
              <a:t>and IPv6 addresses </a:t>
            </a:r>
          </a:p>
          <a:p>
            <a:r>
              <a:rPr lang="en-US" dirty="0" smtClean="0"/>
              <a:t>Supports training, education and internet development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neutral, independent, </a:t>
            </a:r>
            <a:br>
              <a:rPr lang="en-US" dirty="0"/>
            </a:br>
            <a:r>
              <a:rPr lang="en-US" dirty="0"/>
              <a:t>not-for-profit, open membership-based </a:t>
            </a:r>
            <a:r>
              <a:rPr lang="en-US" dirty="0" err="1"/>
              <a:t>organisation</a:t>
            </a:r>
            <a:r>
              <a:rPr lang="en-US" dirty="0"/>
              <a:t>, since 1993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4F125FF-DF1F-47D5-96DD-4E6ABCE2C255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556792"/>
            <a:ext cx="3878639" cy="38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gion-Blue-01-01.png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32335"/>
            <a:ext cx="7047964" cy="47226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015732" y="3183686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93412" y="3501008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93412" y="3429000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7780" y="3471718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98634" y="4221088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29516" y="4365104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35896" y="4221088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39868" y="3471718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7D0A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68144" y="4869160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00192" y="4653136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42499" y="4519976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7388" y="3356992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51920" y="4274554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57308" y="3356992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37428" y="3861048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r>
              <a:rPr lang="en-US" dirty="0" smtClean="0"/>
              <a:t>APNIC Training in 2015 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51520" y="1268760"/>
            <a:ext cx="1800200" cy="1224136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1,356 </a:t>
            </a:r>
            <a:r>
              <a:rPr lang="en-US" sz="1600" dirty="0" smtClean="0">
                <a:solidFill>
                  <a:schemeClr val="bg2"/>
                </a:solidFill>
              </a:rPr>
              <a:t>trainees in </a:t>
            </a:r>
            <a:r>
              <a:rPr lang="en-US" sz="1600" dirty="0">
                <a:solidFill>
                  <a:schemeClr val="bg2"/>
                </a:solidFill>
              </a:rPr>
              <a:t>50 </a:t>
            </a:r>
            <a:r>
              <a:rPr lang="en-US" sz="1600" dirty="0" smtClean="0">
                <a:solidFill>
                  <a:schemeClr val="bg2"/>
                </a:solidFill>
              </a:rPr>
              <a:t>face-to-face classes,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 22 locations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51520" y="3861048"/>
            <a:ext cx="1800200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Video archives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79 videos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89,276 views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51520" y="2564904"/>
            <a:ext cx="1800200" cy="1224136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483 </a:t>
            </a:r>
            <a:r>
              <a:rPr lang="en-US" sz="1600" dirty="0" smtClean="0">
                <a:solidFill>
                  <a:schemeClr val="bg2"/>
                </a:solidFill>
              </a:rPr>
              <a:t>trainees in </a:t>
            </a:r>
            <a:r>
              <a:rPr lang="en-US" sz="1600" dirty="0">
                <a:solidFill>
                  <a:schemeClr val="bg2"/>
                </a:solidFill>
              </a:rPr>
              <a:t>98 eLearning </a:t>
            </a:r>
            <a:r>
              <a:rPr lang="en-US" sz="1600" dirty="0" smtClean="0">
                <a:solidFill>
                  <a:schemeClr val="bg2"/>
                </a:solidFill>
              </a:rPr>
              <a:t>classes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3" name="Picture 2" descr="training_Jul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6752"/>
            <a:ext cx="2304256" cy="1299744"/>
          </a:xfrm>
          <a:prstGeom prst="rect">
            <a:avLst/>
          </a:prstGeom>
          <a:ln w="25400">
            <a:solidFill>
              <a:srgbClr val="004FBB"/>
            </a:solidFill>
          </a:ln>
        </p:spPr>
      </p:pic>
      <p:pic>
        <p:nvPicPr>
          <p:cNvPr id="6" name="Picture 5" descr="training_jul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2"/>
            <a:ext cx="2170214" cy="1224136"/>
          </a:xfrm>
          <a:prstGeom prst="rect">
            <a:avLst/>
          </a:prstGeom>
          <a:ln w="25400">
            <a:solidFill>
              <a:srgbClr val="004FBB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7236296" y="3645024"/>
            <a:ext cx="1800200" cy="252028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Received </a:t>
            </a:r>
            <a:r>
              <a:rPr lang="en-US" sz="1400" smtClean="0">
                <a:solidFill>
                  <a:schemeClr val="tx1"/>
                </a:solidFill>
              </a:rPr>
              <a:t>financial contribution </a:t>
            </a:r>
            <a:r>
              <a:rPr lang="en-US" sz="1400" dirty="0">
                <a:solidFill>
                  <a:schemeClr val="tx1"/>
                </a:solidFill>
              </a:rPr>
              <a:t>from </a:t>
            </a:r>
            <a:r>
              <a:rPr lang="en-US" sz="1400" dirty="0" smtClean="0">
                <a:solidFill>
                  <a:schemeClr val="tx1"/>
                </a:solidFill>
              </a:rPr>
              <a:t>nine donors including: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World Bank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JICA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ITU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NSRC</a:t>
            </a:r>
          </a:p>
        </p:txBody>
      </p:sp>
      <p:sp>
        <p:nvSpPr>
          <p:cNvPr id="30" name="Oval 29"/>
          <p:cNvSpPr/>
          <p:nvPr/>
        </p:nvSpPr>
        <p:spPr>
          <a:xfrm>
            <a:off x="4544190" y="2655454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99792" y="3212976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20</a:t>
            </a:fld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3635896" y="3861048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63888" y="3789040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76056" y="3501008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88224" y="4797152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76256" y="4869160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51520" y="5013176"/>
            <a:ext cx="2664296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Technical Assistance</a:t>
            </a:r>
            <a:endParaRPr lang="en-US" sz="1600" dirty="0">
              <a:solidFill>
                <a:schemeClr val="bg2"/>
              </a:solidFill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Sri </a:t>
            </a:r>
            <a:r>
              <a:rPr lang="en-US" sz="1600" dirty="0" smtClean="0">
                <a:solidFill>
                  <a:schemeClr val="bg2"/>
                </a:solidFill>
              </a:rPr>
              <a:t>Lanka, Bangladesh, </a:t>
            </a:r>
            <a:r>
              <a:rPr lang="en-US" sz="1600" dirty="0">
                <a:solidFill>
                  <a:schemeClr val="bg2"/>
                </a:solidFill>
              </a:rPr>
              <a:t>Thailand </a:t>
            </a:r>
            <a:r>
              <a:rPr lang="en-US" sz="1600" dirty="0" smtClean="0">
                <a:solidFill>
                  <a:schemeClr val="bg2"/>
                </a:solidFill>
              </a:rPr>
              <a:t>(31 </a:t>
            </a:r>
            <a:r>
              <a:rPr lang="en-US" sz="1600" dirty="0">
                <a:solidFill>
                  <a:schemeClr val="bg2"/>
                </a:solidFill>
              </a:rPr>
              <a:t>Members)</a:t>
            </a:r>
          </a:p>
        </p:txBody>
      </p:sp>
    </p:spTree>
    <p:extLst>
      <p:ext uri="{BB962C8B-B14F-4D97-AF65-F5344CB8AC3E}">
        <p14:creationId xmlns:p14="http://schemas.microsoft.com/office/powerpoint/2010/main" val="34143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r>
              <a:rPr lang="en-US" dirty="0" smtClean="0"/>
              <a:t>Training Needs Assessment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16392"/>
              </p:ext>
            </p:extLst>
          </p:nvPr>
        </p:nvGraphicFramePr>
        <p:xfrm>
          <a:off x="467544" y="1340769"/>
          <a:ext cx="8136904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664296"/>
                <a:gridCol w="3672408"/>
              </a:tblGrid>
              <a:tr h="41694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Topics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Key survey responses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APNIC</a:t>
                      </a:r>
                      <a:r>
                        <a:rPr lang="en-US" b="0" baseline="0" dirty="0" smtClean="0"/>
                        <a:t> actions</a:t>
                      </a:r>
                      <a:endParaRPr lang="en-US" b="0" dirty="0"/>
                    </a:p>
                  </a:txBody>
                  <a:tcPr/>
                </a:tc>
              </a:tr>
              <a:tr h="15635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eLearning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Improve topics; alternative video hosting platform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Reduced from 4 to 3 sessions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Changed time slots to 11:00; 13:00 and 15:00 – increased participation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Video-on-demand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Reviewing content</a:t>
                      </a:r>
                    </a:p>
                  </a:txBody>
                  <a:tcPr/>
                </a:tc>
              </a:tr>
              <a:tr h="8338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Self-paced learning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</a:t>
                      </a:r>
                      <a:r>
                        <a:rPr lang="en-US" sz="1400" baseline="0" dirty="0" smtClean="0"/>
                        <a:t> for online learning and certification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Looking to partner with RIPE NCC on course development (Internet governance, </a:t>
                      </a:r>
                      <a:r>
                        <a:rPr lang="en-US" sz="1400" dirty="0" err="1" smtClean="0"/>
                        <a:t>whois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</a:tr>
              <a:tr h="1320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Face-to-Face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Strong interests in advanced topics such as network security, IPv6, BGP, DNSSEC and SDN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Reviewing and updating existing courses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Introduced Juniper-based materials and Juniper training lab</a:t>
                      </a:r>
                    </a:p>
                  </a:txBody>
                  <a:tcPr/>
                </a:tc>
              </a:tr>
              <a:tr h="8338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Capacity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Request for more and frequent training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Third and fourth trainers started in October/November to increase training capacity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5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ion-Blue-01-01.png"/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200800" cy="4825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Events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63688" y="3212976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29950" y="3533587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4204" y="3941875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75656" y="4221088"/>
            <a:ext cx="936104" cy="21602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APNIC 40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12384" y="3789040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51720" y="3429000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99992" y="4437112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67744" y="3501008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39752" y="2636912"/>
            <a:ext cx="936104" cy="21602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APRICOT 2015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75049" y="2723861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87624" y="2852936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96819" y="3600201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16396" y="4312786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PRICOT2015_EC_Gro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2500379" cy="1875284"/>
          </a:xfrm>
          <a:prstGeom prst="rect">
            <a:avLst/>
          </a:prstGeom>
          <a:ln w="25400">
            <a:solidFill>
              <a:srgbClr val="004FBB"/>
            </a:solidFill>
          </a:ln>
        </p:spPr>
      </p:pic>
      <p:pic>
        <p:nvPicPr>
          <p:cNvPr id="8" name="Picture 7" descr="ARM-P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2408694" cy="1595760"/>
          </a:xfrm>
          <a:prstGeom prst="rect">
            <a:avLst/>
          </a:prstGeom>
          <a:ln w="25400">
            <a:solidFill>
              <a:srgbClr val="004FB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03648" y="602128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ARM, Philippines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27089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APRICOT 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11760" y="4005064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22</a:t>
            </a:fld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3923928" y="3573016"/>
            <a:ext cx="72008" cy="7200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72200" y="2348880"/>
            <a:ext cx="2664296" cy="3744416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13 economies in 2015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PK, BD, LK, MM, KH, TH, MY, SG, PH, ID, SB, JP, MN, GU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Attendance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Conferences: 835 + 529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ARMs: 207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Member outreach: 133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Region-Blue-01-01.pn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545055" cy="505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NOGs in 2015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771800" y="29969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55776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619672" y="6021288"/>
            <a:ext cx="720080" cy="2160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BTNOG</a:t>
            </a:r>
            <a:r>
              <a:rPr lang="en-US" sz="800" dirty="0" smtClean="0"/>
              <a:t> </a:t>
            </a:r>
            <a:r>
              <a:rPr lang="en-US" sz="800" dirty="0" smtClean="0">
                <a:solidFill>
                  <a:srgbClr val="FFFFFF"/>
                </a:solidFill>
              </a:rPr>
              <a:t>1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6021288"/>
            <a:ext cx="79208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SANOG 24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0400" y="96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076056" y="1124744"/>
            <a:ext cx="3960440" cy="302433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Participated in 14 NOG events JANOG, HKNOG, PHNOG, </a:t>
            </a:r>
            <a:r>
              <a:rPr lang="en-US" dirty="0" err="1" smtClean="0">
                <a:solidFill>
                  <a:srgbClr val="000000"/>
                </a:solidFill>
              </a:rPr>
              <a:t>bdNOG</a:t>
            </a:r>
            <a:r>
              <a:rPr lang="en-US" dirty="0" smtClean="0">
                <a:solidFill>
                  <a:srgbClr val="000000"/>
                </a:solidFill>
              </a:rPr>
              <a:t>, LKNOG, </a:t>
            </a:r>
            <a:r>
              <a:rPr lang="en-US" dirty="0" err="1" smtClean="0">
                <a:solidFill>
                  <a:srgbClr val="000000"/>
                </a:solidFill>
              </a:rPr>
              <a:t>MyNOG</a:t>
            </a:r>
            <a:r>
              <a:rPr lang="en-US" dirty="0" smtClean="0">
                <a:solidFill>
                  <a:srgbClr val="000000"/>
                </a:solidFill>
              </a:rPr>
              <a:t>, SGNOC, IDNOG, </a:t>
            </a:r>
            <a:r>
              <a:rPr lang="en-US" dirty="0" err="1" smtClean="0">
                <a:solidFill>
                  <a:srgbClr val="000000"/>
                </a:solidFill>
              </a:rPr>
              <a:t>AusNOG</a:t>
            </a:r>
            <a:r>
              <a:rPr lang="en-US" dirty="0" smtClean="0">
                <a:solidFill>
                  <a:srgbClr val="000000"/>
                </a:solidFill>
              </a:rPr>
              <a:t>, NZNOG, SANOG, PACNOG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Technical and APNIC updates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Hostmaster</a:t>
            </a:r>
            <a:r>
              <a:rPr lang="en-US" dirty="0" smtClean="0">
                <a:solidFill>
                  <a:srgbClr val="000000"/>
                </a:solidFill>
              </a:rPr>
              <a:t> consultations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Training sessions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Sponsorship and logistical support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59832" y="328498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07904" y="242088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yNOG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0" y="4509120"/>
            <a:ext cx="2659382" cy="1770149"/>
          </a:xfrm>
          <a:prstGeom prst="rect">
            <a:avLst/>
          </a:prstGeom>
          <a:ln w="25400">
            <a:solidFill>
              <a:srgbClr val="004FBB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372200" y="6021288"/>
            <a:ext cx="79208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rgbClr val="FFFFFF"/>
                </a:solidFill>
              </a:rPr>
              <a:t>MyNOG</a:t>
            </a:r>
            <a:r>
              <a:rPr lang="en-US" sz="800" dirty="0" smtClean="0">
                <a:solidFill>
                  <a:srgbClr val="FFFFFF"/>
                </a:solidFill>
              </a:rPr>
              <a:t> 4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5" name="Picture 4" descr="PhN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2555776" cy="1693202"/>
          </a:xfrm>
          <a:prstGeom prst="rect">
            <a:avLst/>
          </a:prstGeom>
          <a:ln w="25400">
            <a:solidFill>
              <a:srgbClr val="004FB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79512" y="4653136"/>
            <a:ext cx="9361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PHNOG 2015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34983" y="44725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59632" y="321297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39752" y="371703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11760" y="386104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67944" y="551723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23</a:t>
            </a:fld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4067944" y="33569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hmed Hussain and his team taking possession of the RIPE Atlas Anchor on behalf of Dhiraa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61374"/>
            <a:ext cx="2952328" cy="2214246"/>
          </a:xfrm>
          <a:prstGeom prst="rect">
            <a:avLst/>
          </a:prstGeom>
          <a:noFill/>
          <a:ln w="25400">
            <a:solidFill>
              <a:srgbClr val="004F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5536" y="3661574"/>
            <a:ext cx="22322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 smtClean="0">
                <a:solidFill>
                  <a:srgbClr val="FFFFFF"/>
                </a:solidFill>
              </a:rPr>
              <a:t>RIPE Atlas anchor deployment </a:t>
            </a:r>
            <a:r>
              <a:rPr lang="en-AU" sz="1050" dirty="0">
                <a:solidFill>
                  <a:srgbClr val="FFFFFF"/>
                </a:solidFill>
              </a:rPr>
              <a:t>in Maldives – </a:t>
            </a:r>
            <a:r>
              <a:rPr lang="en-AU" sz="1050" dirty="0" err="1">
                <a:solidFill>
                  <a:srgbClr val="FFFFFF"/>
                </a:solidFill>
              </a:rPr>
              <a:t>Dhiraagu</a:t>
            </a:r>
            <a:r>
              <a:rPr lang="en-AU" sz="1050" dirty="0">
                <a:solidFill>
                  <a:srgbClr val="FFFFFF"/>
                </a:solidFill>
              </a:rPr>
              <a:t> staff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/>
          <a:lstStyle/>
          <a:p>
            <a:r>
              <a:rPr lang="en-US" dirty="0" smtClean="0"/>
              <a:t>Community Development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724128" y="1196752"/>
            <a:ext cx="2952328" cy="504056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Supported 8 RIPE Anchor deployments; distributed 100+ RIPE Atlas probes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 fellowships for APRICOT 2015; 24 for APNIC 40 including 5 youth fellowships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Established </a:t>
            </a:r>
            <a:r>
              <a:rPr lang="en-US" sz="1400" dirty="0" err="1" smtClean="0">
                <a:solidFill>
                  <a:schemeClr val="tx1"/>
                </a:solidFill>
              </a:rPr>
              <a:t>MoUs</a:t>
            </a:r>
            <a:r>
              <a:rPr lang="en-US" sz="1400" dirty="0" smtClean="0">
                <a:solidFill>
                  <a:schemeClr val="tx1"/>
                </a:solidFill>
              </a:rPr>
              <a:t> to support </a:t>
            </a:r>
            <a:r>
              <a:rPr lang="en-US" sz="1400" dirty="0">
                <a:solidFill>
                  <a:schemeClr val="tx1"/>
                </a:solidFill>
              </a:rPr>
              <a:t>local and regional development – 46 so </a:t>
            </a:r>
            <a:r>
              <a:rPr lang="en-US" sz="1400" dirty="0" smtClean="0">
                <a:solidFill>
                  <a:schemeClr val="tx1"/>
                </a:solidFill>
              </a:rPr>
              <a:t>far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L-root (ICANN) server in Apia, </a:t>
            </a:r>
            <a:r>
              <a:rPr lang="en-US" sz="1400" dirty="0" smtClean="0">
                <a:solidFill>
                  <a:schemeClr val="tx1"/>
                </a:solidFill>
              </a:rPr>
              <a:t>Samoa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K-root (RIPE) server in Quezon City, </a:t>
            </a:r>
            <a:r>
              <a:rPr lang="en-US" sz="1400" dirty="0" smtClean="0">
                <a:solidFill>
                  <a:schemeClr val="tx1"/>
                </a:solidFill>
              </a:rPr>
              <a:t>Philippines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Working </a:t>
            </a:r>
            <a:r>
              <a:rPr lang="en-US" sz="1400" dirty="0">
                <a:solidFill>
                  <a:srgbClr val="000000"/>
                </a:solidFill>
              </a:rPr>
              <a:t>with NSRC in New Caledonia and Samoa on IXP support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7744" y="6055404"/>
            <a:ext cx="6710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SANOG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9" name="Picture 8" descr="BDNOG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27212"/>
            <a:ext cx="2916326" cy="1944216"/>
          </a:xfrm>
          <a:prstGeom prst="rect">
            <a:avLst/>
          </a:prstGeom>
          <a:ln w="25400">
            <a:solidFill>
              <a:srgbClr val="004FBB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123728" y="5983396"/>
            <a:ext cx="768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 err="1" smtClean="0">
                <a:solidFill>
                  <a:schemeClr val="bg1"/>
                </a:solidFill>
              </a:rPr>
              <a:t>BdNOG</a:t>
            </a:r>
            <a:r>
              <a:rPr lang="en-US" sz="1050" dirty="0" smtClean="0">
                <a:solidFill>
                  <a:schemeClr val="bg1"/>
                </a:solidFill>
              </a:rPr>
              <a:t> 3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8" name="Picture 17" descr="ASTI staff with their Atlas Prob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01334"/>
            <a:ext cx="2304256" cy="2451336"/>
          </a:xfrm>
          <a:prstGeom prst="rect">
            <a:avLst/>
          </a:prstGeom>
          <a:noFill/>
          <a:ln w="25400">
            <a:solidFill>
              <a:srgbClr val="004F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3703385"/>
            <a:ext cx="1874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>
                <a:solidFill>
                  <a:srgbClr val="FFFFFF"/>
                </a:solidFill>
              </a:rPr>
              <a:t>Probe hosts in the Philippines</a:t>
            </a:r>
          </a:p>
        </p:txBody>
      </p:sp>
      <p:pic>
        <p:nvPicPr>
          <p:cNvPr id="12" name="Picture 11" descr="L-Rootsigning_Samo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88"/>
            <a:ext cx="2400267" cy="1800200"/>
          </a:xfrm>
          <a:prstGeom prst="rect">
            <a:avLst/>
          </a:prstGeom>
          <a:ln w="25400">
            <a:solidFill>
              <a:srgbClr val="004FBB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283968" y="5589240"/>
            <a:ext cx="1080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rgbClr val="000000"/>
                </a:solidFill>
              </a:rPr>
              <a:t>MoU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signing for </a:t>
            </a:r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L-</a:t>
            </a:r>
            <a:r>
              <a:rPr lang="en-US" sz="1000" dirty="0" smtClean="0">
                <a:solidFill>
                  <a:srgbClr val="000000"/>
                </a:solidFill>
              </a:rPr>
              <a:t>root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egion-Blue-01-01.png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2" y="1550020"/>
            <a:ext cx="6968991" cy="46696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39952" y="908720"/>
            <a:ext cx="2411760" cy="3024336"/>
            <a:chOff x="4355976" y="6024"/>
            <a:chExt cx="2411760" cy="3024336"/>
          </a:xfrm>
        </p:grpSpPr>
        <p:pic>
          <p:nvPicPr>
            <p:cNvPr id="3" name="Picture 2" descr="ITUworkshop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6024"/>
              <a:ext cx="2411760" cy="1597791"/>
            </a:xfrm>
            <a:prstGeom prst="rect">
              <a:avLst/>
            </a:prstGeom>
            <a:ln w="25400">
              <a:solidFill>
                <a:srgbClr val="004FBB"/>
              </a:solidFill>
            </a:ln>
          </p:spPr>
        </p:pic>
        <p:pic>
          <p:nvPicPr>
            <p:cNvPr id="6" name="Picture 5" descr="ITU:IPv6_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446184"/>
              <a:ext cx="2112235" cy="1584176"/>
            </a:xfrm>
            <a:prstGeom prst="rect">
              <a:avLst/>
            </a:prstGeom>
            <a:ln w="25400">
              <a:solidFill>
                <a:srgbClr val="004FBB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508104" y="6024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</a:rPr>
                <a:t>ITU/APNIC IPv6 workshop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59831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</a:rPr>
                <a:t>ITU/APNIC IPv6 workshop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/>
          <a:lstStyle/>
          <a:p>
            <a:r>
              <a:rPr lang="en-US" dirty="0" smtClean="0"/>
              <a:t>IPv6 in 2015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123728" y="346115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588224" y="1628800"/>
            <a:ext cx="2448272" cy="4032448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261 trainees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 7 economies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Presented at </a:t>
            </a:r>
            <a:r>
              <a:rPr lang="en-US" dirty="0" smtClean="0">
                <a:solidFill>
                  <a:schemeClr val="tx1"/>
                </a:solidFill>
              </a:rPr>
              <a:t>7 IPv6 industry events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IPv6 workshop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with ITU in TH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TAS in MN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Supporting APIPv6TF Secretariat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32040" y="4653136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292080" y="4509120"/>
            <a:ext cx="72008" cy="7200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39752" y="285293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95736" y="350100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31640" y="587727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APNIC/ITU IPv6 Workshop, Bangkok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051720" y="3429000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87624" y="3068960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43808" y="3356992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915816" y="3356992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95736" y="3429000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58474" y="3942327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77196" y="386104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88224" y="5589240"/>
            <a:ext cx="2448272" cy="432048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2"/>
                </a:solidFill>
              </a:rPr>
              <a:t>www.apnic.net</a:t>
            </a:r>
            <a:r>
              <a:rPr lang="en-US" dirty="0">
                <a:solidFill>
                  <a:schemeClr val="bg2"/>
                </a:solidFill>
              </a:rPr>
              <a:t>/ipv6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25</a:t>
            </a:fld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2267744" y="386104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Region-Blue-01-01.png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7614"/>
            <a:ext cx="6968991" cy="4669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Outreach</a:t>
            </a:r>
            <a:endParaRPr lang="en-US" dirty="0"/>
          </a:p>
        </p:txBody>
      </p:sp>
      <p:pic>
        <p:nvPicPr>
          <p:cNvPr id="28" name="Picture 27" descr="adli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1" t="19338" r="4876"/>
          <a:stretch/>
        </p:blipFill>
        <p:spPr>
          <a:xfrm>
            <a:off x="4572000" y="1484784"/>
            <a:ext cx="1418906" cy="2016224"/>
          </a:xfrm>
          <a:prstGeom prst="rect">
            <a:avLst/>
          </a:prstGeom>
          <a:ln w="25400">
            <a:solidFill>
              <a:srgbClr val="004F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IMG_973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t="11994"/>
          <a:stretch/>
        </p:blipFill>
        <p:spPr>
          <a:xfrm>
            <a:off x="107504" y="4797152"/>
            <a:ext cx="2131182" cy="1368152"/>
          </a:xfrm>
          <a:prstGeom prst="rect">
            <a:avLst/>
          </a:prstGeom>
          <a:ln w="25400">
            <a:solidFill>
              <a:srgbClr val="004F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691680" y="5805264"/>
            <a:ext cx="72008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Craig Ng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00192" y="1196752"/>
            <a:ext cx="2448272" cy="1152128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Promoting </a:t>
            </a:r>
            <a:r>
              <a:rPr lang="en-US" sz="1600" dirty="0" smtClean="0">
                <a:solidFill>
                  <a:schemeClr val="bg2"/>
                </a:solidFill>
              </a:rPr>
              <a:t>security initiatives and best </a:t>
            </a:r>
            <a:r>
              <a:rPr lang="en-US" sz="1600" dirty="0">
                <a:solidFill>
                  <a:schemeClr val="bg2"/>
                </a:solidFill>
              </a:rPr>
              <a:t>practices </a:t>
            </a:r>
            <a:r>
              <a:rPr lang="en-US" sz="1600" dirty="0" smtClean="0">
                <a:solidFill>
                  <a:schemeClr val="bg2"/>
                </a:solidFill>
              </a:rPr>
              <a:t>in the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APNIC community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042450" y="3898132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87824" y="2708920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27784" y="3429000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1600" y="2636912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71600" y="2708920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43808" y="2636912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699792" y="3501008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165774" y="4221088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23910" y="3940167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51920" y="5013176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39934" y="3194434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954054" y="3858888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195736" y="2636912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915816" y="2636912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843808" y="2708920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300192" y="2420888"/>
            <a:ext cx="2448272" cy="3672408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NOGs</a:t>
            </a:r>
            <a:r>
              <a:rPr lang="en-US" sz="1400" dirty="0">
                <a:solidFill>
                  <a:srgbClr val="000000"/>
                </a:solidFill>
              </a:rPr>
              <a:t>, CSIRTS and </a:t>
            </a:r>
            <a:r>
              <a:rPr lang="en-US" sz="1400" dirty="0" smtClean="0">
                <a:solidFill>
                  <a:srgbClr val="000000"/>
                </a:solidFill>
              </a:rPr>
              <a:t>LEA events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PK, CN, HK, KR, JP, PH SG, MY, ID, AU </a:t>
            </a:r>
          </a:p>
          <a:p>
            <a:pPr algn="ctr"/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Collaboration </a:t>
            </a:r>
            <a:r>
              <a:rPr lang="en-US" sz="1400" dirty="0">
                <a:solidFill>
                  <a:srgbClr val="000000"/>
                </a:solidFill>
              </a:rPr>
              <a:t>with JICA and KISA to deliver regional CERT </a:t>
            </a:r>
            <a:r>
              <a:rPr lang="en-US" sz="1400" dirty="0" smtClean="0">
                <a:solidFill>
                  <a:srgbClr val="000000"/>
                </a:solidFill>
              </a:rPr>
              <a:t>training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Geoff Huston member of ICANN SSAC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Adli</a:t>
            </a:r>
            <a:r>
              <a:rPr lang="en-US" sz="1400" dirty="0" smtClean="0">
                <a:solidFill>
                  <a:srgbClr val="000000"/>
                </a:solidFill>
              </a:rPr>
              <a:t> Wahid member of FIRST Board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4088" y="3284984"/>
            <a:ext cx="72008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Adli</a:t>
            </a:r>
            <a:r>
              <a:rPr lang="en-US" sz="800" dirty="0" smtClean="0">
                <a:solidFill>
                  <a:schemeClr val="bg1"/>
                </a:solidFill>
              </a:rPr>
              <a:t> Wahid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2200" y="5877272"/>
            <a:ext cx="2376264" cy="432048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www.apnic.net</a:t>
            </a:r>
            <a:r>
              <a:rPr lang="en-US" sz="1400" dirty="0">
                <a:solidFill>
                  <a:schemeClr val="bg2"/>
                </a:solidFill>
              </a:rPr>
              <a:t>/security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26</a:t>
            </a:fld>
            <a:endParaRPr lang="en-AU"/>
          </a:p>
        </p:txBody>
      </p:sp>
      <p:sp>
        <p:nvSpPr>
          <p:cNvPr id="27" name="Oval 26"/>
          <p:cNvSpPr/>
          <p:nvPr/>
        </p:nvSpPr>
        <p:spPr>
          <a:xfrm>
            <a:off x="1835696" y="3429000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55776" y="4365104"/>
            <a:ext cx="72008" cy="72008"/>
          </a:xfrm>
          <a:prstGeom prst="ellipse">
            <a:avLst/>
          </a:prstGeom>
          <a:solidFill>
            <a:srgbClr val="D71E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abs.apnic.net</a:t>
            </a:r>
            <a:endParaRPr lang="en-US" dirty="0"/>
          </a:p>
        </p:txBody>
      </p:sp>
      <p:sp>
        <p:nvSpPr>
          <p:cNvPr id="15" name="Alternate Process 14"/>
          <p:cNvSpPr/>
          <p:nvPr/>
        </p:nvSpPr>
        <p:spPr>
          <a:xfrm>
            <a:off x="4644008" y="1340768"/>
            <a:ext cx="4320008" cy="4680520"/>
          </a:xfrm>
          <a:prstGeom prst="flowChartAlternateProcess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28575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Measuring IPv6, DNS, DNSSEC,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Single collection platform </a:t>
            </a:r>
            <a:r>
              <a:rPr lang="en-US" sz="1600" dirty="0">
                <a:solidFill>
                  <a:schemeClr val="tx1"/>
                </a:solidFill>
              </a:rPr>
              <a:t>for </a:t>
            </a:r>
            <a:r>
              <a:rPr lang="en-US" sz="1600" dirty="0" smtClean="0">
                <a:solidFill>
                  <a:schemeClr val="tx1"/>
                </a:solidFill>
              </a:rPr>
              <a:t>measuring end-user capabilities (</a:t>
            </a:r>
            <a:r>
              <a:rPr lang="en-US" sz="1600" dirty="0" err="1" smtClean="0">
                <a:solidFill>
                  <a:schemeClr val="tx1"/>
                </a:solidFill>
              </a:rPr>
              <a:t>incl</a:t>
            </a:r>
            <a:r>
              <a:rPr lang="en-US" sz="1600" dirty="0" smtClean="0">
                <a:solidFill>
                  <a:schemeClr val="tx1"/>
                </a:solidFill>
              </a:rPr>
              <a:t> mobiles)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3 million+ measurements per day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Measurement for </a:t>
            </a:r>
            <a:r>
              <a:rPr lang="en-US" sz="1600" dirty="0">
                <a:solidFill>
                  <a:schemeClr val="tx1"/>
                </a:solidFill>
              </a:rPr>
              <a:t>ICANN’s Universal Acceptance </a:t>
            </a:r>
            <a:r>
              <a:rPr lang="en-US" sz="1600" dirty="0" smtClean="0">
                <a:solidFill>
                  <a:schemeClr val="tx1"/>
                </a:solidFill>
              </a:rPr>
              <a:t>work (IDNs </a:t>
            </a:r>
            <a:r>
              <a:rPr lang="en-US" sz="1600" dirty="0" err="1" smtClean="0">
                <a:solidFill>
                  <a:schemeClr val="tx1"/>
                </a:solidFill>
              </a:rPr>
              <a:t>gTLDs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v</a:t>
            </a:r>
            <a:r>
              <a:rPr lang="en-US" sz="1600" dirty="0" err="1" smtClean="0">
                <a:solidFill>
                  <a:schemeClr val="tx1"/>
                </a:solidFill>
              </a:rPr>
              <a:t>izAS</a:t>
            </a:r>
            <a:r>
              <a:rPr lang="en-US" sz="1600" dirty="0" smtClean="0">
                <a:solidFill>
                  <a:schemeClr val="tx1"/>
                </a:solidFill>
              </a:rPr>
              <a:t> AS path </a:t>
            </a:r>
            <a:r>
              <a:rPr lang="en-US" sz="1600" dirty="0" err="1" smtClean="0">
                <a:solidFill>
                  <a:schemeClr val="tx1"/>
                </a:solidFill>
              </a:rPr>
              <a:t>visualisation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labs.apnic.net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vizas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50+ research presentations to: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IETF, RIRs, ICANN, DNS OARC,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NOGs, OECD…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Alternate Process 11"/>
          <p:cNvSpPr/>
          <p:nvPr/>
        </p:nvSpPr>
        <p:spPr>
          <a:xfrm>
            <a:off x="323528" y="1268760"/>
            <a:ext cx="4032448" cy="936104"/>
          </a:xfrm>
          <a:prstGeom prst="flowChartAlternateProcess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Research </a:t>
            </a:r>
            <a:r>
              <a:rPr lang="en-US" sz="1600" dirty="0" smtClean="0">
                <a:solidFill>
                  <a:schemeClr val="bg2"/>
                </a:solidFill>
              </a:rPr>
              <a:t>to </a:t>
            </a:r>
            <a:r>
              <a:rPr lang="en-US" sz="1600" dirty="0">
                <a:solidFill>
                  <a:schemeClr val="bg2"/>
                </a:solidFill>
              </a:rPr>
              <a:t>help the APNIC community make </a:t>
            </a:r>
            <a:r>
              <a:rPr lang="en-US" sz="1600" dirty="0" smtClean="0">
                <a:solidFill>
                  <a:schemeClr val="bg2"/>
                </a:solidFill>
              </a:rPr>
              <a:t>informed </a:t>
            </a:r>
            <a:r>
              <a:rPr lang="en-US" sz="1600" dirty="0">
                <a:solidFill>
                  <a:schemeClr val="bg2"/>
                </a:solidFill>
              </a:rPr>
              <a:t>technical </a:t>
            </a:r>
            <a:r>
              <a:rPr lang="en-US" sz="1600" dirty="0" smtClean="0">
                <a:solidFill>
                  <a:schemeClr val="bg2"/>
                </a:solidFill>
              </a:rPr>
              <a:t>decisions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27</a:t>
            </a:fld>
            <a:endParaRPr lang="en-AU"/>
          </a:p>
        </p:txBody>
      </p:sp>
      <p:pic>
        <p:nvPicPr>
          <p:cNvPr id="8" name="Picture 7" descr="Screen Shot 2015-08-19 at 3.2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830400" cy="36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5651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smtClean="0"/>
              <a:t>28</a:t>
            </a:fld>
            <a:endParaRPr lang="en-AU"/>
          </a:p>
        </p:txBody>
      </p:sp>
      <p:pic>
        <p:nvPicPr>
          <p:cNvPr id="7" name="Picture 6" descr="ISIF_red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516886" cy="476775"/>
          </a:xfrm>
          <a:prstGeom prst="rect">
            <a:avLst/>
          </a:prstGeom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376335"/>
              </p:ext>
            </p:extLst>
          </p:nvPr>
        </p:nvGraphicFramePr>
        <p:xfrm>
          <a:off x="323528" y="2708920"/>
          <a:ext cx="8424936" cy="33575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6144"/>
                <a:gridCol w="7128792"/>
              </a:tblGrid>
              <a:tr h="102343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ISIF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Awards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6929" marR="86929">
                    <a:solidFill>
                      <a:srgbClr val="004F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78 nominees from 12 economies</a:t>
                      </a:r>
                      <a:endParaRPr lang="en-US" sz="1300" b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India: I Change My City, </a:t>
                      </a:r>
                      <a:r>
                        <a:rPr lang="en-US" sz="1300" dirty="0" err="1" smtClean="0"/>
                        <a:t>www.ichangemycity.com</a:t>
                      </a:r>
                      <a:endParaRPr lang="en-US" sz="13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Indonesia: Batik Fractal, </a:t>
                      </a:r>
                      <a:r>
                        <a:rPr lang="en-US" sz="1300" dirty="0" err="1" smtClean="0"/>
                        <a:t>www.batikfractal.com</a:t>
                      </a:r>
                      <a:endParaRPr lang="en-US" sz="13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Pakistan: </a:t>
                      </a:r>
                      <a:r>
                        <a:rPr lang="en-US" sz="1300" dirty="0" err="1" smtClean="0"/>
                        <a:t>doctHERs</a:t>
                      </a:r>
                      <a:r>
                        <a:rPr lang="en-US" sz="1300" dirty="0" smtClean="0"/>
                        <a:t>,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www.docthers.com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dirty="0" smtClean="0"/>
                        <a:t>Pakistan: </a:t>
                      </a:r>
                      <a:r>
                        <a:rPr lang="en-US" sz="1300" dirty="0" err="1" smtClean="0"/>
                        <a:t>Jaroka</a:t>
                      </a:r>
                      <a:r>
                        <a:rPr lang="en-US" sz="1300" dirty="0" smtClean="0"/>
                        <a:t> Tele-Healthcare, </a:t>
                      </a:r>
                      <a:r>
                        <a:rPr lang="en-US" sz="1300" dirty="0" err="1" smtClean="0"/>
                        <a:t>www.umtrust.org</a:t>
                      </a:r>
                      <a:endParaRPr lang="en-US" sz="13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86929" marR="86929"/>
                </a:tc>
              </a:tr>
              <a:tr h="102343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ISIF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Grants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6929" marR="86929">
                    <a:solidFill>
                      <a:srgbClr val="004FB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300" baseline="0" dirty="0" smtClean="0"/>
                        <a:t>Projects underway in 2015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Pacific Islands: </a:t>
                      </a:r>
                      <a:r>
                        <a:rPr lang="en-US" sz="1300" dirty="0" smtClean="0"/>
                        <a:t>Peer</a:t>
                      </a:r>
                      <a:r>
                        <a:rPr lang="en-US" sz="1300" baseline="0" dirty="0" smtClean="0"/>
                        <a:t> strategy, NSRC/Telco2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Nepal: TV White spaces deployment, </a:t>
                      </a:r>
                      <a:r>
                        <a:rPr lang="en-US" sz="1300" baseline="0" dirty="0" err="1" smtClean="0"/>
                        <a:t>NepalWireless</a:t>
                      </a:r>
                      <a:endParaRPr lang="en-US" sz="13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Bangladesh: Mobile and diagnostic devices, </a:t>
                      </a:r>
                      <a:r>
                        <a:rPr lang="en-US" sz="1300" baseline="0" dirty="0" err="1" smtClean="0"/>
                        <a:t>UniDhaka</a:t>
                      </a:r>
                      <a:endParaRPr lang="en-US" sz="13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India: Carrier access in rural emergencies, </a:t>
                      </a:r>
                      <a:r>
                        <a:rPr lang="en-US" sz="1300" baseline="0" dirty="0" err="1" smtClean="0"/>
                        <a:t>InnovadorsLab</a:t>
                      </a:r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6929" marR="86929"/>
                </a:tc>
              </a:tr>
              <a:tr h="119349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APNIC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Operational 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Research  Grants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6929" marR="86929">
                    <a:solidFill>
                      <a:srgbClr val="004F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Research aiming to improve availability, reliability, and security of the Internet in the Asia Pacific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Network measurement and analysis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IPv6 Deployment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BGP Routing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Network Security</a:t>
                      </a:r>
                    </a:p>
                  </a:txBody>
                  <a:tcPr marL="86929" marR="86929"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899592" y="1268760"/>
            <a:ext cx="7056784" cy="1224137"/>
            <a:chOff x="395535" y="1268759"/>
            <a:chExt cx="6696745" cy="1008113"/>
          </a:xfrm>
        </p:grpSpPr>
        <p:pic>
          <p:nvPicPr>
            <p:cNvPr id="9" name="Picture 8" descr="abou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5" y="1268760"/>
              <a:ext cx="1342745" cy="1008111"/>
            </a:xfrm>
            <a:prstGeom prst="rect">
              <a:avLst/>
            </a:prstGeom>
          </p:spPr>
        </p:pic>
        <p:pic>
          <p:nvPicPr>
            <p:cNvPr id="10" name="Picture 9" descr="PBS_Newshour.png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260" y="1268759"/>
              <a:ext cx="1733628" cy="1008113"/>
            </a:xfrm>
            <a:prstGeom prst="rect">
              <a:avLst/>
            </a:prstGeom>
          </p:spPr>
        </p:pic>
        <p:pic>
          <p:nvPicPr>
            <p:cNvPr id="11" name="Picture 10" descr="ichangemycity.png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792" y="1268760"/>
              <a:ext cx="1786304" cy="1008112"/>
            </a:xfrm>
            <a:prstGeom prst="rect">
              <a:avLst/>
            </a:prstGeom>
          </p:spPr>
        </p:pic>
        <p:pic>
          <p:nvPicPr>
            <p:cNvPr id="12" name="Picture 11" descr="Patients_with_a_disease_mapped_according_to_locations_Interactive_Map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268760"/>
              <a:ext cx="1584176" cy="1008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9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Globally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67744" y="170080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Serving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67744" y="4581128"/>
            <a:ext cx="4752528" cy="1080120"/>
          </a:xfrm>
          <a:prstGeom prst="roundRect">
            <a:avLst/>
          </a:prstGeom>
          <a:solidFill>
            <a:srgbClr val="166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Collaborating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67744" y="314096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Supporting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Internet Registries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" b="-40"/>
          <a:stretch/>
        </p:blipFill>
        <p:spPr>
          <a:xfrm>
            <a:off x="-18238" y="1181100"/>
            <a:ext cx="9171514" cy="52173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0" y="1196752"/>
            <a:ext cx="9144000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7768"/>
            <a:ext cx="8352928" cy="1143000"/>
          </a:xfrm>
        </p:spPr>
        <p:txBody>
          <a:bodyPr/>
          <a:lstStyle/>
          <a:p>
            <a:r>
              <a:rPr lang="en-US" dirty="0" smtClean="0"/>
              <a:t>Global Cooperation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1412776"/>
            <a:ext cx="6896081" cy="3829214"/>
            <a:chOff x="0" y="1408685"/>
            <a:chExt cx="6896081" cy="3829214"/>
          </a:xfrm>
        </p:grpSpPr>
        <p:pic>
          <p:nvPicPr>
            <p:cNvPr id="32" name="Picture 31" descr="Region-in-world-Blue-01-01.png"/>
            <p:cNvPicPr>
              <a:picLocks noChangeAspect="1"/>
            </p:cNvPicPr>
            <p:nvPr/>
          </p:nvPicPr>
          <p:blipFill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" t="1522"/>
            <a:stretch/>
          </p:blipFill>
          <p:spPr>
            <a:xfrm>
              <a:off x="0" y="1408685"/>
              <a:ext cx="6896081" cy="382921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899592" y="28529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99792" y="3861048"/>
              <a:ext cx="72008" cy="72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03848" y="3284984"/>
              <a:ext cx="72008" cy="72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lternate Process 26"/>
          <p:cNvSpPr/>
          <p:nvPr/>
        </p:nvSpPr>
        <p:spPr>
          <a:xfrm>
            <a:off x="6732240" y="764704"/>
            <a:ext cx="2267744" cy="5328592"/>
          </a:xfrm>
          <a:prstGeom prst="flowChartAlternateProcess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Coordination </a:t>
            </a:r>
            <a:r>
              <a:rPr lang="en-US" sz="1600" dirty="0">
                <a:solidFill>
                  <a:schemeClr val="tx1"/>
                </a:solidFill>
              </a:rPr>
              <a:t>with RIRs and Internet organizations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Engaging with government </a:t>
            </a:r>
            <a:r>
              <a:rPr lang="en-US" sz="1600" dirty="0" smtClean="0">
                <a:solidFill>
                  <a:schemeClr val="tx1"/>
                </a:solidFill>
              </a:rPr>
              <a:t>agencies and IGOs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Engaging with Law Enforcement agencies and networks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Supporting IANA Stewardship Transition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Internet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Governance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Forum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3" y="4797152"/>
            <a:ext cx="2158552" cy="1440160"/>
          </a:xfrm>
          <a:prstGeom prst="rect">
            <a:avLst/>
          </a:prstGeom>
          <a:ln w="25400">
            <a:solidFill>
              <a:srgbClr val="004FBA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013176"/>
            <a:ext cx="1859360" cy="1239573"/>
          </a:xfrm>
          <a:prstGeom prst="rect">
            <a:avLst/>
          </a:prstGeom>
          <a:ln w="25400">
            <a:solidFill>
              <a:srgbClr val="004FBA"/>
            </a:solidFill>
          </a:ln>
        </p:spPr>
      </p:pic>
      <p:sp>
        <p:nvSpPr>
          <p:cNvPr id="30" name="Oval 29"/>
          <p:cNvSpPr/>
          <p:nvPr/>
        </p:nvSpPr>
        <p:spPr>
          <a:xfrm>
            <a:off x="27718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3568" y="3140968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96136" y="3356992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20072" y="3140968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1600" y="285293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27584" y="278092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5576" y="278092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1600" y="2924944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72190" y="4623601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59832" y="3429000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72200" y="4653136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88224" y="4509120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95936" y="4725144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31840" y="3140968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71800" y="3501008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04048" y="3429000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50562" y="3654295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27784" y="3645024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27784" y="3717032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95736" y="3573016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30</a:t>
            </a:fld>
            <a:endParaRPr lang="en-AU"/>
          </a:p>
        </p:txBody>
      </p:sp>
      <p:sp>
        <p:nvSpPr>
          <p:cNvPr id="54" name="Oval 53"/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99792" y="3717032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923928" y="4725144"/>
            <a:ext cx="7200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IGF &amp; WSIS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31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05880" y="1528193"/>
            <a:ext cx="7910536" cy="4565103"/>
          </a:xfrm>
        </p:spPr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Internet Governance Forum held this year</a:t>
            </a:r>
          </a:p>
          <a:p>
            <a:r>
              <a:rPr lang="en-US" dirty="0" smtClean="0"/>
              <a:t>Meeting to determine future of IGF to be held 15-16 Dec</a:t>
            </a:r>
          </a:p>
          <a:p>
            <a:r>
              <a:rPr lang="en-US" dirty="0" smtClean="0"/>
              <a:t>Important meeting for governments deciding their future input into Internet affairs</a:t>
            </a:r>
          </a:p>
          <a:p>
            <a:r>
              <a:rPr lang="en-US" dirty="0" smtClean="0"/>
              <a:t>Multilateral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Multistakeholder</a:t>
            </a:r>
          </a:p>
          <a:p>
            <a:r>
              <a:rPr lang="en-US" dirty="0" smtClean="0"/>
              <a:t>Pacific has a voice!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782" y="3573016"/>
            <a:ext cx="5304843" cy="24348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092280" y="5661248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IGF 2015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Activities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195736" y="170080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Serving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95736" y="458112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Collaborating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95736" y="314096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Supporting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2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29 at 11.20.4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5" b="3010"/>
          <a:stretch/>
        </p:blipFill>
        <p:spPr>
          <a:xfrm>
            <a:off x="107504" y="1124744"/>
            <a:ext cx="8640960" cy="51337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r>
              <a:rPr lang="en-US" dirty="0" smtClean="0"/>
              <a:t>2015 Activity Plan &amp; Budget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46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r>
              <a:rPr lang="en-US" dirty="0" smtClean="0"/>
              <a:t>You’re Invited!</a:t>
            </a:r>
            <a:endParaRPr lang="en-US" dirty="0"/>
          </a:p>
        </p:txBody>
      </p:sp>
      <p:pic>
        <p:nvPicPr>
          <p:cNvPr id="8" name="Picture 7" descr="APRICOT 2016 banner 1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19982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35</a:t>
            </a:fld>
            <a:endParaRPr lang="en-AU"/>
          </a:p>
        </p:txBody>
      </p:sp>
      <p:pic>
        <p:nvPicPr>
          <p:cNvPr id="3" name="Picture 2" descr="Screen Shot 2015-11-29 at 5.20.3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8388424" cy="1562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3496" y="5661248"/>
            <a:ext cx="343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apnic.net</a:t>
            </a:r>
            <a:r>
              <a:rPr lang="en-US" sz="2800" b="1" dirty="0"/>
              <a:t>/meetings</a:t>
            </a:r>
          </a:p>
        </p:txBody>
      </p:sp>
    </p:spTree>
    <p:extLst>
      <p:ext uri="{BB962C8B-B14F-4D97-AF65-F5344CB8AC3E}">
        <p14:creationId xmlns:p14="http://schemas.microsoft.com/office/powerpoint/2010/main" val="18489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r>
              <a:rPr lang="en-US" dirty="0" smtClean="0"/>
              <a:t>Join the Conversation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36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491880" y="194993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b</a:t>
            </a:r>
            <a:r>
              <a:rPr lang="en-US" sz="3600" b="1" dirty="0" err="1" smtClean="0"/>
              <a:t>log.apnic.net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4542219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apnic.net</a:t>
            </a:r>
            <a:r>
              <a:rPr lang="en-US" sz="3600" b="1" dirty="0" smtClean="0"/>
              <a:t>/social</a:t>
            </a:r>
            <a:endParaRPr lang="en-US" sz="3600" b="1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971888" y="3933056"/>
            <a:ext cx="1943928" cy="2051989"/>
            <a:chOff x="323528" y="2492896"/>
            <a:chExt cx="3182668" cy="3359596"/>
          </a:xfrm>
        </p:grpSpPr>
        <p:pic>
          <p:nvPicPr>
            <p:cNvPr id="6" name="Picture 5" descr="Screen Shot 2015-11-27 at 11.49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" t="82206" r="87845" b="2029"/>
            <a:stretch/>
          </p:blipFill>
          <p:spPr>
            <a:xfrm>
              <a:off x="1403648" y="4797152"/>
              <a:ext cx="1022428" cy="1055340"/>
            </a:xfrm>
            <a:prstGeom prst="rect">
              <a:avLst/>
            </a:prstGeom>
          </p:spPr>
        </p:pic>
        <p:pic>
          <p:nvPicPr>
            <p:cNvPr id="10" name="Picture 9" descr="Screen Shot 2015-11-27 at 11.49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" t="62061" r="87845" b="22505"/>
            <a:stretch/>
          </p:blipFill>
          <p:spPr>
            <a:xfrm>
              <a:off x="2483768" y="4797152"/>
              <a:ext cx="1022428" cy="1033140"/>
            </a:xfrm>
            <a:prstGeom prst="rect">
              <a:avLst/>
            </a:prstGeom>
          </p:spPr>
        </p:pic>
        <p:pic>
          <p:nvPicPr>
            <p:cNvPr id="11" name="Picture 10" descr="Screen Shot 2015-11-27 at 11.49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" t="41888" r="87845" b="42678"/>
            <a:stretch/>
          </p:blipFill>
          <p:spPr>
            <a:xfrm>
              <a:off x="323528" y="4797152"/>
              <a:ext cx="1022428" cy="1033140"/>
            </a:xfrm>
            <a:prstGeom prst="rect">
              <a:avLst/>
            </a:prstGeom>
          </p:spPr>
        </p:pic>
        <p:pic>
          <p:nvPicPr>
            <p:cNvPr id="13" name="Picture 12" descr="Screen Shot 2015-11-27 at 11.49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" t="710" r="87845" b="83704"/>
            <a:stretch/>
          </p:blipFill>
          <p:spPr>
            <a:xfrm>
              <a:off x="323528" y="2492896"/>
              <a:ext cx="1022428" cy="1043393"/>
            </a:xfrm>
            <a:prstGeom prst="rect">
              <a:avLst/>
            </a:prstGeom>
          </p:spPr>
        </p:pic>
        <p:pic>
          <p:nvPicPr>
            <p:cNvPr id="14" name="Picture 13" descr="Screen Shot 2015-11-27 at 11.49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9" t="21627" r="28935" b="63037"/>
            <a:stretch/>
          </p:blipFill>
          <p:spPr>
            <a:xfrm>
              <a:off x="2483768" y="2492896"/>
              <a:ext cx="1005417" cy="1026583"/>
            </a:xfrm>
            <a:prstGeom prst="rect">
              <a:avLst/>
            </a:prstGeom>
          </p:spPr>
        </p:pic>
        <p:pic>
          <p:nvPicPr>
            <p:cNvPr id="15" name="Picture 14" descr="Screen Shot 2015-11-27 at 11.49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9" t="82230" r="28935" b="2009"/>
            <a:stretch/>
          </p:blipFill>
          <p:spPr>
            <a:xfrm>
              <a:off x="1403648" y="3645024"/>
              <a:ext cx="1005417" cy="1055025"/>
            </a:xfrm>
            <a:prstGeom prst="rect">
              <a:avLst/>
            </a:prstGeom>
          </p:spPr>
        </p:pic>
        <p:pic>
          <p:nvPicPr>
            <p:cNvPr id="16" name="Picture 15" descr="Screen Shot 2015-11-27 at 11.49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9" t="916" r="28935" b="83432"/>
            <a:stretch/>
          </p:blipFill>
          <p:spPr>
            <a:xfrm>
              <a:off x="1403648" y="2492896"/>
              <a:ext cx="1005417" cy="1047750"/>
            </a:xfrm>
            <a:prstGeom prst="rect">
              <a:avLst/>
            </a:prstGeom>
          </p:spPr>
        </p:pic>
        <p:pic>
          <p:nvPicPr>
            <p:cNvPr id="17" name="Picture 16" descr="Screen Shot 2015-11-27 at 11.49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9" t="61971" r="28935" b="22482"/>
            <a:stretch/>
          </p:blipFill>
          <p:spPr>
            <a:xfrm>
              <a:off x="2483768" y="3645024"/>
              <a:ext cx="1005417" cy="1040695"/>
            </a:xfrm>
            <a:prstGeom prst="rect">
              <a:avLst/>
            </a:prstGeom>
          </p:spPr>
        </p:pic>
        <p:pic>
          <p:nvPicPr>
            <p:cNvPr id="18" name="Picture 17" descr="Screen Shot 2015-11-27 at 11.49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9" t="41607" r="28935" b="42741"/>
            <a:stretch/>
          </p:blipFill>
          <p:spPr>
            <a:xfrm>
              <a:off x="323528" y="3645024"/>
              <a:ext cx="1005417" cy="1047750"/>
            </a:xfrm>
            <a:prstGeom prst="rect">
              <a:avLst/>
            </a:prstGeom>
          </p:spPr>
        </p:pic>
      </p:grpSp>
      <p:pic>
        <p:nvPicPr>
          <p:cNvPr id="20" name="Picture 19" descr="Screen Shot 2015-11-27 at 12.00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240360" cy="2274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4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3600" i="1" dirty="0" smtClean="0"/>
              <a:t>A </a:t>
            </a:r>
            <a:r>
              <a:rPr lang="en-US" sz="3600" i="1" dirty="0"/>
              <a:t>global, open, stable, and secure Internet </a:t>
            </a:r>
            <a:r>
              <a:rPr lang="en-US" sz="3600" i="1" dirty="0" smtClean="0"/>
              <a:t>that </a:t>
            </a:r>
            <a:r>
              <a:rPr lang="en-US" sz="3600" i="1" dirty="0"/>
              <a:t>serves </a:t>
            </a:r>
            <a:r>
              <a:rPr lang="en-US" sz="3600" i="1" dirty="0" smtClean="0"/>
              <a:t>the entire Asia Pacific community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4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602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Activities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195736" y="170080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Serving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95736" y="458112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Collaborating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95736" y="314096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Supporting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5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</a:t>
            </a:r>
            <a:r>
              <a:rPr lang="en-US" dirty="0" smtClean="0"/>
              <a:t>our Members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195736" y="1700808"/>
            <a:ext cx="4752528" cy="1080120"/>
          </a:xfrm>
          <a:prstGeom prst="roundRect">
            <a:avLst/>
          </a:prstGeom>
          <a:solidFill>
            <a:srgbClr val="166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Serving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95736" y="458112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Collaborating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95736" y="3140968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Supporting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3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our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Statistics</a:t>
            </a:r>
          </a:p>
          <a:p>
            <a:pPr lvl="1"/>
            <a:r>
              <a:rPr lang="en-US" dirty="0" smtClean="0"/>
              <a:t>IPv6 delegations</a:t>
            </a:r>
          </a:p>
          <a:p>
            <a:pPr lvl="1"/>
            <a:r>
              <a:rPr lang="en-US" dirty="0" smtClean="0"/>
              <a:t>IPv4 delegations</a:t>
            </a:r>
          </a:p>
          <a:p>
            <a:pPr lvl="1"/>
            <a:r>
              <a:rPr lang="en-US" dirty="0" smtClean="0"/>
              <a:t>IPv4 transfers</a:t>
            </a:r>
          </a:p>
          <a:p>
            <a:pPr lvl="1"/>
            <a:r>
              <a:rPr lang="en-US" dirty="0" smtClean="0"/>
              <a:t>ASN delegations</a:t>
            </a:r>
          </a:p>
          <a:p>
            <a:pPr lvl="1"/>
            <a:r>
              <a:rPr lang="en-US" dirty="0" smtClean="0"/>
              <a:t>Membership</a:t>
            </a:r>
          </a:p>
          <a:p>
            <a:r>
              <a:rPr lang="en-US" dirty="0" smtClean="0"/>
              <a:t>Service Developments</a:t>
            </a:r>
          </a:p>
          <a:p>
            <a:pPr lvl="1"/>
            <a:r>
              <a:rPr lang="en-US" dirty="0" err="1" smtClean="0"/>
              <a:t>MyAPNIC</a:t>
            </a:r>
            <a:endParaRPr lang="en-US" dirty="0" smtClean="0"/>
          </a:p>
          <a:p>
            <a:pPr lvl="1"/>
            <a:r>
              <a:rPr lang="en-US" dirty="0" smtClean="0"/>
              <a:t>RDAP</a:t>
            </a:r>
          </a:p>
          <a:p>
            <a:pPr lvl="1"/>
            <a:r>
              <a:rPr lang="en-US" dirty="0" smtClean="0"/>
              <a:t>RPKI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2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612113"/>
              </p:ext>
            </p:extLst>
          </p:nvPr>
        </p:nvGraphicFramePr>
        <p:xfrm>
          <a:off x="251520" y="1412776"/>
          <a:ext cx="84969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IPv6 Delegations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58375411"/>
              </p:ext>
            </p:extLst>
          </p:nvPr>
        </p:nvGraphicFramePr>
        <p:xfrm>
          <a:off x="179512" y="3933056"/>
          <a:ext cx="324036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02128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delegation type</a:t>
            </a:r>
            <a:endParaRPr lang="en-US" sz="14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6742568"/>
              </p:ext>
            </p:extLst>
          </p:nvPr>
        </p:nvGraphicFramePr>
        <p:xfrm>
          <a:off x="3347864" y="3501008"/>
          <a:ext cx="30243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95936" y="602128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size</a:t>
            </a:r>
            <a:endParaRPr lang="en-US" sz="14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40331750"/>
              </p:ext>
            </p:extLst>
          </p:nvPr>
        </p:nvGraphicFramePr>
        <p:xfrm>
          <a:off x="6228184" y="3356992"/>
          <a:ext cx="31318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44208" y="602128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request type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87363" y="6093296"/>
            <a:ext cx="951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31 Oct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4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7044892"/>
              </p:ext>
            </p:extLst>
          </p:nvPr>
        </p:nvGraphicFramePr>
        <p:xfrm>
          <a:off x="107504" y="1412776"/>
          <a:ext cx="88924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IPv4 Delegations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94779141"/>
              </p:ext>
            </p:extLst>
          </p:nvPr>
        </p:nvGraphicFramePr>
        <p:xfrm>
          <a:off x="179512" y="3933056"/>
          <a:ext cx="309634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92217222"/>
              </p:ext>
            </p:extLst>
          </p:nvPr>
        </p:nvGraphicFramePr>
        <p:xfrm>
          <a:off x="3491880" y="3861048"/>
          <a:ext cx="266429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17194548"/>
              </p:ext>
            </p:extLst>
          </p:nvPr>
        </p:nvGraphicFramePr>
        <p:xfrm>
          <a:off x="6300192" y="3645024"/>
          <a:ext cx="30243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60212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pool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59492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size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594928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Member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56728" y="6093296"/>
            <a:ext cx="9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31 Oct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8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blu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0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</TotalTime>
  <Words>1169</Words>
  <Application>Microsoft Macintosh PowerPoint</Application>
  <PresentationFormat>On-screen Show (4:3)</PresentationFormat>
  <Paragraphs>341</Paragraphs>
  <Slides>37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Presentation template blue</vt:lpstr>
      <vt:lpstr>APNIC Update</vt:lpstr>
      <vt:lpstr>What is APNIC?</vt:lpstr>
      <vt:lpstr>Regional Internet Registries</vt:lpstr>
      <vt:lpstr>APNIC’s Vision</vt:lpstr>
      <vt:lpstr>APNIC Activities</vt:lpstr>
      <vt:lpstr>Serving our Members</vt:lpstr>
      <vt:lpstr>Serving our Members</vt:lpstr>
      <vt:lpstr>Annual IPv6 Delegations</vt:lpstr>
      <vt:lpstr>Annual IPv4 Delegations</vt:lpstr>
      <vt:lpstr>Annual IPv4 Transfers</vt:lpstr>
      <vt:lpstr>Annual ASN Assignments</vt:lpstr>
      <vt:lpstr>APNIC Membership</vt:lpstr>
      <vt:lpstr>Total NIR membership</vt:lpstr>
      <vt:lpstr>New: Internet Directory</vt:lpstr>
      <vt:lpstr>MyAPNIC Development</vt:lpstr>
      <vt:lpstr>MyAPNIC Development</vt:lpstr>
      <vt:lpstr>RDAP</vt:lpstr>
      <vt:lpstr>RPKI</vt:lpstr>
      <vt:lpstr>Supporting Regional Development</vt:lpstr>
      <vt:lpstr>APNIC Training in 2015 </vt:lpstr>
      <vt:lpstr>Training Needs Assessment</vt:lpstr>
      <vt:lpstr>APNIC Events</vt:lpstr>
      <vt:lpstr>NOGs in 2015</vt:lpstr>
      <vt:lpstr>Community Development</vt:lpstr>
      <vt:lpstr>IPv6 in 2015</vt:lpstr>
      <vt:lpstr>Security Outreach</vt:lpstr>
      <vt:lpstr>labs.apnic.net</vt:lpstr>
      <vt:lpstr>PowerPoint Presentation</vt:lpstr>
      <vt:lpstr>Collaborating Globally</vt:lpstr>
      <vt:lpstr>Global Cooperation</vt:lpstr>
      <vt:lpstr>IGF &amp; WSIS</vt:lpstr>
      <vt:lpstr>APNIC Activities</vt:lpstr>
      <vt:lpstr>2015 Activity Plan &amp; Budget</vt:lpstr>
      <vt:lpstr>Finally…</vt:lpstr>
      <vt:lpstr>You’re Invited!</vt:lpstr>
      <vt:lpstr>Join the Conversation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Paul Wilson</cp:lastModifiedBy>
  <cp:revision>63</cp:revision>
  <dcterms:created xsi:type="dcterms:W3CDTF">2015-09-29T02:45:20Z</dcterms:created>
  <dcterms:modified xsi:type="dcterms:W3CDTF">2015-11-30T02:11:14Z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  <property fmtid="{D5CDD505-2E9C-101B-9397-08002B2CF9AE}" pid="3" name="Version">
    <vt:lpwstr>1.1</vt:lpwstr>
  </property>
</Properties>
</file>