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414" r:id="rId3"/>
    <p:sldId id="423" r:id="rId4"/>
    <p:sldId id="451" r:id="rId5"/>
    <p:sldId id="426" r:id="rId6"/>
    <p:sldId id="430" r:id="rId7"/>
    <p:sldId id="453" r:id="rId8"/>
    <p:sldId id="454" r:id="rId9"/>
    <p:sldId id="455" r:id="rId10"/>
    <p:sldId id="295" r:id="rId11"/>
    <p:sldId id="296" r:id="rId12"/>
    <p:sldId id="449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58" r:id="rId21"/>
    <p:sldId id="438" r:id="rId22"/>
    <p:sldId id="441" r:id="rId23"/>
    <p:sldId id="442" r:id="rId24"/>
    <p:sldId id="443" r:id="rId25"/>
    <p:sldId id="439" r:id="rId26"/>
    <p:sldId id="444" r:id="rId27"/>
    <p:sldId id="445" r:id="rId28"/>
    <p:sldId id="440" r:id="rId29"/>
    <p:sldId id="447" r:id="rId30"/>
    <p:sldId id="452" r:id="rId31"/>
    <p:sldId id="446" r:id="rId32"/>
    <p:sldId id="450" r:id="rId33"/>
    <p:sldId id="410" r:id="rId34"/>
    <p:sldId id="45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96" autoAdjust="0"/>
    <p:restoredTop sz="94693"/>
  </p:normalViewPr>
  <p:slideViewPr>
    <p:cSldViewPr>
      <p:cViewPr>
        <p:scale>
          <a:sx n="101" d="100"/>
          <a:sy n="101" d="100"/>
        </p:scale>
        <p:origin x="14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t>2/7/17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3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2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18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19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77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20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6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22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77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23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01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24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74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26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85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27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88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29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66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31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4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678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32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58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54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62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12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9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14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5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15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27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16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05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dirty="0" smtClean="0"/>
              <a:t>To verify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" charset="0"/>
              <a:buNone/>
            </a:pPr>
            <a:fld id="{A88974FD-B026-FB4F-B4B6-9F4501567CB1}" type="slidenum">
              <a:rPr lang="en-US" smtClean="0">
                <a:latin typeface="Times New Roman" pitchFamily="1" charset="0"/>
                <a:ea typeface="Arial" pitchFamily="1" charset="0"/>
                <a:cs typeface="Arial" pitchFamily="1" charset="0"/>
              </a:rPr>
              <a:pPr>
                <a:buFont typeface="Times New Roman" pitchFamily="1" charset="0"/>
                <a:buNone/>
              </a:pPr>
              <a:t>17</a:t>
            </a:fld>
            <a:endParaRPr lang="en-US" smtClean="0">
              <a:latin typeface="Times New Roman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740352" y="6021287"/>
            <a:ext cx="1008361" cy="36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164288" y="6021288"/>
            <a:ext cx="648072" cy="3693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Issue Date:</a:t>
            </a:r>
          </a:p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Revision:</a:t>
            </a:r>
            <a:endParaRPr lang="en-AU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2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61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41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15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8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r>
              <a:rPr lang="en-AU" dirty="0" smtClean="0"/>
              <a:t>This document is uncontrolled when printed. Before use, check the APNIC electronic master document to verify that this is the current version.</a:t>
            </a:r>
          </a:p>
        </p:txBody>
      </p:sp>
    </p:spTree>
    <p:extLst>
      <p:ext uri="{BB962C8B-B14F-4D97-AF65-F5344CB8AC3E}">
        <p14:creationId xmlns:p14="http://schemas.microsoft.com/office/powerpoint/2010/main" val="204113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740352" y="6021287"/>
            <a:ext cx="1008361" cy="36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164288" y="6021288"/>
            <a:ext cx="648072" cy="3693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Issue Date:</a:t>
            </a:r>
          </a:p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Revision:</a:t>
            </a:r>
            <a:endParaRPr lang="en-AU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7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36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06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4005304"/>
            <a:ext cx="8353425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610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486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5966320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88125" y="2133600"/>
            <a:ext cx="2160588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565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>
                <a:solidFill>
                  <a:srgbClr val="004FB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7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004FB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l">
              <a:buNone/>
              <a:defRPr>
                <a:solidFill>
                  <a:srgbClr val="004FB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6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41532"/>
            <a:ext cx="9144000" cy="5164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1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4" r:id="rId2"/>
    <p:sldLayoutId id="2147483650" r:id="rId3"/>
    <p:sldLayoutId id="2147483662" r:id="rId4"/>
    <p:sldLayoutId id="2147483766" r:id="rId5"/>
    <p:sldLayoutId id="2147483705" r:id="rId6"/>
    <p:sldLayoutId id="2147483758" r:id="rId7"/>
    <p:sldLayoutId id="2147483663" r:id="rId8"/>
    <p:sldLayoutId id="2147483651" r:id="rId9"/>
    <p:sldLayoutId id="2147483661" r:id="rId10"/>
    <p:sldLayoutId id="2147483652" r:id="rId11"/>
    <p:sldLayoutId id="2147483653" r:id="rId12"/>
    <p:sldLayoutId id="2147483654" r:id="rId13"/>
    <p:sldLayoutId id="2147483655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4FB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nic.net" TargetMode="External"/><Relationship Id="rId4" Type="http://schemas.openxmlformats.org/officeDocument/2006/relationships/hyperlink" Target="ftp://ftp.apnic.net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g"/><Relationship Id="rId12" Type="http://schemas.openxmlformats.org/officeDocument/2006/relationships/hyperlink" Target="http://blog.apnic.net/" TargetMode="External"/><Relationship Id="rId13" Type="http://schemas.openxmlformats.org/officeDocument/2006/relationships/hyperlink" Target="http://www.apnic.net/social" TargetMode="External"/><Relationship Id="rId1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APNIC IPv6 Deployment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Suva </a:t>
            </a:r>
            <a:r>
              <a:rPr lang="en-AU" dirty="0" smtClean="0"/>
              <a:t>Fiji, July 2017</a:t>
            </a:r>
          </a:p>
          <a:p>
            <a:r>
              <a:rPr lang="en-AU" dirty="0" smtClean="0"/>
              <a:t>Arth</a:t>
            </a:r>
            <a:r>
              <a:rPr lang="en-AU" dirty="0"/>
              <a:t> </a:t>
            </a:r>
            <a:r>
              <a:rPr lang="en-AU" dirty="0" smtClean="0"/>
              <a:t>Paulite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78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Subnetting (Example)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47864" y="1628800"/>
            <a:ext cx="2419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/>
                <a:cs typeface="Century Gothic"/>
              </a:rPr>
              <a:t>2001:</a:t>
            </a:r>
            <a:r>
              <a:rPr lang="en-US" sz="2400" b="1" dirty="0" smtClean="0">
                <a:latin typeface="Century Gothic"/>
                <a:cs typeface="Century Gothic"/>
              </a:rPr>
              <a:t>0DC0:</a:t>
            </a:r>
            <a:r>
              <a:rPr lang="en-US" sz="2400" b="1" dirty="0">
                <a:latin typeface="Century Gothic"/>
                <a:cs typeface="Century Gothic"/>
              </a:rPr>
              <a:t>:/</a:t>
            </a:r>
            <a:r>
              <a:rPr lang="en-US" sz="2400" b="1" dirty="0" smtClean="0">
                <a:latin typeface="Century Gothic"/>
                <a:cs typeface="Century Gothic"/>
              </a:rPr>
              <a:t>35 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2204864"/>
            <a:ext cx="319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/>
                <a:cs typeface="Century Gothic"/>
              </a:rPr>
              <a:t>2001:</a:t>
            </a:r>
            <a:r>
              <a:rPr lang="en-US" sz="2400" b="1" dirty="0" smtClean="0">
                <a:latin typeface="Century Gothic"/>
                <a:cs typeface="Century Gothic"/>
              </a:rPr>
              <a:t>0DC0:0000::/48 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628800"/>
            <a:ext cx="1794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Original block: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284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Rewrite as a /48 subnet: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2276872"/>
            <a:ext cx="102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First /48</a:t>
            </a:r>
            <a:endParaRPr lang="en-US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924944"/>
            <a:ext cx="256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Rewrite as /64 subnet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501008"/>
            <a:ext cx="434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How may /64 blocks are there in /48?</a:t>
            </a:r>
            <a:endParaRPr lang="en-US" dirty="0">
              <a:latin typeface="Century Gothic"/>
              <a:cs typeface="Century Gothic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117962"/>
              </p:ext>
            </p:extLst>
          </p:nvPr>
        </p:nvGraphicFramePr>
        <p:xfrm>
          <a:off x="3419872" y="4005064"/>
          <a:ext cx="33639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Equation" r:id="rId4" imgW="1460500" imgH="406400" progId="Equation.3">
                  <p:embed/>
                </p:oleObj>
              </mc:Choice>
              <mc:Fallback>
                <p:oleObj name="Equation" r:id="rId4" imgW="1460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9872" y="4005064"/>
                        <a:ext cx="3363913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347864" y="2852936"/>
            <a:ext cx="3970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/>
                <a:cs typeface="Century Gothic"/>
              </a:rPr>
              <a:t>2001:</a:t>
            </a:r>
            <a:r>
              <a:rPr lang="en-US" sz="2400" b="1" dirty="0" smtClean="0">
                <a:latin typeface="Century Gothic"/>
                <a:cs typeface="Century Gothic"/>
              </a:rPr>
              <a:t>0DC0:0000:0000::/64 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2924944"/>
            <a:ext cx="102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First /64</a:t>
            </a:r>
            <a:endParaRPr lang="en-US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2" y="5013176"/>
            <a:ext cx="40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or</a:t>
            </a:r>
            <a:endParaRPr lang="en-US" dirty="0">
              <a:latin typeface="Century Gothic"/>
              <a:cs typeface="Century Gothic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603791"/>
              </p:ext>
            </p:extLst>
          </p:nvPr>
        </p:nvGraphicFramePr>
        <p:xfrm>
          <a:off x="3491880" y="5373216"/>
          <a:ext cx="19891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Equation" r:id="rId6" imgW="863600" imgH="190500" progId="Equation.3">
                  <p:embed/>
                </p:oleObj>
              </mc:Choice>
              <mc:Fallback>
                <p:oleObj name="Equation" r:id="rId6" imgW="8636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91880" y="5373216"/>
                        <a:ext cx="198913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1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Subnetting (Example)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1916832"/>
            <a:ext cx="3696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entury Gothic"/>
                <a:cs typeface="Century Gothic"/>
              </a:rPr>
              <a:t>2001:</a:t>
            </a:r>
            <a:r>
              <a:rPr lang="en-US" sz="2800" b="1" dirty="0" smtClean="0">
                <a:latin typeface="Century Gothic"/>
                <a:cs typeface="Century Gothic"/>
              </a:rPr>
              <a:t>0DC0:0000::/48 </a:t>
            </a:r>
            <a:endParaRPr lang="en-US" sz="2800" b="1" dirty="0">
              <a:latin typeface="Century Gothic"/>
              <a:cs typeface="Century Gothic"/>
            </a:endParaRPr>
          </a:p>
        </p:txBody>
      </p:sp>
      <p:cxnSp>
        <p:nvCxnSpPr>
          <p:cNvPr id="6" name="Elbow Connector 5"/>
          <p:cNvCxnSpPr/>
          <p:nvPr/>
        </p:nvCxnSpPr>
        <p:spPr>
          <a:xfrm>
            <a:off x="2699792" y="2492896"/>
            <a:ext cx="864096" cy="288032"/>
          </a:xfrm>
          <a:prstGeom prst="bentConnector3">
            <a:avLst>
              <a:gd name="adj1" fmla="val 773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9912" y="2564904"/>
            <a:ext cx="66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 bits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67544" y="2924944"/>
            <a:ext cx="4999046" cy="369332"/>
            <a:chOff x="467544" y="2924944"/>
            <a:chExt cx="4999046" cy="369332"/>
          </a:xfrm>
        </p:grpSpPr>
        <p:sp>
          <p:nvSpPr>
            <p:cNvPr id="4" name="Rectangle 3"/>
            <p:cNvSpPr/>
            <p:nvPr/>
          </p:nvSpPr>
          <p:spPr>
            <a:xfrm>
              <a:off x="2051720" y="2924944"/>
              <a:ext cx="2448272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0000 0000 0000 0000 </a:t>
              </a:r>
              <a:endParaRPr lang="en-US" b="1" dirty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7544" y="2924944"/>
              <a:ext cx="14311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entury Gothic"/>
                  <a:cs typeface="Century Gothic"/>
                </a:rPr>
                <a:t>2001:</a:t>
              </a:r>
              <a:r>
                <a:rPr lang="en-US" b="1" dirty="0" smtClean="0">
                  <a:latin typeface="Century Gothic"/>
                  <a:cs typeface="Century Gothic"/>
                </a:rPr>
                <a:t>0DC0: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88024" y="2924944"/>
              <a:ext cx="678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entury Gothic"/>
                  <a:cs typeface="Century Gothic"/>
                </a:rPr>
                <a:t>::/</a:t>
              </a:r>
              <a:r>
                <a:rPr lang="en-US" b="1" dirty="0">
                  <a:latin typeface="Century Gothic"/>
                  <a:cs typeface="Century Gothic"/>
                </a:rPr>
                <a:t>48 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7544" y="3429000"/>
            <a:ext cx="4999046" cy="369332"/>
            <a:chOff x="467544" y="3429000"/>
            <a:chExt cx="4999046" cy="369332"/>
          </a:xfrm>
        </p:grpSpPr>
        <p:sp>
          <p:nvSpPr>
            <p:cNvPr id="11" name="Rectangle 10"/>
            <p:cNvSpPr/>
            <p:nvPr/>
          </p:nvSpPr>
          <p:spPr>
            <a:xfrm>
              <a:off x="2051720" y="3429000"/>
              <a:ext cx="2448272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0000 0000 0000 0001 </a:t>
              </a:r>
              <a:endParaRPr lang="en-US" b="1" dirty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7544" y="3429000"/>
              <a:ext cx="14311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entury Gothic"/>
                  <a:cs typeface="Century Gothic"/>
                </a:rPr>
                <a:t>2001:</a:t>
              </a:r>
              <a:r>
                <a:rPr lang="en-US" b="1" dirty="0" smtClean="0">
                  <a:latin typeface="Century Gothic"/>
                  <a:cs typeface="Century Gothic"/>
                </a:rPr>
                <a:t>0DC0: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88024" y="3429000"/>
              <a:ext cx="678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entury Gothic"/>
                  <a:cs typeface="Century Gothic"/>
                </a:rPr>
                <a:t>::/</a:t>
              </a:r>
              <a:r>
                <a:rPr lang="en-US" b="1" dirty="0">
                  <a:latin typeface="Century Gothic"/>
                  <a:cs typeface="Century Gothic"/>
                </a:rPr>
                <a:t>48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7544" y="3933056"/>
            <a:ext cx="4999046" cy="369332"/>
            <a:chOff x="467544" y="3933056"/>
            <a:chExt cx="4999046" cy="369332"/>
          </a:xfrm>
        </p:grpSpPr>
        <p:sp>
          <p:nvSpPr>
            <p:cNvPr id="12" name="Rectangle 11"/>
            <p:cNvSpPr/>
            <p:nvPr/>
          </p:nvSpPr>
          <p:spPr>
            <a:xfrm>
              <a:off x="2051720" y="3933056"/>
              <a:ext cx="2448272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0000 0000 0000 0010 </a:t>
              </a:r>
              <a:endParaRPr lang="en-US" b="1" dirty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544" y="3933056"/>
              <a:ext cx="14311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entury Gothic"/>
                  <a:cs typeface="Century Gothic"/>
                </a:rPr>
                <a:t>2001:</a:t>
              </a:r>
              <a:r>
                <a:rPr lang="en-US" b="1" dirty="0" smtClean="0">
                  <a:latin typeface="Century Gothic"/>
                  <a:cs typeface="Century Gothic"/>
                </a:rPr>
                <a:t>0DC0: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88024" y="3933056"/>
              <a:ext cx="678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entury Gothic"/>
                  <a:cs typeface="Century Gothic"/>
                </a:rPr>
                <a:t>::/</a:t>
              </a:r>
              <a:r>
                <a:rPr lang="en-US" b="1" dirty="0">
                  <a:latin typeface="Century Gothic"/>
                  <a:cs typeface="Century Gothic"/>
                </a:rPr>
                <a:t>48 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7544" y="4437112"/>
            <a:ext cx="4999046" cy="369332"/>
            <a:chOff x="467544" y="4437112"/>
            <a:chExt cx="4999046" cy="369332"/>
          </a:xfrm>
        </p:grpSpPr>
        <p:sp>
          <p:nvSpPr>
            <p:cNvPr id="13" name="Rectangle 12"/>
            <p:cNvSpPr/>
            <p:nvPr/>
          </p:nvSpPr>
          <p:spPr>
            <a:xfrm>
              <a:off x="2051720" y="4437112"/>
              <a:ext cx="2448272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0000 0000 0000 0011 </a:t>
              </a:r>
              <a:endParaRPr lang="en-US" b="1" dirty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7544" y="4437112"/>
              <a:ext cx="14311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entury Gothic"/>
                  <a:cs typeface="Century Gothic"/>
                </a:rPr>
                <a:t>2001:</a:t>
              </a:r>
              <a:r>
                <a:rPr lang="en-US" b="1" dirty="0" smtClean="0">
                  <a:latin typeface="Century Gothic"/>
                  <a:cs typeface="Century Gothic"/>
                </a:rPr>
                <a:t>0DC0: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88024" y="4437112"/>
              <a:ext cx="678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entury Gothic"/>
                  <a:cs typeface="Century Gothic"/>
                </a:rPr>
                <a:t>::/</a:t>
              </a:r>
              <a:r>
                <a:rPr lang="en-US" b="1" dirty="0">
                  <a:latin typeface="Century Gothic"/>
                  <a:cs typeface="Century Gothic"/>
                </a:rPr>
                <a:t>48 </a:t>
              </a: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355976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Start </a:t>
            </a:r>
            <a:r>
              <a:rPr lang="en-US" dirty="0">
                <a:latin typeface="Century Gothic"/>
                <a:cs typeface="Century Gothic"/>
              </a:rPr>
              <a:t>by manipulating the LSB </a:t>
            </a:r>
            <a:r>
              <a:rPr lang="en-US" dirty="0" smtClean="0">
                <a:latin typeface="Century Gothic"/>
                <a:cs typeface="Century Gothic"/>
              </a:rPr>
              <a:t>of </a:t>
            </a:r>
            <a:r>
              <a:rPr lang="en-US" dirty="0">
                <a:latin typeface="Century Gothic"/>
                <a:cs typeface="Century Gothic"/>
              </a:rPr>
              <a:t>your network </a:t>
            </a:r>
            <a:r>
              <a:rPr lang="en-US" dirty="0" smtClean="0">
                <a:latin typeface="Century Gothic"/>
                <a:cs typeface="Century Gothic"/>
              </a:rPr>
              <a:t>prefix – write in BITS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868144" y="2996952"/>
            <a:ext cx="432048" cy="2880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88224" y="2924944"/>
            <a:ext cx="244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2001:</a:t>
            </a:r>
            <a:r>
              <a:rPr lang="en-US" b="1" dirty="0" smtClean="0">
                <a:latin typeface="Century Gothic"/>
                <a:cs typeface="Century Gothic"/>
              </a:rPr>
              <a:t>0DC0:0000::/48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5868144" y="3501008"/>
            <a:ext cx="432048" cy="2880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88224" y="3429000"/>
            <a:ext cx="244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2001:</a:t>
            </a:r>
            <a:r>
              <a:rPr lang="en-US" b="1" dirty="0" smtClean="0">
                <a:latin typeface="Century Gothic"/>
                <a:cs typeface="Century Gothic"/>
              </a:rPr>
              <a:t>0DC0:0001::/48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5868144" y="4005064"/>
            <a:ext cx="432048" cy="2880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88224" y="3933056"/>
            <a:ext cx="244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2001:</a:t>
            </a:r>
            <a:r>
              <a:rPr lang="en-US" b="1" dirty="0" smtClean="0">
                <a:latin typeface="Century Gothic"/>
                <a:cs typeface="Century Gothic"/>
              </a:rPr>
              <a:t>0DC0:0002::/48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5868144" y="4509120"/>
            <a:ext cx="432048" cy="2880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88224" y="4437112"/>
            <a:ext cx="244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2001:</a:t>
            </a:r>
            <a:r>
              <a:rPr lang="en-US" b="1" dirty="0" smtClean="0">
                <a:latin typeface="Century Gothic"/>
                <a:cs typeface="Century Gothic"/>
              </a:rPr>
              <a:t>0DC0:0003::/48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7864" y="494116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Then write back into hex digits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58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 Production deployment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2001:DC0::/32</a:t>
            </a:r>
          </a:p>
          <a:p>
            <a:pPr lvl="1"/>
            <a:r>
              <a:rPr lang="hr-HR" dirty="0" smtClean="0"/>
              <a:t>2001:DC0:0000:/35 in Japan</a:t>
            </a:r>
          </a:p>
          <a:p>
            <a:pPr lvl="2"/>
            <a:r>
              <a:rPr lang="hr-HR" dirty="0" smtClean="0"/>
              <a:t>Secondary DNS servers</a:t>
            </a:r>
          </a:p>
          <a:p>
            <a:pPr lvl="1"/>
            <a:r>
              <a:rPr lang="hr-HR" dirty="0" smtClean="0"/>
              <a:t>2001:DC0:2000:/35 in Australia</a:t>
            </a:r>
          </a:p>
          <a:p>
            <a:pPr lvl="2"/>
            <a:r>
              <a:rPr lang="hr-HR" dirty="0" smtClean="0"/>
              <a:t>Secondary DNS servers, APNIC services – Web, Mail, etc.</a:t>
            </a:r>
          </a:p>
          <a:p>
            <a:pPr lvl="1"/>
            <a:r>
              <a:rPr lang="hr-HR" dirty="0" smtClean="0"/>
              <a:t>2001:DC0:4000</a:t>
            </a:r>
            <a:r>
              <a:rPr lang="hr-HR" dirty="0"/>
              <a:t>:/35 in </a:t>
            </a:r>
            <a:r>
              <a:rPr lang="hr-HR" dirty="0" smtClean="0"/>
              <a:t>Hong Kong</a:t>
            </a:r>
          </a:p>
          <a:p>
            <a:pPr lvl="2"/>
            <a:r>
              <a:rPr lang="hr-HR" dirty="0" smtClean="0"/>
              <a:t>Secondary DNS servers</a:t>
            </a:r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Services deployment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-947810" y="3412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Services deployment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DNS Service</a:t>
            </a:r>
          </a:p>
          <a:p>
            <a:pPr lvl="1"/>
            <a:r>
              <a:rPr lang="en-US" dirty="0" smtClean="0"/>
              <a:t>DNS servers for APNIC.NET must be configured first.</a:t>
            </a:r>
          </a:p>
          <a:p>
            <a:pPr marL="992188" lvl="2" indent="-457200"/>
            <a:r>
              <a:rPr lang="en-US" dirty="0" smtClean="0"/>
              <a:t>Setup the server static IPv6 address</a:t>
            </a:r>
          </a:p>
          <a:p>
            <a:pPr marL="992188" lvl="2" indent="-457200"/>
            <a:r>
              <a:rPr lang="en-US" dirty="0" smtClean="0"/>
              <a:t>Configure to listen on IPv6 UDP and TCP port 53.</a:t>
            </a:r>
          </a:p>
          <a:p>
            <a:pPr marL="992188" lvl="2" indent="-457200"/>
            <a:r>
              <a:rPr lang="en-US" dirty="0" smtClean="0"/>
              <a:t>Apply the same DNS ACL of IPv4 for IPv6 traffic.</a:t>
            </a:r>
          </a:p>
          <a:p>
            <a:pPr lvl="1"/>
            <a:r>
              <a:rPr lang="en-US" dirty="0" smtClean="0"/>
              <a:t>Adding AAAA resource records with 5 minutes TTL initially.</a:t>
            </a:r>
            <a:endParaRPr lang="en-US" dirty="0"/>
          </a:p>
          <a:p>
            <a:pPr marL="534988" lvl="2" indent="0">
              <a:buNone/>
            </a:pPr>
            <a:r>
              <a:rPr lang="en-US" dirty="0"/>
              <a:t>	</a:t>
            </a:r>
            <a:r>
              <a:rPr lang="en-US" dirty="0" smtClean="0"/>
              <a:t>ns1.apnic.net.		1H  IN   A		202.12.29.25</a:t>
            </a:r>
          </a:p>
          <a:p>
            <a:pPr marL="534988" lvl="2" indent="0">
              <a:buNone/>
            </a:pPr>
            <a:r>
              <a:rPr lang="en-US" dirty="0"/>
              <a:t>	ns1.</a:t>
            </a:r>
            <a:r>
              <a:rPr lang="en-US" dirty="0" smtClean="0"/>
              <a:t>apnic.net.		5M  IN   AAAA	2001:0DB8:11::25</a:t>
            </a:r>
          </a:p>
          <a:p>
            <a:pPr marL="534988" lvl="2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tinnie.apnic.net</a:t>
            </a:r>
            <a:r>
              <a:rPr lang="en-US" dirty="0" smtClean="0"/>
              <a:t>.		1H  IN   A		202.12.29.59</a:t>
            </a:r>
          </a:p>
          <a:p>
            <a:pPr marL="534988" lvl="2" indent="0">
              <a:buNone/>
            </a:pPr>
            <a:r>
              <a:rPr lang="en-US" dirty="0"/>
              <a:t>	</a:t>
            </a:r>
            <a:r>
              <a:rPr lang="en-US" dirty="0" err="1" smtClean="0"/>
              <a:t>tinnie.apnic.net</a:t>
            </a:r>
            <a:r>
              <a:rPr lang="en-US" dirty="0" smtClean="0"/>
              <a:t>.		5M  IN   AAAA	2001:0DB8:11::59</a:t>
            </a:r>
          </a:p>
          <a:p>
            <a:pPr marL="534988" lvl="2" indent="0">
              <a:buNone/>
            </a:pPr>
            <a:r>
              <a:rPr lang="en-US" dirty="0" smtClean="0"/>
              <a:t>	ns3.apnic.net.		1H  IN   A		202.12.28.131</a:t>
            </a:r>
          </a:p>
          <a:p>
            <a:pPr marL="534988" lvl="2" indent="0">
              <a:buNone/>
            </a:pPr>
            <a:r>
              <a:rPr lang="en-US" dirty="0"/>
              <a:t>	ns3.apnic.net.</a:t>
            </a:r>
            <a:r>
              <a:rPr lang="en-US" dirty="0" smtClean="0"/>
              <a:t>		5M  IN   AAAA	2001:0DB8:21::131</a:t>
            </a:r>
          </a:p>
          <a:p>
            <a:pPr marL="534988" lvl="2" indent="0">
              <a:buNone/>
            </a:pPr>
            <a:endParaRPr lang="en-US" dirty="0" smtClean="0"/>
          </a:p>
          <a:p>
            <a:pPr marL="534988" lvl="2" indent="0">
              <a:buNone/>
            </a:pPr>
            <a:endParaRPr lang="is-I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deployment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DNS Service</a:t>
            </a:r>
          </a:p>
          <a:p>
            <a:pPr lvl="1"/>
            <a:r>
              <a:rPr lang="en-US" dirty="0" smtClean="0"/>
              <a:t>Update </a:t>
            </a:r>
            <a:r>
              <a:rPr lang="en-US" dirty="0" err="1" smtClean="0"/>
              <a:t>apnic.net</a:t>
            </a:r>
            <a:r>
              <a:rPr lang="en-US" dirty="0" smtClean="0"/>
              <a:t> GLUE record from domain registry.</a:t>
            </a:r>
          </a:p>
          <a:p>
            <a:pPr marL="1330325" lvl="3" indent="0">
              <a:buNone/>
            </a:pPr>
            <a:r>
              <a:rPr lang="en-US" dirty="0" err="1"/>
              <a:t>a</a:t>
            </a:r>
            <a:r>
              <a:rPr lang="en-US" dirty="0" err="1" smtClean="0"/>
              <a:t>pnic.net</a:t>
            </a:r>
            <a:r>
              <a:rPr lang="en-US" dirty="0" smtClean="0"/>
              <a:t>.		</a:t>
            </a:r>
            <a:r>
              <a:rPr lang="en-US" dirty="0"/>
              <a:t>n</a:t>
            </a:r>
            <a:r>
              <a:rPr lang="en-US" dirty="0" smtClean="0"/>
              <a:t>s1.apnic.net.</a:t>
            </a:r>
          </a:p>
          <a:p>
            <a:pPr marL="1330325" lvl="3" indent="0">
              <a:buNone/>
            </a:pPr>
            <a:r>
              <a:rPr lang="en-US" dirty="0" err="1"/>
              <a:t>a</a:t>
            </a:r>
            <a:r>
              <a:rPr lang="en-US" dirty="0" err="1" smtClean="0"/>
              <a:t>pnic.net</a:t>
            </a:r>
            <a:r>
              <a:rPr lang="en-US" dirty="0" smtClean="0"/>
              <a:t>.		ns3.apnic.net.</a:t>
            </a:r>
          </a:p>
          <a:p>
            <a:pPr marL="1330325" lvl="3" indent="0">
              <a:buNone/>
            </a:pPr>
            <a:r>
              <a:rPr lang="en-US" dirty="0" err="1" smtClean="0"/>
              <a:t>apnic.net</a:t>
            </a:r>
            <a:r>
              <a:rPr lang="en-US" dirty="0" smtClean="0"/>
              <a:t>.		</a:t>
            </a:r>
            <a:r>
              <a:rPr lang="en-US" dirty="0" err="1"/>
              <a:t>t</a:t>
            </a:r>
            <a:r>
              <a:rPr lang="en-US" dirty="0" err="1" smtClean="0"/>
              <a:t>innie.apnic.net</a:t>
            </a:r>
            <a:r>
              <a:rPr lang="en-US" dirty="0" smtClean="0"/>
              <a:t>.</a:t>
            </a:r>
          </a:p>
          <a:p>
            <a:pPr marL="1330325" lvl="3" indent="0">
              <a:buNone/>
            </a:pPr>
            <a:r>
              <a:rPr lang="en-US" dirty="0"/>
              <a:t>n</a:t>
            </a:r>
            <a:r>
              <a:rPr lang="en-US" dirty="0" smtClean="0"/>
              <a:t>s1.apnic.net.	202.12.29.25</a:t>
            </a:r>
            <a:endParaRPr lang="en-US" dirty="0"/>
          </a:p>
          <a:p>
            <a:pPr marL="1330325" lvl="3" indent="0">
              <a:buNone/>
            </a:pPr>
            <a:r>
              <a:rPr lang="en-US" dirty="0"/>
              <a:t>n</a:t>
            </a:r>
            <a:r>
              <a:rPr lang="en-US" dirty="0" smtClean="0"/>
              <a:t>s1.apnic.net.	2001</a:t>
            </a:r>
            <a:r>
              <a:rPr lang="en-US" dirty="0"/>
              <a:t>:0DB8:11::25</a:t>
            </a:r>
          </a:p>
          <a:p>
            <a:pPr marL="1330325" lvl="3" indent="0">
              <a:buNone/>
            </a:pPr>
            <a:r>
              <a:rPr lang="en-US" dirty="0"/>
              <a:t>n</a:t>
            </a:r>
            <a:r>
              <a:rPr lang="en-US" dirty="0" smtClean="0"/>
              <a:t>s3.apnic.net.	202.12.28.131</a:t>
            </a:r>
          </a:p>
          <a:p>
            <a:pPr marL="1330325" lvl="3" indent="0">
              <a:buNone/>
            </a:pPr>
            <a:r>
              <a:rPr lang="en-US" dirty="0"/>
              <a:t>n</a:t>
            </a:r>
            <a:r>
              <a:rPr lang="en-US" dirty="0" smtClean="0"/>
              <a:t>s3.apnic.net.	2001:0DB8:21::131</a:t>
            </a:r>
          </a:p>
          <a:p>
            <a:pPr marL="1330325" lvl="3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innie.apnic.net</a:t>
            </a:r>
            <a:r>
              <a:rPr lang="en-US" dirty="0" smtClean="0"/>
              <a:t>.	202.12.29.59</a:t>
            </a:r>
          </a:p>
          <a:p>
            <a:pPr marL="1330325" lvl="3" indent="0">
              <a:buNone/>
            </a:pPr>
            <a:r>
              <a:rPr lang="en-US" dirty="0" err="1" smtClean="0"/>
              <a:t>tinnie.apnic.net</a:t>
            </a:r>
            <a:r>
              <a:rPr lang="en-US" dirty="0" smtClean="0"/>
              <a:t>.	2001:0DB8:11::59</a:t>
            </a:r>
          </a:p>
          <a:p>
            <a:pPr marL="534988" lvl="2" indent="0">
              <a:buNone/>
            </a:pPr>
            <a:endParaRPr lang="is-I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deployment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eb service</a:t>
            </a:r>
          </a:p>
          <a:p>
            <a:pPr lvl="1"/>
            <a:r>
              <a:rPr lang="en-US" dirty="0" smtClean="0"/>
              <a:t>Update </a:t>
            </a:r>
            <a:r>
              <a:rPr lang="en-US" dirty="0" smtClean="0">
                <a:hlinkClick r:id="rId3"/>
              </a:rPr>
              <a:t>www.apnic.net</a:t>
            </a:r>
            <a:r>
              <a:rPr lang="en-US" dirty="0" smtClean="0"/>
              <a:t>  host with IPv6 static IP address</a:t>
            </a:r>
          </a:p>
          <a:p>
            <a:pPr lvl="1"/>
            <a:r>
              <a:rPr lang="en-US" dirty="0" smtClean="0"/>
              <a:t>Update apache configuration to listen on IPv6 TCP 80, 443.</a:t>
            </a:r>
          </a:p>
          <a:p>
            <a:pPr lvl="1"/>
            <a:r>
              <a:rPr lang="en-US" dirty="0" smtClean="0"/>
              <a:t>Add   AAAA  record in DNS for </a:t>
            </a:r>
            <a:r>
              <a:rPr lang="en-US" dirty="0" smtClean="0">
                <a:hlinkClick r:id="rId3"/>
              </a:rPr>
              <a:t>www.apnic.net</a:t>
            </a:r>
            <a:r>
              <a:rPr lang="en-US" dirty="0" smtClean="0"/>
              <a:t>.</a:t>
            </a:r>
          </a:p>
          <a:p>
            <a:pPr marL="1336675" lvl="3" indent="0">
              <a:buNone/>
            </a:pPr>
            <a:r>
              <a:rPr lang="en-US" dirty="0" smtClean="0">
                <a:hlinkClick r:id="rId3"/>
              </a:rPr>
              <a:t>www.apnic.net</a:t>
            </a:r>
            <a:r>
              <a:rPr lang="en-US" dirty="0" smtClean="0"/>
              <a:t>	1H  IN   A	203.119.102.244</a:t>
            </a:r>
          </a:p>
          <a:p>
            <a:pPr marL="1336675" lvl="3" indent="0">
              <a:buNone/>
            </a:pPr>
            <a:r>
              <a:rPr lang="en-US" dirty="0" smtClean="0">
                <a:hlinkClick r:id="rId3"/>
              </a:rPr>
              <a:t>www.apnic.net</a:t>
            </a:r>
            <a:r>
              <a:rPr lang="en-US" dirty="0" smtClean="0"/>
              <a:t>	5M  IN   AAAA	2001:0DB8:13::244</a:t>
            </a:r>
            <a:endParaRPr lang="is-IS" dirty="0"/>
          </a:p>
          <a:p>
            <a:pPr marL="7938" indent="0">
              <a:buNone/>
            </a:pPr>
            <a:r>
              <a:rPr lang="is-IS" dirty="0" smtClean="0"/>
              <a:t>FTP service</a:t>
            </a:r>
          </a:p>
          <a:p>
            <a:pPr marL="620713" lvl="1" indent="-342900"/>
            <a:r>
              <a:rPr lang="is-IS" dirty="0" smtClean="0"/>
              <a:t>Update </a:t>
            </a:r>
            <a:r>
              <a:rPr lang="is-IS" dirty="0" smtClean="0">
                <a:hlinkClick r:id="rId4" action="ppaction://hlinkfile"/>
              </a:rPr>
              <a:t>ftp.apnic.net</a:t>
            </a:r>
            <a:r>
              <a:rPr lang="is-IS" dirty="0" smtClean="0"/>
              <a:t> host with IPv6 static IP address</a:t>
            </a:r>
          </a:p>
          <a:p>
            <a:pPr marL="620713" lvl="1" indent="-342900"/>
            <a:r>
              <a:rPr lang="is-IS" dirty="0" smtClean="0"/>
              <a:t>Update FTP service to listen on IPv6 TCP port 21.</a:t>
            </a:r>
          </a:p>
          <a:p>
            <a:pPr marL="620713" lvl="1" indent="-342900"/>
            <a:r>
              <a:rPr lang="is-IS" dirty="0" smtClean="0"/>
              <a:t>Add AAAA  record in DNS for </a:t>
            </a:r>
            <a:r>
              <a:rPr lang="is-IS" dirty="0" smtClean="0">
                <a:hlinkClick r:id="rId4" action="ppaction://hlinkfile"/>
              </a:rPr>
              <a:t>ftp.apnic.net</a:t>
            </a:r>
            <a:r>
              <a:rPr lang="is-IS" dirty="0" smtClean="0"/>
              <a:t>.</a:t>
            </a:r>
          </a:p>
          <a:p>
            <a:pPr marL="1336675" lvl="3" indent="0">
              <a:buNone/>
            </a:pPr>
            <a:r>
              <a:rPr lang="en-US" dirty="0" smtClean="0">
                <a:hlinkClick r:id="rId3"/>
              </a:rPr>
              <a:t>ftp.apnic.net</a:t>
            </a:r>
            <a:r>
              <a:rPr lang="en-US" dirty="0"/>
              <a:t>	</a:t>
            </a:r>
            <a:r>
              <a:rPr lang="en-US" dirty="0" smtClean="0"/>
              <a:t>	1H  </a:t>
            </a:r>
            <a:r>
              <a:rPr lang="en-US" dirty="0"/>
              <a:t>IN   A	</a:t>
            </a:r>
            <a:r>
              <a:rPr lang="en-US" dirty="0" smtClean="0"/>
              <a:t>202.12.29.205</a:t>
            </a:r>
            <a:endParaRPr lang="en-US" dirty="0"/>
          </a:p>
          <a:p>
            <a:pPr marL="1336675" lvl="3" indent="0">
              <a:buNone/>
            </a:pPr>
            <a:r>
              <a:rPr lang="en-US" dirty="0" smtClean="0">
                <a:hlinkClick r:id="rId3"/>
              </a:rPr>
              <a:t>ftp.apnic.net</a:t>
            </a:r>
            <a:r>
              <a:rPr lang="en-US" dirty="0"/>
              <a:t>	</a:t>
            </a:r>
            <a:r>
              <a:rPr lang="en-US" dirty="0" smtClean="0"/>
              <a:t>	5M  </a:t>
            </a:r>
            <a:r>
              <a:rPr lang="en-US" dirty="0"/>
              <a:t>IN   AAAA	2001:0DB8:</a:t>
            </a:r>
            <a:r>
              <a:rPr lang="en-US" dirty="0" smtClean="0"/>
              <a:t>11:</a:t>
            </a:r>
            <a:r>
              <a:rPr lang="en-US" dirty="0"/>
              <a:t>:</a:t>
            </a:r>
            <a:r>
              <a:rPr lang="en-US" dirty="0" smtClean="0"/>
              <a:t>205</a:t>
            </a:r>
            <a:endParaRPr lang="is-IS" dirty="0" smtClean="0"/>
          </a:p>
          <a:p>
            <a:pPr marL="27781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deployment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Mail gateway</a:t>
            </a:r>
          </a:p>
          <a:p>
            <a:pPr lvl="1"/>
            <a:r>
              <a:rPr lang="en-US" dirty="0" smtClean="0"/>
              <a:t>Replaced Barracuda spam firewall with </a:t>
            </a:r>
            <a:r>
              <a:rPr lang="en-US" dirty="0" err="1" smtClean="0"/>
              <a:t>Halon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Supports incoming and outgoing IPv6 SMTP session.</a:t>
            </a:r>
          </a:p>
          <a:p>
            <a:pPr lvl="1"/>
            <a:r>
              <a:rPr lang="en-US" dirty="0" smtClean="0"/>
              <a:t>Uses IPv6 as priority and failover to IPv4 if connection failed.</a:t>
            </a:r>
          </a:p>
          <a:p>
            <a:pPr lvl="1"/>
            <a:r>
              <a:rPr lang="en-US" dirty="0" smtClean="0"/>
              <a:t>Serve as internal IPv6 SMTP  open relay.</a:t>
            </a:r>
          </a:p>
          <a:p>
            <a:pPr lvl="1"/>
            <a:r>
              <a:rPr lang="en-US" dirty="0"/>
              <a:t>Clustering </a:t>
            </a:r>
            <a:r>
              <a:rPr lang="en-US" dirty="0" smtClean="0"/>
              <a:t>worked </a:t>
            </a:r>
            <a:r>
              <a:rPr lang="en-US" dirty="0"/>
              <a:t>only in IPv4 </a:t>
            </a:r>
            <a:r>
              <a:rPr lang="en-US" dirty="0" smtClean="0"/>
              <a:t>until 2004</a:t>
            </a:r>
            <a:endParaRPr lang="en-US" dirty="0"/>
          </a:p>
          <a:p>
            <a:pPr lvl="1"/>
            <a:r>
              <a:rPr lang="en-US" dirty="0"/>
              <a:t>Anti-spam, anti-virus definition updates via IPv4.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Mail store</a:t>
            </a:r>
          </a:p>
          <a:p>
            <a:pPr lvl="1"/>
            <a:r>
              <a:rPr lang="en-US" dirty="0" smtClean="0"/>
              <a:t>Used Courier IMAP to serve IPv6  mail client access.</a:t>
            </a:r>
          </a:p>
          <a:p>
            <a:pPr lvl="1"/>
            <a:r>
              <a:rPr lang="en-US" dirty="0" smtClean="0"/>
              <a:t>Migrated to Microsoft Exchange and works with IPv6.</a:t>
            </a:r>
          </a:p>
          <a:p>
            <a:pPr lvl="1"/>
            <a:r>
              <a:rPr lang="en-US" dirty="0"/>
              <a:t>Uses IPv6 as priority and failover to IPv4 if connection failed.</a:t>
            </a:r>
            <a:endParaRPr lang="is-IS" dirty="0" smtClean="0"/>
          </a:p>
          <a:p>
            <a:pPr marL="27781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deployment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Load balancer</a:t>
            </a:r>
          </a:p>
          <a:p>
            <a:pPr lvl="1"/>
            <a:r>
              <a:rPr lang="en-US" dirty="0" smtClean="0"/>
              <a:t>Replaced </a:t>
            </a:r>
            <a:r>
              <a:rPr lang="en-US" dirty="0" err="1" smtClean="0"/>
              <a:t>Radware</a:t>
            </a:r>
            <a:r>
              <a:rPr lang="en-US" dirty="0" smtClean="0"/>
              <a:t> with F5 LTM</a:t>
            </a:r>
          </a:p>
          <a:p>
            <a:pPr lvl="1"/>
            <a:r>
              <a:rPr lang="en-US" dirty="0" smtClean="0"/>
              <a:t>Full support of IPv6 service load balancing.</a:t>
            </a:r>
          </a:p>
          <a:p>
            <a:pPr lvl="1"/>
            <a:r>
              <a:rPr lang="en-US" dirty="0" smtClean="0"/>
              <a:t>Allows IPv6 virtual server with IPv4 only backend server pool.</a:t>
            </a:r>
          </a:p>
          <a:p>
            <a:pPr lvl="1"/>
            <a:r>
              <a:rPr lang="en-US" dirty="0" smtClean="0"/>
              <a:t>Use for load balancing </a:t>
            </a:r>
            <a:r>
              <a:rPr lang="en-US" dirty="0" err="1" smtClean="0"/>
              <a:t>whois</a:t>
            </a:r>
            <a:r>
              <a:rPr lang="en-US" dirty="0" smtClean="0"/>
              <a:t> queries in both IPv4 and IPv6.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is-IS" dirty="0" smtClean="0"/>
          </a:p>
          <a:p>
            <a:pPr marL="27781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94010"/>
            <a:ext cx="4608512" cy="267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0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deployment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LAN and WIFI </a:t>
            </a:r>
          </a:p>
          <a:p>
            <a:pPr lvl="1"/>
            <a:r>
              <a:rPr lang="en-US" dirty="0" smtClean="0"/>
              <a:t>Using router for both LAN and WIFI  IPv6 auto configuration</a:t>
            </a:r>
          </a:p>
          <a:p>
            <a:pPr lvl="1"/>
            <a:r>
              <a:rPr lang="en-US" dirty="0" smtClean="0"/>
              <a:t>Using redundant pair of IPv4 DCHP server and DNS resolver</a:t>
            </a:r>
          </a:p>
          <a:p>
            <a:pPr lvl="1"/>
            <a:r>
              <a:rPr lang="en-US" dirty="0" smtClean="0"/>
              <a:t>WIFI authentication uses Radius and LDAP over IPv6.</a:t>
            </a:r>
          </a:p>
          <a:p>
            <a:pPr marL="271463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is-IS" dirty="0" smtClean="0"/>
          </a:p>
          <a:p>
            <a:pPr marL="27781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Deployment motivation</a:t>
            </a:r>
          </a:p>
          <a:p>
            <a:r>
              <a:rPr lang="en-US" dirty="0"/>
              <a:t>Network deployment </a:t>
            </a:r>
          </a:p>
          <a:p>
            <a:r>
              <a:rPr lang="en-US" dirty="0"/>
              <a:t>IPv6 Services deployment</a:t>
            </a:r>
          </a:p>
          <a:p>
            <a:r>
              <a:rPr lang="en-US" dirty="0"/>
              <a:t>IPv6 </a:t>
            </a:r>
            <a:r>
              <a:rPr lang="en-US" dirty="0" err="1"/>
              <a:t>Anycast</a:t>
            </a:r>
            <a:r>
              <a:rPr lang="en-US" dirty="0"/>
              <a:t> service</a:t>
            </a:r>
          </a:p>
          <a:p>
            <a:r>
              <a:rPr lang="en-US" dirty="0"/>
              <a:t>IPv6 </a:t>
            </a:r>
            <a:r>
              <a:rPr lang="en-US" dirty="0" smtClean="0"/>
              <a:t>cloud services</a:t>
            </a:r>
            <a:endParaRPr lang="en-US" dirty="0"/>
          </a:p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47810" y="3412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deployment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88" indent="0">
              <a:buNone/>
            </a:pPr>
            <a:r>
              <a:rPr lang="en-US" dirty="0" smtClean="0"/>
              <a:t>VPN</a:t>
            </a:r>
          </a:p>
          <a:p>
            <a:pPr lvl="1"/>
            <a:r>
              <a:rPr lang="en-US" dirty="0" smtClean="0"/>
              <a:t>Using SSL VPN, assigning IPv4 and IPv6 address</a:t>
            </a:r>
          </a:p>
          <a:p>
            <a:pPr lvl="1"/>
            <a:r>
              <a:rPr lang="en-US" dirty="0" smtClean="0"/>
              <a:t>Authentication uses Active Directory over IPv6.</a:t>
            </a:r>
          </a:p>
          <a:p>
            <a:pPr lvl="1"/>
            <a:endParaRPr lang="en-US" dirty="0" smtClean="0"/>
          </a:p>
          <a:p>
            <a:pPr lvl="1"/>
            <a:endParaRPr lang="is-IS" dirty="0" smtClean="0"/>
          </a:p>
          <a:p>
            <a:pPr marL="27781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0928"/>
            <a:ext cx="612068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</a:t>
            </a:r>
            <a:r>
              <a:rPr lang="en-US" dirty="0" err="1" smtClean="0"/>
              <a:t>Anycast</a:t>
            </a:r>
            <a:r>
              <a:rPr lang="en-US" dirty="0" smtClean="0"/>
              <a:t> 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47810" y="3412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</a:t>
            </a:r>
            <a:r>
              <a:rPr lang="en-US" dirty="0" err="1" smtClean="0"/>
              <a:t>Anycast</a:t>
            </a:r>
            <a:r>
              <a:rPr lang="en-US" dirty="0" smtClean="0"/>
              <a:t> Service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 smtClean="0"/>
              <a:t>e.in-addr-servers.arpa</a:t>
            </a:r>
            <a:r>
              <a:rPr lang="en-US" dirty="0" smtClean="0"/>
              <a:t> – Dual stack </a:t>
            </a:r>
            <a:r>
              <a:rPr lang="en-US" dirty="0" err="1" smtClean="0"/>
              <a:t>anycast</a:t>
            </a:r>
            <a:r>
              <a:rPr lang="en-US" dirty="0" smtClean="0"/>
              <a:t> DNS </a:t>
            </a:r>
            <a:r>
              <a:rPr lang="en-US" dirty="0" smtClean="0"/>
              <a:t>server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Authoritative </a:t>
            </a:r>
            <a:r>
              <a:rPr lang="en-US" dirty="0" smtClean="0"/>
              <a:t>for </a:t>
            </a:r>
            <a:r>
              <a:rPr lang="en-US" dirty="0" smtClean="0"/>
              <a:t>in-</a:t>
            </a:r>
            <a:r>
              <a:rPr lang="en-US" dirty="0" err="1" smtClean="0"/>
              <a:t>addr.arpa</a:t>
            </a:r>
            <a:r>
              <a:rPr lang="en-US" dirty="0" smtClean="0"/>
              <a:t> reverse delegations</a:t>
            </a:r>
            <a:r>
              <a:rPr lang="en-US" dirty="0" smtClean="0"/>
              <a:t>.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Example:  202.in-addr.arpa, </a:t>
            </a:r>
            <a:r>
              <a:rPr lang="en-US" dirty="0" smtClean="0"/>
              <a:t>1.in-addr.arpa,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U</a:t>
            </a:r>
            <a:r>
              <a:rPr lang="is-IS" dirty="0" smtClean="0"/>
              <a:t>sing the same IP: 203.119.86.101 &amp; 2001:DD8:6</a:t>
            </a:r>
            <a:r>
              <a:rPr lang="is-IS" dirty="0"/>
              <a:t>:</a:t>
            </a:r>
            <a:r>
              <a:rPr lang="is-IS" dirty="0" smtClean="0"/>
              <a:t>:101/48</a:t>
            </a:r>
          </a:p>
          <a:p>
            <a:pPr lvl="2">
              <a:lnSpc>
                <a:spcPct val="110000"/>
              </a:lnSpc>
            </a:pPr>
            <a:r>
              <a:rPr lang="is-IS" dirty="0" smtClean="0"/>
              <a:t>Brisbane</a:t>
            </a:r>
          </a:p>
          <a:p>
            <a:pPr lvl="2">
              <a:lnSpc>
                <a:spcPct val="110000"/>
              </a:lnSpc>
            </a:pPr>
            <a:r>
              <a:rPr lang="is-IS" dirty="0" smtClean="0"/>
              <a:t>Hong Kong</a:t>
            </a:r>
          </a:p>
          <a:p>
            <a:pPr lvl="2">
              <a:lnSpc>
                <a:spcPct val="110000"/>
              </a:lnSpc>
            </a:pPr>
            <a:r>
              <a:rPr lang="is-IS" dirty="0" smtClean="0"/>
              <a:t>Tokyo</a:t>
            </a:r>
            <a:endParaRPr lang="en-US" dirty="0"/>
          </a:p>
          <a:p>
            <a:pPr marL="271463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1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</a:t>
            </a:r>
            <a:r>
              <a:rPr lang="en-US" dirty="0" err="1" smtClean="0"/>
              <a:t>Anycast</a:t>
            </a:r>
            <a:r>
              <a:rPr lang="en-US" dirty="0" smtClean="0"/>
              <a:t> Service</a:t>
            </a:r>
          </a:p>
        </p:txBody>
      </p:sp>
      <p:pic>
        <p:nvPicPr>
          <p:cNvPr id="2" name="Picture 1" descr="Current anycast architect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8883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</a:t>
            </a:r>
            <a:r>
              <a:rPr lang="en-US" dirty="0" err="1" smtClean="0"/>
              <a:t>Anycast</a:t>
            </a:r>
            <a:r>
              <a:rPr lang="en-US" dirty="0" smtClean="0"/>
              <a:t> Service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dirty="0" smtClean="0"/>
              <a:t>2017 – Additional </a:t>
            </a:r>
            <a:r>
              <a:rPr lang="en-AU" dirty="0" err="1" smtClean="0"/>
              <a:t>anycast</a:t>
            </a:r>
            <a:r>
              <a:rPr lang="en-AU" dirty="0" smtClean="0"/>
              <a:t> DNS servers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Secondary DNS service for CCTLDs in developing countries.</a:t>
            </a:r>
          </a:p>
          <a:p>
            <a:pPr lvl="1">
              <a:lnSpc>
                <a:spcPct val="110000"/>
              </a:lnSpc>
            </a:pPr>
            <a:r>
              <a:rPr lang="en-AU" dirty="0" err="1" smtClean="0"/>
              <a:t>Anycast</a:t>
            </a:r>
            <a:r>
              <a:rPr lang="en-AU" dirty="0" smtClean="0"/>
              <a:t> instance of APNIC NS servers</a:t>
            </a:r>
          </a:p>
          <a:p>
            <a:pPr lvl="2">
              <a:lnSpc>
                <a:spcPct val="110000"/>
              </a:lnSpc>
            </a:pPr>
            <a:r>
              <a:rPr lang="en-AU" dirty="0" smtClean="0"/>
              <a:t>Secondary DNS for APNIC block reverse delegations.</a:t>
            </a:r>
          </a:p>
          <a:p>
            <a:pPr lvl="1">
              <a:lnSpc>
                <a:spcPct val="110000"/>
              </a:lnSpc>
            </a:pPr>
            <a:r>
              <a:rPr lang="en-AU" dirty="0" err="1" smtClean="0"/>
              <a:t>Anycast</a:t>
            </a:r>
            <a:r>
              <a:rPr lang="en-AU" dirty="0" smtClean="0"/>
              <a:t> instance </a:t>
            </a:r>
            <a:r>
              <a:rPr lang="en-AU" dirty="0" smtClean="0"/>
              <a:t>for</a:t>
            </a:r>
            <a:r>
              <a:rPr lang="en-AU" dirty="0"/>
              <a:t> </a:t>
            </a:r>
            <a:r>
              <a:rPr lang="en-AU" dirty="0" smtClean="0"/>
              <a:t>e.ip6-servers.arpa</a:t>
            </a:r>
            <a:endParaRPr lang="en-AU" dirty="0" smtClean="0"/>
          </a:p>
          <a:p>
            <a:pPr lvl="2">
              <a:lnSpc>
                <a:spcPct val="110000"/>
              </a:lnSpc>
            </a:pPr>
            <a:r>
              <a:rPr lang="en-AU" dirty="0" smtClean="0"/>
              <a:t>Secondary DNS for ip6.arpa delegations  - IPv6 Registry blocks</a:t>
            </a:r>
            <a:endParaRPr lang="en-AU" dirty="0"/>
          </a:p>
          <a:p>
            <a:pPr lvl="1">
              <a:lnSpc>
                <a:spcPct val="110000"/>
              </a:lnSpc>
            </a:pPr>
            <a:r>
              <a:rPr lang="en-AU" dirty="0" err="1" smtClean="0"/>
              <a:t>Anycast</a:t>
            </a:r>
            <a:r>
              <a:rPr lang="en-AU" dirty="0" smtClean="0"/>
              <a:t> deployment: Australia, Singapore, Japan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7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</a:t>
            </a:r>
            <a:r>
              <a:rPr lang="en-US" dirty="0"/>
              <a:t> c</a:t>
            </a:r>
            <a:r>
              <a:rPr lang="en-US" dirty="0" smtClean="0"/>
              <a:t>loud</a:t>
            </a:r>
            <a:br>
              <a:rPr lang="en-US" dirty="0" smtClean="0"/>
            </a:b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47810" y="3412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</a:t>
            </a:r>
            <a:r>
              <a:rPr lang="en-US" dirty="0" smtClean="0"/>
              <a:t>service in the Cloud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APNIC Regional </a:t>
            </a:r>
            <a:r>
              <a:rPr lang="en-US" dirty="0" err="1" smtClean="0"/>
              <a:t>whois</a:t>
            </a:r>
            <a:r>
              <a:rPr lang="en-US" dirty="0" smtClean="0"/>
              <a:t> service:   </a:t>
            </a:r>
            <a:r>
              <a:rPr lang="en-US" dirty="0" err="1" smtClean="0"/>
              <a:t>whois.apnic.net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ultiple </a:t>
            </a:r>
            <a:r>
              <a:rPr lang="en-US" dirty="0" err="1" smtClean="0"/>
              <a:t>whois</a:t>
            </a:r>
            <a:r>
              <a:rPr lang="en-US" dirty="0" smtClean="0"/>
              <a:t> servers behind a load balancer per site</a:t>
            </a:r>
          </a:p>
          <a:p>
            <a:r>
              <a:rPr lang="en-US" dirty="0" smtClean="0"/>
              <a:t>Site locations: Brisbane, Tokyo,  London, Fremont US.</a:t>
            </a:r>
          </a:p>
          <a:p>
            <a:r>
              <a:rPr lang="en-US" dirty="0" smtClean="0"/>
              <a:t>Load balancer provides dual stack </a:t>
            </a:r>
            <a:r>
              <a:rPr lang="en-US" dirty="0" err="1" smtClean="0"/>
              <a:t>whois</a:t>
            </a:r>
            <a:r>
              <a:rPr lang="en-US" dirty="0" smtClean="0"/>
              <a:t> access.</a:t>
            </a:r>
          </a:p>
          <a:p>
            <a:r>
              <a:rPr lang="en-US" dirty="0" smtClean="0"/>
              <a:t>Load balancer and </a:t>
            </a:r>
            <a:r>
              <a:rPr lang="en-US" dirty="0" err="1" smtClean="0"/>
              <a:t>whois</a:t>
            </a:r>
            <a:r>
              <a:rPr lang="en-US" dirty="0" smtClean="0"/>
              <a:t> server uses IPv4 internally.</a:t>
            </a:r>
          </a:p>
          <a:p>
            <a:r>
              <a:rPr lang="en-US" dirty="0" smtClean="0"/>
              <a:t>Uses the cloud provided IPv4 and IPv6 static IP address.</a:t>
            </a:r>
          </a:p>
          <a:p>
            <a:r>
              <a:rPr lang="en-US" dirty="0" smtClean="0"/>
              <a:t>Uses Linux on provided cloud virtualization platform.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71463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56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</a:t>
            </a:r>
            <a:r>
              <a:rPr lang="en-US" dirty="0"/>
              <a:t>s</a:t>
            </a:r>
            <a:r>
              <a:rPr lang="en-US" dirty="0" smtClean="0"/>
              <a:t>ervice in the Cloud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2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47810" y="3412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</a:t>
            </a:r>
          </a:p>
          <a:p>
            <a:pPr lvl="1"/>
            <a:r>
              <a:rPr lang="en-US" dirty="0" smtClean="0"/>
              <a:t>Test the service before adding AAAA in DNS.</a:t>
            </a:r>
          </a:p>
          <a:p>
            <a:pPr lvl="2"/>
            <a:r>
              <a:rPr lang="en-US" dirty="0" smtClean="0"/>
              <a:t>IPv6</a:t>
            </a:r>
            <a:r>
              <a:rPr lang="en-US" dirty="0" smtClean="0"/>
              <a:t> </a:t>
            </a:r>
            <a:r>
              <a:rPr lang="en-US" dirty="0" smtClean="0"/>
              <a:t>hosts will start connecting via IPv6.</a:t>
            </a:r>
          </a:p>
          <a:p>
            <a:pPr lvl="1"/>
            <a:r>
              <a:rPr lang="en-US" dirty="0" smtClean="0"/>
              <a:t>Use low TTL initially e.g. 5 min to easily roll back.</a:t>
            </a:r>
          </a:p>
          <a:p>
            <a:pPr lvl="1"/>
            <a:r>
              <a:rPr lang="en-US" dirty="0" smtClean="0"/>
              <a:t> Must have working reverse DNS for IPv6.</a:t>
            </a:r>
          </a:p>
          <a:p>
            <a:pPr lvl="2"/>
            <a:r>
              <a:rPr lang="en-US" dirty="0" smtClean="0"/>
              <a:t>Google not accepting mail if SMTP server has no reverse DNS.</a:t>
            </a:r>
          </a:p>
          <a:p>
            <a:pPr lvl="1"/>
            <a:r>
              <a:rPr lang="en-US" dirty="0" smtClean="0"/>
              <a:t>Set the </a:t>
            </a:r>
            <a:r>
              <a:rPr lang="en-US" dirty="0" smtClean="0"/>
              <a:t>outbound</a:t>
            </a:r>
            <a:r>
              <a:rPr lang="en-US" dirty="0"/>
              <a:t> </a:t>
            </a:r>
            <a:r>
              <a:rPr lang="en-US" dirty="0" smtClean="0"/>
              <a:t>IPv6 address </a:t>
            </a:r>
            <a:endParaRPr lang="en-US" dirty="0" smtClean="0"/>
          </a:p>
          <a:p>
            <a:pPr lvl="2"/>
            <a:r>
              <a:rPr lang="en-US" dirty="0" smtClean="0"/>
              <a:t>Configured ACLs normally knows static IP but not </a:t>
            </a:r>
            <a:r>
              <a:rPr lang="en-US" dirty="0" err="1" smtClean="0"/>
              <a:t>autoconfigure</a:t>
            </a:r>
            <a:r>
              <a:rPr lang="en-US" dirty="0" smtClean="0"/>
              <a:t> IP.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10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deployment 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Promoting </a:t>
            </a:r>
            <a:r>
              <a:rPr lang="en-US" dirty="0"/>
              <a:t>and supporting IPv6 deployment in the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Providing critical DNS infrastructure</a:t>
            </a:r>
          </a:p>
          <a:p>
            <a:r>
              <a:rPr lang="en-US" dirty="0" smtClean="0"/>
              <a:t>Providing public </a:t>
            </a:r>
            <a:r>
              <a:rPr lang="en-US" dirty="0" err="1" smtClean="0"/>
              <a:t>whois</a:t>
            </a:r>
            <a:r>
              <a:rPr lang="en-US" dirty="0" smtClean="0"/>
              <a:t> service for APNIC blocks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75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Mail</a:t>
            </a:r>
          </a:p>
          <a:p>
            <a:pPr lvl="1"/>
            <a:r>
              <a:rPr lang="en-US" dirty="0"/>
              <a:t>Make sure static IP is being use for outbound.</a:t>
            </a:r>
          </a:p>
          <a:p>
            <a:pPr lvl="1"/>
            <a:r>
              <a:rPr lang="en-US" dirty="0"/>
              <a:t>IPv6 reverse DNS must be working or mail might bounce.</a:t>
            </a:r>
          </a:p>
          <a:p>
            <a:pPr lvl="1"/>
            <a:r>
              <a:rPr lang="en-US" dirty="0"/>
              <a:t>Update SPF record if you have existing one for IPv4.</a:t>
            </a:r>
          </a:p>
          <a:p>
            <a:pPr lvl="1"/>
            <a:r>
              <a:rPr lang="en-US" dirty="0"/>
              <a:t>Update firewall/ACL,  the same for IPv4.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15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  <a:endParaRPr lang="en-US" dirty="0" smtClean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Review existing monitoring, behavior might have changed.</a:t>
            </a:r>
          </a:p>
          <a:p>
            <a:pPr lvl="2"/>
            <a:r>
              <a:rPr lang="en-US" dirty="0" smtClean="0"/>
              <a:t>Does it check for IPv6 or IPv4?</a:t>
            </a:r>
          </a:p>
          <a:p>
            <a:pPr lvl="2"/>
            <a:r>
              <a:rPr lang="en-US" dirty="0" smtClean="0"/>
              <a:t>Example: SSH check will start using IPv6 not both.</a:t>
            </a:r>
          </a:p>
          <a:p>
            <a:pPr lvl="1"/>
            <a:r>
              <a:rPr lang="en-US" dirty="0" smtClean="0"/>
              <a:t>Duplicating an existing check to work with IPv6</a:t>
            </a:r>
          </a:p>
          <a:p>
            <a:pPr lvl="2"/>
            <a:r>
              <a:rPr lang="en-US" dirty="0" smtClean="0"/>
              <a:t>Making sure critical services have separate check for both IPv4 and IPv6</a:t>
            </a:r>
          </a:p>
          <a:p>
            <a:pPr lvl="1"/>
            <a:r>
              <a:rPr lang="en-US" dirty="0" smtClean="0"/>
              <a:t>Monitoring host must be running on dual stack</a:t>
            </a:r>
          </a:p>
          <a:p>
            <a:pPr lvl="1"/>
            <a:r>
              <a:rPr lang="en-US" dirty="0" smtClean="0"/>
              <a:t>Customized, scripting to suit requirements.</a:t>
            </a:r>
          </a:p>
          <a:p>
            <a:pPr lvl="1"/>
            <a:r>
              <a:rPr lang="en-US" dirty="0" smtClean="0"/>
              <a:t>Monitor services from external network.</a:t>
            </a:r>
          </a:p>
          <a:p>
            <a:pPr lvl="2"/>
            <a:r>
              <a:rPr lang="en-US" dirty="0" smtClean="0"/>
              <a:t>Will give you idea if your IPv6 provider is stable and reliable.</a:t>
            </a:r>
          </a:p>
          <a:p>
            <a:pPr lvl="2"/>
            <a:r>
              <a:rPr lang="en-US" dirty="0" smtClean="0"/>
              <a:t>Allows monitoring of changes in firewall/ACLs rules.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58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  <a:endParaRPr lang="en-US" dirty="0" smtClean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IPv6 service on cloud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loud </a:t>
            </a:r>
            <a:r>
              <a:rPr lang="en-US" dirty="0" smtClean="0"/>
              <a:t>providers </a:t>
            </a:r>
            <a:r>
              <a:rPr lang="en-US" dirty="0" smtClean="0"/>
              <a:t>like</a:t>
            </a:r>
            <a:r>
              <a:rPr lang="en-US" dirty="0" smtClean="0"/>
              <a:t> </a:t>
            </a:r>
            <a:r>
              <a:rPr lang="en-US" dirty="0" smtClean="0"/>
              <a:t>Amazon AWS is now supporting IPv6, check location</a:t>
            </a:r>
          </a:p>
          <a:p>
            <a:pPr lvl="2"/>
            <a:r>
              <a:rPr lang="en-US" dirty="0" smtClean="0"/>
              <a:t>Can deploy dual stack virtual machine</a:t>
            </a:r>
          </a:p>
          <a:p>
            <a:pPr lvl="2"/>
            <a:r>
              <a:rPr lang="en-US" dirty="0" smtClean="0"/>
              <a:t>IPv6 load balancer is available</a:t>
            </a:r>
          </a:p>
          <a:p>
            <a:pPr lvl="2"/>
            <a:r>
              <a:rPr lang="en-US" dirty="0" smtClean="0"/>
              <a:t>IPv6 DNS based, </a:t>
            </a:r>
            <a:r>
              <a:rPr lang="en-US" dirty="0" err="1" smtClean="0"/>
              <a:t>geolocation</a:t>
            </a:r>
            <a:r>
              <a:rPr lang="en-US" dirty="0" smtClean="0"/>
              <a:t> traffic management is available</a:t>
            </a:r>
          </a:p>
          <a:p>
            <a:pPr lvl="1"/>
            <a:r>
              <a:rPr lang="en-US" dirty="0" err="1" smtClean="0"/>
              <a:t>Linode</a:t>
            </a:r>
            <a:r>
              <a:rPr lang="en-US" dirty="0" smtClean="0"/>
              <a:t> supports IPv6 in most locations.</a:t>
            </a:r>
          </a:p>
          <a:p>
            <a:pPr lvl="2"/>
            <a:r>
              <a:rPr lang="en-US" dirty="0" smtClean="0"/>
              <a:t>Can deploy dual stack virtual machine</a:t>
            </a:r>
          </a:p>
          <a:p>
            <a:pPr lvl="2"/>
            <a:r>
              <a:rPr lang="en-US" dirty="0" smtClean="0"/>
              <a:t>IPv6 load balancer is available</a:t>
            </a:r>
          </a:p>
          <a:p>
            <a:pPr lvl="2"/>
            <a:r>
              <a:rPr lang="en-US" dirty="0" smtClean="0"/>
              <a:t>No DNS based, </a:t>
            </a:r>
            <a:r>
              <a:rPr lang="en-US" dirty="0" err="1" smtClean="0"/>
              <a:t>geolocation</a:t>
            </a:r>
            <a:r>
              <a:rPr lang="en-US" dirty="0" smtClean="0"/>
              <a:t> traffic management</a:t>
            </a:r>
          </a:p>
          <a:p>
            <a:pPr lvl="1"/>
            <a:r>
              <a:rPr lang="en-US" dirty="0" err="1" smtClean="0"/>
              <a:t>Dyn</a:t>
            </a:r>
            <a:r>
              <a:rPr lang="en-US" dirty="0" smtClean="0"/>
              <a:t> DNS based, </a:t>
            </a:r>
            <a:r>
              <a:rPr lang="en-US" dirty="0" err="1" smtClean="0"/>
              <a:t>geolocation</a:t>
            </a:r>
            <a:r>
              <a:rPr lang="en-US" dirty="0" smtClean="0"/>
              <a:t> traffic management works</a:t>
            </a:r>
          </a:p>
          <a:p>
            <a:pPr lvl="2"/>
            <a:r>
              <a:rPr lang="en-US" dirty="0" smtClean="0"/>
              <a:t>Pricing is not transparent, rely on sales representative for pricing.</a:t>
            </a:r>
          </a:p>
          <a:p>
            <a:pPr lvl="2"/>
            <a:r>
              <a:rPr lang="en-US" dirty="0" smtClean="0"/>
              <a:t>Quite expensive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33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" y="1252015"/>
            <a:ext cx="8598076" cy="45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09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Stay in touch!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46" name="Picture 4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r="20762"/>
          <a:stretch/>
        </p:blipFill>
        <p:spPr bwMode="auto">
          <a:xfrm>
            <a:off x="3004485" y="4165771"/>
            <a:ext cx="764283" cy="73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Modern_Social_Media_buttons_icons_metro_Ctrl-Alt-Design_00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17" y="2168287"/>
            <a:ext cx="723714" cy="720080"/>
          </a:xfrm>
          <a:prstGeom prst="rect">
            <a:avLst/>
          </a:prstGeom>
        </p:spPr>
      </p:pic>
      <p:pic>
        <p:nvPicPr>
          <p:cNvPr id="48" name="Picture 47" descr="Modern_Social_Media_buttons_icons_metro_Ctrl-Alt-Design_00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287" y="2173754"/>
            <a:ext cx="720080" cy="727241"/>
          </a:xfrm>
          <a:prstGeom prst="rect">
            <a:avLst/>
          </a:prstGeom>
        </p:spPr>
      </p:pic>
      <p:pic>
        <p:nvPicPr>
          <p:cNvPr id="49" name="Picture 48" descr="Weib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07" y="4149081"/>
            <a:ext cx="936104" cy="7488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7" y="4218495"/>
            <a:ext cx="792088" cy="792088"/>
          </a:xfrm>
          <a:prstGeom prst="rect">
            <a:avLst/>
          </a:prstGeom>
        </p:spPr>
      </p:pic>
      <p:pic>
        <p:nvPicPr>
          <p:cNvPr id="51" name="Picture 50" descr="Flat-Social-media-Icons-01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469" y="3206304"/>
            <a:ext cx="769062" cy="778227"/>
          </a:xfrm>
          <a:prstGeom prst="rect">
            <a:avLst/>
          </a:prstGeom>
        </p:spPr>
      </p:pic>
      <p:pic>
        <p:nvPicPr>
          <p:cNvPr id="52" name="Picture 51" descr="slideshare-icon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56" y="2168287"/>
            <a:ext cx="792088" cy="792088"/>
          </a:xfrm>
          <a:prstGeom prst="rect">
            <a:avLst/>
          </a:prstGeom>
        </p:spPr>
      </p:pic>
      <p:pic>
        <p:nvPicPr>
          <p:cNvPr id="53" name="Picture 52" descr="Modern_Social_Media_buttons_icons_metro_Ctrl-Alt-Design_001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2023" y="3185256"/>
            <a:ext cx="792088" cy="799275"/>
          </a:xfrm>
          <a:prstGeom prst="rect">
            <a:avLst/>
          </a:prstGeom>
        </p:spPr>
      </p:pic>
      <p:pic>
        <p:nvPicPr>
          <p:cNvPr id="54" name="Picture 53" descr="logo-squar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23" y="3206303"/>
            <a:ext cx="792088" cy="792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8852" y="290099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hlinkClick r:id="rId12"/>
              </a:rPr>
              <a:t>blog.apnic.net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50860" y="377884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hlinkClick r:id="rId13"/>
              </a:rPr>
              <a:t>apnic.net</a:t>
            </a:r>
            <a:r>
              <a:rPr lang="en-US" sz="2400" dirty="0">
                <a:hlinkClick r:id="rId13"/>
              </a:rPr>
              <a:t>/social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64" y="2060848"/>
            <a:ext cx="533308" cy="31371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3059" y="2060848"/>
            <a:ext cx="533308" cy="31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 charset="0"/>
              </a:rPr>
              <a:t>Global IPv6 allocation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4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638300"/>
            <a:ext cx="8013700" cy="449238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8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IPv6 Reverse Delegations</a:t>
            </a:r>
            <a:endParaRPr lang="en-US" dirty="0">
              <a:latin typeface="Arial" charset="0"/>
            </a:endParaRPr>
          </a:p>
        </p:txBody>
      </p:sp>
      <p:sp>
        <p:nvSpPr>
          <p:cNvPr id="135170" name="Text Box 3"/>
          <p:cNvSpPr txBox="1">
            <a:spLocks noChangeArrowheads="1"/>
          </p:cNvSpPr>
          <p:nvPr/>
        </p:nvSpPr>
        <p:spPr bwMode="auto">
          <a:xfrm>
            <a:off x="4424363" y="1208088"/>
            <a:ext cx="854075" cy="6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n-US" dirty="0">
                <a:solidFill>
                  <a:srgbClr val="000000"/>
                </a:solidFill>
                <a:latin typeface="Arial Unicode MS" charset="0"/>
              </a:rPr>
              <a:t>Root</a:t>
            </a:r>
          </a:p>
          <a:p>
            <a:pPr algn="ctr" eaLnBrk="1" hangingPunct="1">
              <a:lnSpc>
                <a:spcPct val="60000"/>
              </a:lnSpc>
            </a:pPr>
            <a:r>
              <a:rPr lang="en-US" sz="3200" b="1" dirty="0">
                <a:solidFill>
                  <a:srgbClr val="000000"/>
                </a:solidFill>
                <a:latin typeface="Arial Unicode MS" charset="0"/>
              </a:rPr>
              <a:t>.</a:t>
            </a:r>
            <a:endParaRPr lang="en-GB" sz="3200" b="1" dirty="0">
              <a:solidFill>
                <a:srgbClr val="000000"/>
              </a:solidFill>
              <a:latin typeface="Arial Unicode MS" charset="0"/>
            </a:endParaRPr>
          </a:p>
        </p:txBody>
      </p:sp>
      <p:cxnSp>
        <p:nvCxnSpPr>
          <p:cNvPr id="135172" name="AutoShape 5"/>
          <p:cNvCxnSpPr>
            <a:cxnSpLocks noChangeShapeType="1"/>
            <a:stCxn id="135170" idx="2"/>
          </p:cNvCxnSpPr>
          <p:nvPr/>
        </p:nvCxnSpPr>
        <p:spPr bwMode="auto">
          <a:xfrm rot="5400000">
            <a:off x="2977791" y="569553"/>
            <a:ext cx="592859" cy="3154362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5176" name="AutoShape 11"/>
          <p:cNvCxnSpPr>
            <a:cxnSpLocks noChangeShapeType="1"/>
            <a:stCxn id="135170" idx="2"/>
          </p:cNvCxnSpPr>
          <p:nvPr/>
        </p:nvCxnSpPr>
        <p:spPr bwMode="auto">
          <a:xfrm rot="5400000">
            <a:off x="3681847" y="1273609"/>
            <a:ext cx="592859" cy="1746250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5177" name="AutoShape 12"/>
          <p:cNvCxnSpPr>
            <a:cxnSpLocks noChangeShapeType="1"/>
            <a:stCxn id="135170" idx="2"/>
          </p:cNvCxnSpPr>
          <p:nvPr/>
        </p:nvCxnSpPr>
        <p:spPr bwMode="auto">
          <a:xfrm rot="5400000">
            <a:off x="4235091" y="1826853"/>
            <a:ext cx="592859" cy="639762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5178" name="AutoShape 13"/>
          <p:cNvCxnSpPr>
            <a:cxnSpLocks noChangeShapeType="1"/>
            <a:stCxn id="135170" idx="2"/>
          </p:cNvCxnSpPr>
          <p:nvPr/>
        </p:nvCxnSpPr>
        <p:spPr bwMode="auto">
          <a:xfrm rot="16200000" flipH="1">
            <a:off x="4811353" y="1890353"/>
            <a:ext cx="592858" cy="512762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5179" name="AutoShape 16"/>
          <p:cNvCxnSpPr>
            <a:cxnSpLocks noChangeShapeType="1"/>
          </p:cNvCxnSpPr>
          <p:nvPr/>
        </p:nvCxnSpPr>
        <p:spPr bwMode="auto">
          <a:xfrm>
            <a:off x="1697038" y="2906713"/>
            <a:ext cx="4762" cy="436562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5181" name="AutoShape 23"/>
          <p:cNvCxnSpPr>
            <a:cxnSpLocks noChangeShapeType="1"/>
          </p:cNvCxnSpPr>
          <p:nvPr/>
        </p:nvCxnSpPr>
        <p:spPr bwMode="auto">
          <a:xfrm flipH="1">
            <a:off x="3103563" y="2906713"/>
            <a:ext cx="1587" cy="436562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5183" name="AutoShape 50"/>
          <p:cNvCxnSpPr>
            <a:cxnSpLocks noChangeShapeType="1"/>
          </p:cNvCxnSpPr>
          <p:nvPr/>
        </p:nvCxnSpPr>
        <p:spPr bwMode="auto">
          <a:xfrm flipH="1">
            <a:off x="4208463" y="2906713"/>
            <a:ext cx="4762" cy="425450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5184" name="AutoShape 51"/>
          <p:cNvCxnSpPr>
            <a:cxnSpLocks noChangeShapeType="1"/>
            <a:endCxn id="135185" idx="0"/>
          </p:cNvCxnSpPr>
          <p:nvPr/>
        </p:nvCxnSpPr>
        <p:spPr bwMode="auto">
          <a:xfrm rot="16200000" flipH="1">
            <a:off x="5137945" y="3132931"/>
            <a:ext cx="458787" cy="6350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5185" name="AutoShape 40"/>
          <p:cNvSpPr>
            <a:spLocks noChangeArrowheads="1"/>
          </p:cNvSpPr>
          <p:nvPr/>
        </p:nvSpPr>
        <p:spPr bwMode="auto">
          <a:xfrm>
            <a:off x="4872038" y="3365500"/>
            <a:ext cx="996950" cy="288925"/>
          </a:xfrm>
          <a:prstGeom prst="roundRect">
            <a:avLst>
              <a:gd name="adj" fmla="val 0"/>
            </a:avLst>
          </a:prstGeom>
          <a:solidFill>
            <a:srgbClr val="F7A03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 Unicode MS" charset="0"/>
              </a:rPr>
              <a:t>in-</a:t>
            </a:r>
            <a:r>
              <a:rPr lang="en-US" dirty="0" err="1">
                <a:solidFill>
                  <a:srgbClr val="000000"/>
                </a:solidFill>
                <a:latin typeface="Arial Unicode MS" charset="0"/>
              </a:rPr>
              <a:t>addr</a:t>
            </a:r>
            <a:endParaRPr lang="en-GB" dirty="0">
              <a:solidFill>
                <a:srgbClr val="000000"/>
              </a:solidFill>
              <a:latin typeface="Arial Unicode MS" charset="0"/>
            </a:endParaRPr>
          </a:p>
        </p:txBody>
      </p:sp>
      <p:cxnSp>
        <p:nvCxnSpPr>
          <p:cNvPr id="135186" name="AutoShape 12"/>
          <p:cNvCxnSpPr>
            <a:cxnSpLocks noChangeShapeType="1"/>
            <a:stCxn id="135185" idx="2"/>
            <a:endCxn id="135188" idx="0"/>
          </p:cNvCxnSpPr>
          <p:nvPr/>
        </p:nvCxnSpPr>
        <p:spPr bwMode="auto">
          <a:xfrm rot="5400000">
            <a:off x="4754166" y="3604816"/>
            <a:ext cx="566738" cy="665956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5187" name="AutoShape 13"/>
          <p:cNvCxnSpPr>
            <a:cxnSpLocks noChangeShapeType="1"/>
            <a:stCxn id="135185" idx="2"/>
            <a:endCxn id="135189" idx="0"/>
          </p:cNvCxnSpPr>
          <p:nvPr/>
        </p:nvCxnSpPr>
        <p:spPr bwMode="auto">
          <a:xfrm rot="16200000" flipH="1">
            <a:off x="5186759" y="3838178"/>
            <a:ext cx="566738" cy="199231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5188" name="AutoShape 22"/>
          <p:cNvSpPr>
            <a:spLocks noChangeArrowheads="1"/>
          </p:cNvSpPr>
          <p:nvPr/>
        </p:nvSpPr>
        <p:spPr bwMode="auto">
          <a:xfrm>
            <a:off x="4427538" y="4221163"/>
            <a:ext cx="554037" cy="261937"/>
          </a:xfrm>
          <a:prstGeom prst="roundRect">
            <a:avLst>
              <a:gd name="adj" fmla="val 0"/>
            </a:avLst>
          </a:prstGeom>
          <a:solidFill>
            <a:srgbClr val="F7A03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Arial Unicode MS" charset="0"/>
              </a:rPr>
              <a:t>202</a:t>
            </a:r>
          </a:p>
        </p:txBody>
      </p:sp>
      <p:sp>
        <p:nvSpPr>
          <p:cNvPr id="135189" name="AutoShape 22"/>
          <p:cNvSpPr>
            <a:spLocks noChangeArrowheads="1"/>
          </p:cNvSpPr>
          <p:nvPr/>
        </p:nvSpPr>
        <p:spPr bwMode="auto">
          <a:xfrm>
            <a:off x="5292725" y="4221163"/>
            <a:ext cx="554038" cy="261937"/>
          </a:xfrm>
          <a:prstGeom prst="roundRect">
            <a:avLst>
              <a:gd name="adj" fmla="val 0"/>
            </a:avLst>
          </a:prstGeom>
          <a:solidFill>
            <a:srgbClr val="F7A03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Arial Unicode MS" charset="0"/>
              </a:rPr>
              <a:t>203</a:t>
            </a:r>
          </a:p>
        </p:txBody>
      </p:sp>
      <p:sp>
        <p:nvSpPr>
          <p:cNvPr id="135190" name="AutoShape 22"/>
          <p:cNvSpPr>
            <a:spLocks noChangeArrowheads="1"/>
          </p:cNvSpPr>
          <p:nvPr/>
        </p:nvSpPr>
        <p:spPr bwMode="auto">
          <a:xfrm>
            <a:off x="4427538" y="4868863"/>
            <a:ext cx="554037" cy="261937"/>
          </a:xfrm>
          <a:prstGeom prst="roundRect">
            <a:avLst>
              <a:gd name="adj" fmla="val 0"/>
            </a:avLst>
          </a:prstGeom>
          <a:solidFill>
            <a:srgbClr val="F7A03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Arial Unicode MS" charset="0"/>
              </a:rPr>
              <a:t>64</a:t>
            </a:r>
          </a:p>
        </p:txBody>
      </p:sp>
      <p:sp>
        <p:nvSpPr>
          <p:cNvPr id="135191" name="AutoShape 22"/>
          <p:cNvSpPr>
            <a:spLocks noChangeArrowheads="1"/>
          </p:cNvSpPr>
          <p:nvPr/>
        </p:nvSpPr>
        <p:spPr bwMode="auto">
          <a:xfrm>
            <a:off x="4427538" y="5516563"/>
            <a:ext cx="554037" cy="261937"/>
          </a:xfrm>
          <a:prstGeom prst="roundRect">
            <a:avLst>
              <a:gd name="adj" fmla="val 0"/>
            </a:avLst>
          </a:prstGeom>
          <a:solidFill>
            <a:srgbClr val="F7A03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Arial Unicode MS" charset="0"/>
              </a:rPr>
              <a:t>22</a:t>
            </a:r>
          </a:p>
        </p:txBody>
      </p:sp>
      <p:cxnSp>
        <p:nvCxnSpPr>
          <p:cNvPr id="135192" name="AutoShape 12"/>
          <p:cNvCxnSpPr>
            <a:cxnSpLocks noChangeShapeType="1"/>
            <a:stCxn id="135188" idx="2"/>
            <a:endCxn id="135190" idx="0"/>
          </p:cNvCxnSpPr>
          <p:nvPr/>
        </p:nvCxnSpPr>
        <p:spPr bwMode="auto">
          <a:xfrm rot="5400000">
            <a:off x="4511676" y="4675981"/>
            <a:ext cx="385763" cy="1588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5193" name="AutoShape 12"/>
          <p:cNvCxnSpPr>
            <a:cxnSpLocks noChangeShapeType="1"/>
            <a:stCxn id="135190" idx="2"/>
            <a:endCxn id="135191" idx="0"/>
          </p:cNvCxnSpPr>
          <p:nvPr/>
        </p:nvCxnSpPr>
        <p:spPr bwMode="auto">
          <a:xfrm rot="5400000">
            <a:off x="4511676" y="5323681"/>
            <a:ext cx="385763" cy="1588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5194" name="AutoShape 40"/>
          <p:cNvSpPr>
            <a:spLocks noChangeArrowheads="1"/>
          </p:cNvSpPr>
          <p:nvPr/>
        </p:nvSpPr>
        <p:spPr bwMode="auto">
          <a:xfrm>
            <a:off x="6948264" y="3356992"/>
            <a:ext cx="996950" cy="288925"/>
          </a:xfrm>
          <a:prstGeom prst="roundRect">
            <a:avLst>
              <a:gd name="adj" fmla="val 0"/>
            </a:avLst>
          </a:prstGeom>
          <a:solidFill>
            <a:srgbClr val="F7A03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0" tIns="45715" rIns="91430" bIns="45715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 Unicode MS" charset="0"/>
              </a:rPr>
              <a:t>ip6</a:t>
            </a:r>
            <a:endParaRPr lang="en-GB" sz="1600" dirty="0">
              <a:solidFill>
                <a:srgbClr val="000000"/>
              </a:solidFill>
              <a:latin typeface="Arial Unicode MS" charset="0"/>
            </a:endParaRPr>
          </a:p>
        </p:txBody>
      </p:sp>
      <p:cxnSp>
        <p:nvCxnSpPr>
          <p:cNvPr id="135195" name="AutoShape 51"/>
          <p:cNvCxnSpPr>
            <a:cxnSpLocks noChangeShapeType="1"/>
          </p:cNvCxnSpPr>
          <p:nvPr/>
        </p:nvCxnSpPr>
        <p:spPr bwMode="auto">
          <a:xfrm>
            <a:off x="5364163" y="2906713"/>
            <a:ext cx="1944141" cy="522287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AutoShape 40"/>
          <p:cNvSpPr>
            <a:spLocks noChangeArrowheads="1"/>
          </p:cNvSpPr>
          <p:nvPr/>
        </p:nvSpPr>
        <p:spPr bwMode="auto">
          <a:xfrm>
            <a:off x="6480175" y="4244975"/>
            <a:ext cx="1944688" cy="288925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noFill/>
            <a:headEnd type="none" w="sm" len="sm"/>
            <a:tailEnd type="none" w="sm" len="sm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>
              <a:defRPr/>
            </a:pPr>
            <a:r>
              <a:rPr lang="en-GB" sz="1600" dirty="0" smtClean="0">
                <a:solidFill>
                  <a:schemeClr val="bg1"/>
                </a:solidFill>
                <a:latin typeface="Arial Unicode MS" charset="0"/>
              </a:rPr>
              <a:t>0.4.2.ip6.arpa</a:t>
            </a:r>
            <a:endParaRPr lang="en-GB" sz="1600" dirty="0">
              <a:solidFill>
                <a:schemeClr val="bg1"/>
              </a:solidFill>
              <a:latin typeface="Arial Unicode MS" charset="0"/>
            </a:endParaRPr>
          </a:p>
        </p:txBody>
      </p:sp>
      <p:cxnSp>
        <p:nvCxnSpPr>
          <p:cNvPr id="135200" name="AutoShape 51"/>
          <p:cNvCxnSpPr>
            <a:cxnSpLocks noChangeShapeType="1"/>
            <a:stCxn id="135194" idx="2"/>
            <a:endCxn id="59" idx="0"/>
          </p:cNvCxnSpPr>
          <p:nvPr/>
        </p:nvCxnSpPr>
        <p:spPr bwMode="auto">
          <a:xfrm>
            <a:off x="7446739" y="3645917"/>
            <a:ext cx="5780" cy="599058"/>
          </a:xfrm>
          <a:prstGeom prst="straightConnector1">
            <a:avLst/>
          </a:prstGeom>
          <a:noFill/>
          <a:ln w="28575">
            <a:solidFill>
              <a:srgbClr val="FF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38" name="AutoShape 4"/>
          <p:cNvSpPr>
            <a:spLocks noChangeArrowheads="1"/>
          </p:cNvSpPr>
          <p:nvPr/>
        </p:nvSpPr>
        <p:spPr bwMode="auto">
          <a:xfrm>
            <a:off x="1223959" y="2443927"/>
            <a:ext cx="944640" cy="462289"/>
          </a:xfrm>
          <a:prstGeom prst="roundRect">
            <a:avLst>
              <a:gd name="adj" fmla="val 0"/>
            </a:avLst>
          </a:prstGeom>
          <a:solidFill>
            <a:srgbClr val="F7A03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0" tIns="45715" rIns="91430" bIns="45715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 Unicode MS" charset="0"/>
              </a:rPr>
              <a:t>net</a:t>
            </a:r>
            <a:endParaRPr lang="en-GB" sz="2400" dirty="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539" name="AutoShape 7"/>
          <p:cNvSpPr>
            <a:spLocks noChangeArrowheads="1"/>
          </p:cNvSpPr>
          <p:nvPr/>
        </p:nvSpPr>
        <p:spPr bwMode="auto">
          <a:xfrm>
            <a:off x="2632279" y="2443927"/>
            <a:ext cx="944640" cy="462289"/>
          </a:xfrm>
          <a:prstGeom prst="roundRect">
            <a:avLst>
              <a:gd name="adj" fmla="val 0"/>
            </a:avLst>
          </a:prstGeom>
          <a:solidFill>
            <a:srgbClr val="F7A03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 Unicode MS" charset="0"/>
              </a:rPr>
              <a:t>org</a:t>
            </a:r>
            <a:endParaRPr lang="en-GB" sz="2400" dirty="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540" name="AutoShape 8"/>
          <p:cNvSpPr>
            <a:spLocks noChangeArrowheads="1"/>
          </p:cNvSpPr>
          <p:nvPr/>
        </p:nvSpPr>
        <p:spPr bwMode="auto">
          <a:xfrm>
            <a:off x="3739639" y="2443927"/>
            <a:ext cx="944640" cy="462289"/>
          </a:xfrm>
          <a:prstGeom prst="roundRect">
            <a:avLst>
              <a:gd name="adj" fmla="val 0"/>
            </a:avLst>
          </a:prstGeom>
          <a:solidFill>
            <a:srgbClr val="F7A03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pPr algn="ctr"/>
            <a:r>
              <a:rPr lang="en-US" sz="2400">
                <a:solidFill>
                  <a:srgbClr val="000000"/>
                </a:solidFill>
                <a:latin typeface="Arial Unicode MS" charset="0"/>
              </a:rPr>
              <a:t>com</a:t>
            </a:r>
            <a:endParaRPr lang="en-GB" sz="24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541" name="AutoShape 9"/>
          <p:cNvSpPr>
            <a:spLocks noChangeArrowheads="1"/>
          </p:cNvSpPr>
          <p:nvPr/>
        </p:nvSpPr>
        <p:spPr bwMode="auto">
          <a:xfrm>
            <a:off x="4893080" y="2443927"/>
            <a:ext cx="943200" cy="462289"/>
          </a:xfrm>
          <a:prstGeom prst="roundRect">
            <a:avLst>
              <a:gd name="adj" fmla="val 0"/>
            </a:avLst>
          </a:prstGeom>
          <a:solidFill>
            <a:srgbClr val="F7A03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 Unicode MS" charset="0"/>
              </a:rPr>
              <a:t>arpa</a:t>
            </a:r>
            <a:endParaRPr lang="en-GB" sz="2400" dirty="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542" name="AutoShape 21"/>
          <p:cNvSpPr>
            <a:spLocks noChangeArrowheads="1"/>
          </p:cNvSpPr>
          <p:nvPr/>
        </p:nvSpPr>
        <p:spPr bwMode="auto">
          <a:xfrm>
            <a:off x="2826679" y="3344023"/>
            <a:ext cx="552960" cy="260667"/>
          </a:xfrm>
          <a:prstGeom prst="roundRect">
            <a:avLst>
              <a:gd name="adj" fmla="val 0"/>
            </a:avLst>
          </a:prstGeom>
          <a:solidFill>
            <a:srgbClr val="F7A03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Arial Unicode MS" charset="0"/>
              </a:rPr>
              <a:t>iana</a:t>
            </a:r>
            <a:endParaRPr lang="en-GB" dirty="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543" name="AutoShape 48"/>
          <p:cNvSpPr>
            <a:spLocks noChangeArrowheads="1"/>
          </p:cNvSpPr>
          <p:nvPr/>
        </p:nvSpPr>
        <p:spPr bwMode="auto">
          <a:xfrm>
            <a:off x="1331640" y="3356992"/>
            <a:ext cx="682560" cy="263539"/>
          </a:xfrm>
          <a:prstGeom prst="roundRect">
            <a:avLst>
              <a:gd name="adj" fmla="val 0"/>
            </a:avLst>
          </a:prstGeom>
          <a:solidFill>
            <a:srgbClr val="F7A03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Arial Unicode MS" charset="0"/>
              </a:rPr>
              <a:t>apnic</a:t>
            </a:r>
            <a:endParaRPr lang="en-GB" dirty="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5</a:t>
            </a:fld>
            <a:endParaRPr lang="en-AU"/>
          </a:p>
        </p:txBody>
      </p: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3923928" y="3356992"/>
            <a:ext cx="552960" cy="260667"/>
          </a:xfrm>
          <a:prstGeom prst="roundRect">
            <a:avLst>
              <a:gd name="adj" fmla="val 0"/>
            </a:avLst>
          </a:prstGeom>
          <a:solidFill>
            <a:srgbClr val="F7A03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Arial Unicode MS" charset="0"/>
              </a:rPr>
              <a:t>apple</a:t>
            </a:r>
            <a:endParaRPr lang="en-GB" dirty="0">
              <a:solidFill>
                <a:srgbClr val="000000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Deployment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47810" y="3412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0" y="4603121"/>
            <a:ext cx="9144000" cy="1392166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755576" y="2708920"/>
            <a:ext cx="7750500" cy="45719"/>
            <a:chOff x="995423" y="3159888"/>
            <a:chExt cx="8949121" cy="2233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995423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402467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4786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147105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17495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876310" y="316396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268854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675898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48217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420536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790926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149741" y="316931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512434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919478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291797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664116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034506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393321" y="317687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785865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192909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65228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937547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307937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666752" y="318222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960246" y="1207012"/>
            <a:ext cx="564011" cy="1567538"/>
            <a:chOff x="1216239" y="1368159"/>
            <a:chExt cx="676390" cy="1879868"/>
          </a:xfrm>
        </p:grpSpPr>
        <p:sp>
          <p:nvSpPr>
            <p:cNvPr id="70" name="Oval 69"/>
            <p:cNvSpPr/>
            <p:nvPr/>
          </p:nvSpPr>
          <p:spPr>
            <a:xfrm>
              <a:off x="1453224" y="3071749"/>
              <a:ext cx="176278" cy="1762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flipH="1">
              <a:off x="1521072" y="2064767"/>
              <a:ext cx="45719" cy="1112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16239" y="1368159"/>
              <a:ext cx="676390" cy="679622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884708" y="2645725"/>
            <a:ext cx="564011" cy="1569960"/>
            <a:chOff x="4653044" y="3248026"/>
            <a:chExt cx="676390" cy="1882773"/>
          </a:xfrm>
        </p:grpSpPr>
        <p:grpSp>
          <p:nvGrpSpPr>
            <p:cNvPr id="74" name="Group 73"/>
            <p:cNvGrpSpPr/>
            <p:nvPr/>
          </p:nvGrpSpPr>
          <p:grpSpPr>
            <a:xfrm flipV="1">
              <a:off x="4653044" y="3248026"/>
              <a:ext cx="676390" cy="1882773"/>
              <a:chOff x="1216239" y="1368159"/>
              <a:chExt cx="676390" cy="1879868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1453224" y="3071749"/>
                <a:ext cx="176278" cy="1762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 flipH="1">
                <a:off x="1521072" y="2064767"/>
                <a:ext cx="45719" cy="1112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16239" y="1368159"/>
                <a:ext cx="676390" cy="679622"/>
              </a:xfrm>
              <a:prstGeom prst="rect">
                <a:avLst/>
              </a:prstGeom>
              <a:noFill/>
              <a:ln w="889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831920" y="45887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2</a:t>
              </a:r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850068" y="1244802"/>
            <a:ext cx="564011" cy="1567538"/>
            <a:chOff x="1216239" y="1368159"/>
            <a:chExt cx="676390" cy="1879868"/>
          </a:xfrm>
        </p:grpSpPr>
        <p:sp>
          <p:nvSpPr>
            <p:cNvPr id="80" name="Oval 79"/>
            <p:cNvSpPr/>
            <p:nvPr/>
          </p:nvSpPr>
          <p:spPr>
            <a:xfrm>
              <a:off x="1453224" y="3071749"/>
              <a:ext cx="176278" cy="1762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flipH="1">
              <a:off x="1521072" y="2064767"/>
              <a:ext cx="45719" cy="1112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216239" y="1368159"/>
              <a:ext cx="676390" cy="679622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1319107" y="1099149"/>
            <a:ext cx="41241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2" indent="-271463"/>
            <a:r>
              <a:rPr lang="en-US" sz="1600" dirty="0"/>
              <a:t>Using the initial </a:t>
            </a:r>
            <a:r>
              <a:rPr lang="en-US" sz="1600" dirty="0" smtClean="0"/>
              <a:t>allocation: </a:t>
            </a:r>
          </a:p>
          <a:p>
            <a:pPr marL="534988" lvl="2" indent="-271463"/>
            <a:r>
              <a:rPr lang="en-US" sz="1600" dirty="0" smtClean="0"/>
              <a:t>2001:DC0:2000</a:t>
            </a:r>
            <a:r>
              <a:rPr lang="en-US" sz="1600" dirty="0"/>
              <a:t>::/35 </a:t>
            </a:r>
            <a:endParaRPr lang="en-US" sz="1600" dirty="0" smtClean="0"/>
          </a:p>
          <a:p>
            <a:pPr marL="534988" lvl="2" indent="-271463"/>
            <a:r>
              <a:rPr lang="en-US" sz="1600" dirty="0" smtClean="0"/>
              <a:t>( </a:t>
            </a:r>
            <a:r>
              <a:rPr lang="en-US" sz="1600" dirty="0"/>
              <a:t>before 2003 )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519779" y="36339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Deploy IPv6 in parallel with existing IPv4 network (dual stack)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229607" y="1134930"/>
            <a:ext cx="36979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2" indent="-271463"/>
            <a:r>
              <a:rPr lang="en-US" sz="1600" dirty="0"/>
              <a:t>Use IPv4 tunnel for peering </a:t>
            </a:r>
            <a:endParaRPr lang="en-US" sz="1600" dirty="0" smtClean="0"/>
          </a:p>
          <a:p>
            <a:pPr marL="534988" lvl="2" indent="-271463"/>
            <a:r>
              <a:rPr lang="en-US" sz="1600" dirty="0" smtClean="0"/>
              <a:t>while </a:t>
            </a:r>
            <a:r>
              <a:rPr lang="en-US" sz="1600" dirty="0"/>
              <a:t>no native IPv6 </a:t>
            </a:r>
            <a:r>
              <a:rPr lang="en-US" sz="1600" dirty="0" smtClean="0"/>
              <a:t>upstream </a:t>
            </a:r>
          </a:p>
          <a:p>
            <a:pPr marL="534988" lvl="2" indent="-271463"/>
            <a:r>
              <a:rPr lang="en-US" sz="1600" dirty="0" smtClean="0"/>
              <a:t>available </a:t>
            </a:r>
            <a:r>
              <a:rPr lang="en-US" sz="1600" dirty="0"/>
              <a:t>yet. </a:t>
            </a:r>
            <a:r>
              <a:rPr lang="en-US" sz="1600" dirty="0" smtClean="0"/>
              <a:t>(</a:t>
            </a:r>
            <a:r>
              <a:rPr lang="en-US" sz="1600" dirty="0"/>
              <a:t>2003)</a:t>
            </a:r>
          </a:p>
        </p:txBody>
      </p: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430178" y="820"/>
            <a:ext cx="8352928" cy="1143000"/>
          </a:xfrm>
        </p:spPr>
        <p:txBody>
          <a:bodyPr/>
          <a:lstStyle/>
          <a:p>
            <a:r>
              <a:rPr lang="en-US" dirty="0" smtClean="0"/>
              <a:t>Deployment timeline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50845" y="4732521"/>
            <a:ext cx="61569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lvl="2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Best practice</a:t>
            </a:r>
          </a:p>
          <a:p>
            <a:pPr marL="549275" lvl="2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Use 1 x /48 subnet for staff workstations and mobile device.</a:t>
            </a:r>
          </a:p>
          <a:p>
            <a:pPr marL="549275" lvl="2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Use 1 x /64 for each network VLAN</a:t>
            </a:r>
          </a:p>
          <a:p>
            <a:pPr marL="549275" lvl="2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Use 1 x /64 for all loopback and point to point links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015" y="-2002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7015" y="3939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803211" y="1841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803211" y="43243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54"/>
            <a:ext cx="8568952" cy="5905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84" grpId="0"/>
      <p:bldP spid="85" grpId="0"/>
      <p:bldP spid="86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1520" y="3454595"/>
            <a:ext cx="7750500" cy="45719"/>
            <a:chOff x="995423" y="3159888"/>
            <a:chExt cx="8949121" cy="2233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995423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402467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4786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147105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17495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876310" y="316396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268854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675898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48217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420536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790926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149741" y="316931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512434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919478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291797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664116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034506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393321" y="317687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785865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192909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65228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937547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307937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666752" y="318222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456190" y="1952687"/>
            <a:ext cx="564011" cy="1567538"/>
            <a:chOff x="1216239" y="1368159"/>
            <a:chExt cx="676390" cy="1879868"/>
          </a:xfrm>
        </p:grpSpPr>
        <p:sp>
          <p:nvSpPr>
            <p:cNvPr id="70" name="Oval 69"/>
            <p:cNvSpPr/>
            <p:nvPr/>
          </p:nvSpPr>
          <p:spPr>
            <a:xfrm>
              <a:off x="1453224" y="3071749"/>
              <a:ext cx="176278" cy="1762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flipH="1">
              <a:off x="1521072" y="2064767"/>
              <a:ext cx="45719" cy="1112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16239" y="1368159"/>
              <a:ext cx="676390" cy="679622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380652" y="3391400"/>
            <a:ext cx="564011" cy="1569960"/>
            <a:chOff x="4653044" y="3248026"/>
            <a:chExt cx="676390" cy="1882773"/>
          </a:xfrm>
        </p:grpSpPr>
        <p:grpSp>
          <p:nvGrpSpPr>
            <p:cNvPr id="74" name="Group 73"/>
            <p:cNvGrpSpPr/>
            <p:nvPr/>
          </p:nvGrpSpPr>
          <p:grpSpPr>
            <a:xfrm flipV="1">
              <a:off x="4653044" y="3248026"/>
              <a:ext cx="676390" cy="1882773"/>
              <a:chOff x="1216239" y="1368159"/>
              <a:chExt cx="676390" cy="1879868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1453224" y="3071749"/>
                <a:ext cx="176278" cy="1762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 flipH="1">
                <a:off x="1521072" y="2064767"/>
                <a:ext cx="45719" cy="1112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16239" y="1368159"/>
                <a:ext cx="676390" cy="679622"/>
              </a:xfrm>
              <a:prstGeom prst="rect">
                <a:avLst/>
              </a:prstGeom>
              <a:noFill/>
              <a:ln w="889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831920" y="4588755"/>
              <a:ext cx="375252" cy="442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211960" y="1990477"/>
            <a:ext cx="564011" cy="1567538"/>
            <a:chOff x="1216239" y="1368159"/>
            <a:chExt cx="676390" cy="1879868"/>
          </a:xfrm>
        </p:grpSpPr>
        <p:sp>
          <p:nvSpPr>
            <p:cNvPr id="80" name="Oval 79"/>
            <p:cNvSpPr/>
            <p:nvPr/>
          </p:nvSpPr>
          <p:spPr>
            <a:xfrm>
              <a:off x="1453224" y="3071749"/>
              <a:ext cx="176278" cy="1762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flipH="1">
              <a:off x="1521072" y="2064767"/>
              <a:ext cx="45719" cy="1112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216239" y="1368159"/>
              <a:ext cx="676390" cy="679622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815051" y="1844824"/>
            <a:ext cx="4124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2" indent="-271463"/>
            <a:r>
              <a:rPr lang="en-US" sz="1600" dirty="0"/>
              <a:t>Split 2001:DC0:2000::/35  </a:t>
            </a:r>
            <a:endParaRPr lang="en-US" sz="1600" dirty="0" smtClean="0"/>
          </a:p>
          <a:p>
            <a:pPr marL="534988" lvl="2" indent="-271463"/>
            <a:r>
              <a:rPr lang="en-US" sz="1600" dirty="0" smtClean="0"/>
              <a:t>into </a:t>
            </a:r>
            <a:r>
              <a:rPr lang="en-US" sz="1600" dirty="0"/>
              <a:t>/48s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pPr marL="534988" lvl="2" indent="-271463"/>
            <a:endParaRPr lang="en-US" sz="1600" dirty="0"/>
          </a:p>
        </p:txBody>
      </p:sp>
      <p:sp>
        <p:nvSpPr>
          <p:cNvPr id="85" name="Rectangle 84"/>
          <p:cNvSpPr/>
          <p:nvPr/>
        </p:nvSpPr>
        <p:spPr>
          <a:xfrm>
            <a:off x="3015723" y="4379592"/>
            <a:ext cx="4354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Split 2001:DC0:2000:0000::/48 into /64s </a:t>
            </a:r>
            <a:r>
              <a:rPr lang="en-US" sz="1600" dirty="0" smtClean="0"/>
              <a:t>Used </a:t>
            </a:r>
            <a:r>
              <a:rPr lang="en-US" sz="1600" dirty="0"/>
              <a:t>VLAN number as part of subnet:  </a:t>
            </a:r>
            <a:endParaRPr lang="en-US" sz="1600" dirty="0" smtClean="0"/>
          </a:p>
          <a:p>
            <a:r>
              <a:rPr lang="en-US" sz="1600" dirty="0" smtClean="0"/>
              <a:t>VLAN 10 =&gt; 2001:DC0:2000:10::/64</a:t>
            </a:r>
            <a:endParaRPr lang="en-US" sz="1600" dirty="0"/>
          </a:p>
        </p:txBody>
      </p:sp>
      <p:sp>
        <p:nvSpPr>
          <p:cNvPr id="86" name="Rectangle 85"/>
          <p:cNvSpPr/>
          <p:nvPr/>
        </p:nvSpPr>
        <p:spPr>
          <a:xfrm>
            <a:off x="4832437" y="1880605"/>
            <a:ext cx="4276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Configuration of IPv6 upstream </a:t>
            </a:r>
            <a:r>
              <a:rPr lang="en-US" sz="1600" dirty="0" smtClean="0"/>
              <a:t>connection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 Configured </a:t>
            </a:r>
            <a:r>
              <a:rPr lang="en-US" sz="1600" dirty="0"/>
              <a:t>BGP peering with Hurricane </a:t>
            </a:r>
            <a:r>
              <a:rPr lang="en-US" sz="1600" dirty="0" smtClean="0"/>
              <a:t>Electric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Advertise </a:t>
            </a:r>
            <a:r>
              <a:rPr lang="en-US" sz="1600" dirty="0"/>
              <a:t>2001:DC0:2000::/</a:t>
            </a:r>
            <a:r>
              <a:rPr lang="en-US" sz="1600" dirty="0" smtClean="0"/>
              <a:t>35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Configure </a:t>
            </a:r>
            <a:r>
              <a:rPr lang="en-US" sz="1600" dirty="0"/>
              <a:t>router VLAN 10 interface with /64 subnet.</a:t>
            </a:r>
          </a:p>
        </p:txBody>
      </p: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430178" y="75224"/>
            <a:ext cx="8352928" cy="1143000"/>
          </a:xfrm>
        </p:spPr>
        <p:txBody>
          <a:bodyPr/>
          <a:lstStyle/>
          <a:p>
            <a:r>
              <a:rPr lang="en-US" dirty="0" smtClean="0"/>
              <a:t>Deployment timeline</a:t>
            </a:r>
          </a:p>
        </p:txBody>
      </p:sp>
    </p:spTree>
    <p:extLst>
      <p:ext uri="{BB962C8B-B14F-4D97-AF65-F5344CB8AC3E}">
        <p14:creationId xmlns:p14="http://schemas.microsoft.com/office/powerpoint/2010/main" val="20658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1520" y="3886805"/>
            <a:ext cx="7750500" cy="45719"/>
            <a:chOff x="995423" y="3159888"/>
            <a:chExt cx="8949121" cy="2233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995423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402467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4786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147105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17495" y="315988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876310" y="3163968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268854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675898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48217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420536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790926" y="316523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149741" y="316931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512434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919478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291797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664116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034506" y="317279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393321" y="3176875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785865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192909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65228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937547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307937" y="317814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666752" y="3182222"/>
              <a:ext cx="2777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456190" y="2384897"/>
            <a:ext cx="564011" cy="1567538"/>
            <a:chOff x="1216239" y="1368159"/>
            <a:chExt cx="676390" cy="1879868"/>
          </a:xfrm>
        </p:grpSpPr>
        <p:sp>
          <p:nvSpPr>
            <p:cNvPr id="70" name="Oval 69"/>
            <p:cNvSpPr/>
            <p:nvPr/>
          </p:nvSpPr>
          <p:spPr>
            <a:xfrm>
              <a:off x="1453224" y="3071749"/>
              <a:ext cx="176278" cy="1762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flipH="1">
              <a:off x="1521072" y="2064767"/>
              <a:ext cx="45719" cy="1112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16239" y="1368159"/>
              <a:ext cx="676390" cy="679622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380652" y="3823610"/>
            <a:ext cx="564011" cy="1569960"/>
            <a:chOff x="4653044" y="3248026"/>
            <a:chExt cx="676390" cy="1882773"/>
          </a:xfrm>
        </p:grpSpPr>
        <p:grpSp>
          <p:nvGrpSpPr>
            <p:cNvPr id="74" name="Group 73"/>
            <p:cNvGrpSpPr/>
            <p:nvPr/>
          </p:nvGrpSpPr>
          <p:grpSpPr>
            <a:xfrm flipV="1">
              <a:off x="4653044" y="3248026"/>
              <a:ext cx="676390" cy="1882773"/>
              <a:chOff x="1216239" y="1368159"/>
              <a:chExt cx="676390" cy="1879868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1453224" y="3071749"/>
                <a:ext cx="176278" cy="1762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 flipH="1">
                <a:off x="1521072" y="2064767"/>
                <a:ext cx="45719" cy="1112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16239" y="1368159"/>
                <a:ext cx="676390" cy="679622"/>
              </a:xfrm>
              <a:prstGeom prst="rect">
                <a:avLst/>
              </a:prstGeom>
              <a:noFill/>
              <a:ln w="889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831920" y="4588755"/>
              <a:ext cx="375252" cy="442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296021" y="1124744"/>
            <a:ext cx="564011" cy="2865481"/>
            <a:chOff x="1216239" y="-188398"/>
            <a:chExt cx="676390" cy="3436425"/>
          </a:xfrm>
        </p:grpSpPr>
        <p:sp>
          <p:nvSpPr>
            <p:cNvPr id="80" name="Oval 79"/>
            <p:cNvSpPr/>
            <p:nvPr/>
          </p:nvSpPr>
          <p:spPr>
            <a:xfrm>
              <a:off x="1453224" y="3071749"/>
              <a:ext cx="176278" cy="1762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flipH="1">
              <a:off x="1521068" y="490390"/>
              <a:ext cx="54828" cy="26864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216239" y="-188398"/>
              <a:ext cx="676390" cy="679621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1020201" y="2277034"/>
            <a:ext cx="3220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Configured </a:t>
            </a:r>
            <a:r>
              <a:rPr lang="en-US" sz="1600" dirty="0"/>
              <a:t>cisco router interface </a:t>
            </a:r>
            <a:endParaRPr lang="en-US" sz="1600" dirty="0" smtClean="0"/>
          </a:p>
          <a:p>
            <a:r>
              <a:rPr lang="en-US" sz="1600" dirty="0" smtClean="0"/>
              <a:t>on </a:t>
            </a:r>
            <a:r>
              <a:rPr lang="en-US" sz="1600" dirty="0"/>
              <a:t>VLAN 10 as RA 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Used 2001:0DC0:2000:10</a:t>
            </a:r>
            <a:r>
              <a:rPr lang="en-US" sz="1600" dirty="0"/>
              <a:t>::/64 for stateless auto-configuration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916495" y="1124744"/>
            <a:ext cx="41920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Configured Bind caching/recursive DNS server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 Running bind on </a:t>
            </a:r>
            <a:r>
              <a:rPr lang="en-US" sz="1600" dirty="0" err="1"/>
              <a:t>Redhat</a:t>
            </a:r>
            <a:r>
              <a:rPr lang="en-US" sz="1600" dirty="0"/>
              <a:t> Linux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Assigned static IPv6 on the network interface:</a:t>
            </a:r>
          </a:p>
          <a:p>
            <a:pPr marL="1200150" lvl="2" indent="-285750">
              <a:buFont typeface="Courier New" charset="0"/>
              <a:buChar char="o"/>
            </a:pPr>
            <a:r>
              <a:rPr lang="en-US" sz="1600" dirty="0"/>
              <a:t>2001</a:t>
            </a:r>
            <a:r>
              <a:rPr lang="en-US" sz="1600" dirty="0">
                <a:sym typeface="Wingdings"/>
              </a:rPr>
              <a:t>:0DC0:2000:10::53/64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Enabled Bind to listen on IPv6 address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dig </a:t>
            </a:r>
            <a:r>
              <a:rPr lang="en-US" sz="1600" dirty="0" err="1"/>
              <a:t>www.ripe.net</a:t>
            </a:r>
            <a:r>
              <a:rPr lang="en-US" sz="1600" dirty="0"/>
              <a:t>  @2001</a:t>
            </a:r>
            <a:r>
              <a:rPr lang="en-US" sz="1600" dirty="0">
                <a:sym typeface="Wingdings"/>
              </a:rPr>
              <a:t>:0DC0:2000:10::53  to test</a:t>
            </a:r>
            <a:endParaRPr lang="en-US" sz="1600" dirty="0"/>
          </a:p>
        </p:txBody>
      </p: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430178" y="75224"/>
            <a:ext cx="8352928" cy="1143000"/>
          </a:xfrm>
        </p:spPr>
        <p:txBody>
          <a:bodyPr/>
          <a:lstStyle/>
          <a:p>
            <a:r>
              <a:rPr lang="en-US" dirty="0" smtClean="0"/>
              <a:t>Deployment timeline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1863" y="4073004"/>
            <a:ext cx="3589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Connected workstations to VLAN 10 for </a:t>
            </a:r>
            <a:r>
              <a:rPr lang="en-US" dirty="0" smtClean="0"/>
              <a:t>testing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Verify </a:t>
            </a:r>
            <a:r>
              <a:rPr lang="en-US" dirty="0"/>
              <a:t>IPv6 auto configuration works by looking at interface </a:t>
            </a:r>
            <a:r>
              <a:rPr lang="en-US" dirty="0" smtClean="0"/>
              <a:t>IP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Verify </a:t>
            </a:r>
            <a:r>
              <a:rPr lang="en-US" dirty="0"/>
              <a:t>reachability:  ping6,  traceroute6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  <p:bldP spid="5" grpId="0"/>
    </p:bldLst>
  </p:timing>
</p:sld>
</file>

<file path=ppt/theme/theme1.xml><?xml version="1.0" encoding="utf-8"?>
<a:theme xmlns:a="http://schemas.openxmlformats.org/drawingml/2006/main" name="Presentation template blu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0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16085</TotalTime>
  <Words>1232</Words>
  <Application>Microsoft Macintosh PowerPoint</Application>
  <PresentationFormat>On-screen Show (4:3)</PresentationFormat>
  <Paragraphs>306</Paragraphs>
  <Slides>34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 Unicode MS</vt:lpstr>
      <vt:lpstr>Calibri</vt:lpstr>
      <vt:lpstr>Century Gothic</vt:lpstr>
      <vt:lpstr>Courier New</vt:lpstr>
      <vt:lpstr>ＭＳ Ｐゴシック</vt:lpstr>
      <vt:lpstr>Times New Roman</vt:lpstr>
      <vt:lpstr>Wingdings</vt:lpstr>
      <vt:lpstr>Arial</vt:lpstr>
      <vt:lpstr>Presentation template blue</vt:lpstr>
      <vt:lpstr>Equation</vt:lpstr>
      <vt:lpstr>APNIC IPv6 Deployment</vt:lpstr>
      <vt:lpstr>Overview</vt:lpstr>
      <vt:lpstr>Motivation for deployment </vt:lpstr>
      <vt:lpstr>Global IPv6 allocation</vt:lpstr>
      <vt:lpstr>IPv6 Reverse Delegations</vt:lpstr>
      <vt:lpstr>Network Deployment</vt:lpstr>
      <vt:lpstr>Deployment timeline</vt:lpstr>
      <vt:lpstr>Deployment timeline</vt:lpstr>
      <vt:lpstr>Deployment timeline</vt:lpstr>
      <vt:lpstr>Subnetting (Example)</vt:lpstr>
      <vt:lpstr>Subnetting (Example)</vt:lpstr>
      <vt:lpstr>DNS Production deployment</vt:lpstr>
      <vt:lpstr>IPv6 Services deployment  </vt:lpstr>
      <vt:lpstr>IPv6 Services deployment</vt:lpstr>
      <vt:lpstr>Services deployment</vt:lpstr>
      <vt:lpstr>Services deployment</vt:lpstr>
      <vt:lpstr>Services deployment</vt:lpstr>
      <vt:lpstr>Services deployment</vt:lpstr>
      <vt:lpstr>Services deployment</vt:lpstr>
      <vt:lpstr>Services deployment</vt:lpstr>
      <vt:lpstr>IPv6 Anycast Services</vt:lpstr>
      <vt:lpstr>IPv6 Anycast Service</vt:lpstr>
      <vt:lpstr>IPv6 Anycast Service</vt:lpstr>
      <vt:lpstr>IPv6 Anycast Service</vt:lpstr>
      <vt:lpstr>IPv6 cloud Services</vt:lpstr>
      <vt:lpstr>IPv6 service in the Cloud</vt:lpstr>
      <vt:lpstr>IPv6 service in the Cloud</vt:lpstr>
      <vt:lpstr>Lessons Learned</vt:lpstr>
      <vt:lpstr>Lessons learned </vt:lpstr>
      <vt:lpstr>Lessons learned </vt:lpstr>
      <vt:lpstr>Lessons learned </vt:lpstr>
      <vt:lpstr>Lessons learned </vt:lpstr>
      <vt:lpstr>PowerPoint Presentation</vt:lpstr>
      <vt:lpstr>Stay in touch!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Arth Paulite</cp:lastModifiedBy>
  <cp:revision>165</cp:revision>
  <dcterms:created xsi:type="dcterms:W3CDTF">2015-09-29T02:45:20Z</dcterms:created>
  <dcterms:modified xsi:type="dcterms:W3CDTF">2017-07-02T19:30:53Z</dcterms:modified>
</cp:coreProperties>
</file>