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7" r:id="rId2"/>
    <p:sldMasterId id="2147483782" r:id="rId3"/>
  </p:sldMasterIdLst>
  <p:notesMasterIdLst>
    <p:notesMasterId r:id="rId24"/>
  </p:notesMasterIdLst>
  <p:handoutMasterIdLst>
    <p:handoutMasterId r:id="rId25"/>
  </p:handoutMasterIdLst>
  <p:sldIdLst>
    <p:sldId id="433" r:id="rId4"/>
    <p:sldId id="445" r:id="rId5"/>
    <p:sldId id="466" r:id="rId6"/>
    <p:sldId id="464" r:id="rId7"/>
    <p:sldId id="451" r:id="rId8"/>
    <p:sldId id="465" r:id="rId9"/>
    <p:sldId id="453" r:id="rId10"/>
    <p:sldId id="431" r:id="rId11"/>
    <p:sldId id="454" r:id="rId12"/>
    <p:sldId id="467" r:id="rId13"/>
    <p:sldId id="468" r:id="rId14"/>
    <p:sldId id="469" r:id="rId15"/>
    <p:sldId id="470" r:id="rId16"/>
    <p:sldId id="457" r:id="rId17"/>
    <p:sldId id="458" r:id="rId18"/>
    <p:sldId id="459" r:id="rId19"/>
    <p:sldId id="471" r:id="rId20"/>
    <p:sldId id="472" r:id="rId21"/>
    <p:sldId id="473" r:id="rId22"/>
    <p:sldId id="474"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ee Aiken" initials="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BB"/>
    <a:srgbClr val="5C5C5C"/>
    <a:srgbClr val="C01B1C"/>
    <a:srgbClr val="C40836"/>
    <a:srgbClr val="590F4A"/>
    <a:srgbClr val="166813"/>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85246" autoAdjust="0"/>
  </p:normalViewPr>
  <p:slideViewPr>
    <p:cSldViewPr>
      <p:cViewPr>
        <p:scale>
          <a:sx n="100" d="100"/>
          <a:sy n="100" d="100"/>
        </p:scale>
        <p:origin x="-1328" y="-192"/>
      </p:cViewPr>
      <p:guideLst>
        <p:guide orient="horz"/>
        <p:guide pos="2880"/>
      </p:guideLst>
    </p:cSldViewPr>
  </p:slideViewPr>
  <p:outlineViewPr>
    <p:cViewPr>
      <p:scale>
        <a:sx n="33" d="100"/>
        <a:sy n="33" d="100"/>
      </p:scale>
      <p:origin x="0" y="76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C8978F-084F-2242-BE59-6B7510566B88}" type="datetimeFigureOut">
              <a:rPr lang="en-US" smtClean="0"/>
              <a:t>3/07/17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A67948-5472-9743-A482-DF4607B7371A}" type="slidenum">
              <a:rPr lang="en-US" smtClean="0"/>
              <a:t>‹#›</a:t>
            </a:fld>
            <a:endParaRPr lang="en-US"/>
          </a:p>
        </p:txBody>
      </p:sp>
    </p:spTree>
    <p:extLst>
      <p:ext uri="{BB962C8B-B14F-4D97-AF65-F5344CB8AC3E}">
        <p14:creationId xmlns:p14="http://schemas.microsoft.com/office/powerpoint/2010/main" val="509377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3/07/17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a:t>
            </a:fld>
            <a:endParaRPr lang="en-AU"/>
          </a:p>
        </p:txBody>
      </p:sp>
    </p:spTree>
    <p:extLst>
      <p:ext uri="{BB962C8B-B14F-4D97-AF65-F5344CB8AC3E}">
        <p14:creationId xmlns:p14="http://schemas.microsoft.com/office/powerpoint/2010/main" val="23058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APNIC Labs IPv6 measurement: 60% increase in end users with </a:t>
            </a:r>
            <a:endParaRPr lang="en-US" dirty="0" smtClean="0">
              <a:effectLst/>
            </a:endParaRPr>
          </a:p>
          <a:p>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stats.labs.apnic.net</a:t>
            </a:r>
            <a:r>
              <a:rPr lang="en-US" sz="1200" kern="1200" dirty="0" smtClean="0">
                <a:solidFill>
                  <a:schemeClr val="tx1"/>
                </a:solidFill>
                <a:effectLst/>
                <a:latin typeface="+mn-lt"/>
                <a:ea typeface="+mn-ea"/>
                <a:cs typeface="+mn-cs"/>
              </a:rPr>
              <a:t>/ipv6/ </a:t>
            </a:r>
            <a:endParaRPr lang="en-US" dirty="0" smtClean="0">
              <a:effectLst/>
            </a:endParaRPr>
          </a:p>
          <a:p>
            <a:r>
              <a:rPr lang="en-US" sz="1200" b="1" kern="1200" dirty="0" smtClean="0">
                <a:solidFill>
                  <a:schemeClr val="tx1"/>
                </a:solidFill>
                <a:effectLst/>
                <a:latin typeface="+mn-lt"/>
                <a:ea typeface="+mn-ea"/>
                <a:cs typeface="+mn-cs"/>
              </a:rPr>
              <a:t>IPv6 in last 12 months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13</a:t>
            </a:fld>
            <a:endParaRPr lang="en-AU"/>
          </a:p>
        </p:txBody>
      </p:sp>
    </p:spTree>
    <p:extLst>
      <p:ext uri="{BB962C8B-B14F-4D97-AF65-F5344CB8AC3E}">
        <p14:creationId xmlns:p14="http://schemas.microsoft.com/office/powerpoint/2010/main" val="3553472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information about an organization that has been delegated resources within the </a:t>
            </a:r>
            <a:r>
              <a:rPr lang="en-US" dirty="0" err="1" smtClean="0"/>
              <a:t>whois</a:t>
            </a:r>
            <a:r>
              <a:rPr lang="en-US" dirty="0" smtClean="0"/>
              <a:t> database.</a:t>
            </a:r>
          </a:p>
        </p:txBody>
      </p:sp>
      <p:sp>
        <p:nvSpPr>
          <p:cNvPr id="4" name="Slide Number Placeholder 3"/>
          <p:cNvSpPr>
            <a:spLocks noGrp="1"/>
          </p:cNvSpPr>
          <p:nvPr>
            <p:ph type="sldNum" sz="quarter" idx="10"/>
          </p:nvPr>
        </p:nvSpPr>
        <p:spPr/>
        <p:txBody>
          <a:bodyPr/>
          <a:lstStyle/>
          <a:p>
            <a:fld id="{51760B50-68CE-4856-A7F5-953E39274F9E}" type="slidenum">
              <a:rPr lang="en-AU" smtClean="0"/>
              <a:t>14</a:t>
            </a:fld>
            <a:endParaRPr lang="en-AU"/>
          </a:p>
        </p:txBody>
      </p:sp>
    </p:spTree>
    <p:extLst>
      <p:ext uri="{BB962C8B-B14F-4D97-AF65-F5344CB8AC3E}">
        <p14:creationId xmlns:p14="http://schemas.microsoft.com/office/powerpoint/2010/main" val="119810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object will hold the business name/contact information and location etc. Its purpose is to map all resources to an organization and vice versa. Every other object can reference this.</a:t>
            </a:r>
          </a:p>
          <a:p>
            <a:r>
              <a:rPr lang="en-US" dirty="0" err="1" smtClean="0"/>
              <a:t>Organisation</a:t>
            </a:r>
            <a:r>
              <a:rPr lang="en-US" dirty="0" smtClean="0"/>
              <a:t> objects to be inserted within </a:t>
            </a:r>
            <a:r>
              <a:rPr lang="en-US" dirty="0" err="1" smtClean="0"/>
              <a:t>inetnum</a:t>
            </a:r>
            <a:r>
              <a:rPr lang="en-US" dirty="0" smtClean="0"/>
              <a:t>, inet6num, and </a:t>
            </a:r>
            <a:r>
              <a:rPr lang="en-US" dirty="0" err="1" smtClean="0"/>
              <a:t>aut-num</a:t>
            </a:r>
            <a:r>
              <a:rPr lang="en-US" dirty="0" smtClean="0"/>
              <a:t> objects at the same time</a:t>
            </a: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15</a:t>
            </a:fld>
            <a:endParaRPr lang="en-AU"/>
          </a:p>
        </p:txBody>
      </p:sp>
    </p:spTree>
    <p:extLst>
      <p:ext uri="{BB962C8B-B14F-4D97-AF65-F5344CB8AC3E}">
        <p14:creationId xmlns:p14="http://schemas.microsoft.com/office/powerpoint/2010/main" val="25059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Four weeks from now, the information below will be used to create your organization object. As an account holder, we need you to review the information.  </a:t>
            </a:r>
          </a:p>
          <a:p>
            <a:endParaRPr lang="en-US" dirty="0" smtClean="0">
              <a:effectLst/>
            </a:endParaRPr>
          </a:p>
          <a:p>
            <a:r>
              <a:rPr lang="en-US" dirty="0" smtClean="0">
                <a:effectLst/>
              </a:rPr>
              <a:t>[Insert generated Organization object template for that member]</a:t>
            </a:r>
          </a:p>
          <a:p>
            <a:r>
              <a:rPr lang="en-US" dirty="0" smtClean="0">
                <a:effectLst/>
              </a:rPr>
              <a:t>   </a:t>
            </a:r>
          </a:p>
          <a:p>
            <a:r>
              <a:rPr lang="en-US" dirty="0" smtClean="0">
                <a:effectLst/>
              </a:rPr>
              <a:t>If any information is incorrect or missing, please update it using the link below by &lt;date&gt;.</a:t>
            </a:r>
          </a:p>
          <a:p>
            <a:r>
              <a:rPr lang="en-US" dirty="0" smtClean="0">
                <a:effectLst/>
              </a:rPr>
              <a:t>   </a:t>
            </a:r>
          </a:p>
          <a:p>
            <a:r>
              <a:rPr lang="en-US" dirty="0" smtClean="0">
                <a:effectLst/>
              </a:rPr>
              <a:t>    [Insert the link to make change for that member]</a:t>
            </a:r>
          </a:p>
          <a:p>
            <a:r>
              <a:rPr lang="en-US" dirty="0" smtClean="0">
                <a:effectLst/>
              </a:rPr>
              <a:t>   </a:t>
            </a:r>
          </a:p>
          <a:p>
            <a:r>
              <a:rPr lang="en-US" dirty="0" smtClean="0">
                <a:effectLst/>
              </a:rPr>
              <a:t>Alternatively, you can simply reply to this email with the correct information.</a:t>
            </a:r>
          </a:p>
          <a:p>
            <a:r>
              <a:rPr lang="en-US" dirty="0" smtClean="0">
                <a:effectLst/>
              </a:rPr>
              <a:t>A script will generate the text for the </a:t>
            </a:r>
            <a:r>
              <a:rPr lang="en-US" dirty="0" err="1" smtClean="0">
                <a:effectLst/>
              </a:rPr>
              <a:t>organisation</a:t>
            </a:r>
            <a:r>
              <a:rPr lang="en-US" dirty="0" smtClean="0">
                <a:effectLst/>
              </a:rPr>
              <a:t> object for a member</a:t>
            </a:r>
            <a:r>
              <a:rPr lang="en-US" baseline="0" dirty="0" smtClean="0">
                <a:effectLst/>
              </a:rPr>
              <a:t> – Org object implementation in June</a:t>
            </a:r>
            <a:endParaRPr lang="en-US" dirty="0" smtClean="0">
              <a:effectLst/>
            </a:endParaRPr>
          </a:p>
          <a:p>
            <a:r>
              <a:rPr lang="en-US" dirty="0" smtClean="0">
                <a:effectLst/>
              </a:rPr>
              <a:t>The script (or a </a:t>
            </a:r>
            <a:r>
              <a:rPr lang="en-US" dirty="0" err="1" smtClean="0">
                <a:effectLst/>
              </a:rPr>
              <a:t>hostmaster</a:t>
            </a:r>
            <a:r>
              <a:rPr lang="en-US" dirty="0" smtClean="0">
                <a:effectLst/>
              </a:rPr>
              <a:t>) will then email the member (via RT) asking the member to confirm or update the information in the </a:t>
            </a:r>
            <a:r>
              <a:rPr lang="en-US" dirty="0" err="1" smtClean="0">
                <a:effectLst/>
              </a:rPr>
              <a:t>organisation</a:t>
            </a:r>
            <a:r>
              <a:rPr lang="en-US" dirty="0" smtClean="0">
                <a:effectLst/>
              </a:rPr>
              <a:t> object.</a:t>
            </a:r>
          </a:p>
          <a:p>
            <a:r>
              <a:rPr lang="en-US" dirty="0" smtClean="0">
                <a:effectLst/>
              </a:rPr>
              <a:t>Upon receipt of a member response confirming their </a:t>
            </a:r>
            <a:r>
              <a:rPr lang="en-US" dirty="0" err="1" smtClean="0">
                <a:effectLst/>
              </a:rPr>
              <a:t>organisation</a:t>
            </a:r>
            <a:r>
              <a:rPr lang="en-US" dirty="0" smtClean="0">
                <a:effectLst/>
              </a:rPr>
              <a:t> object details, or after a predefined waiting period, a </a:t>
            </a:r>
            <a:r>
              <a:rPr lang="en-US" dirty="0" err="1" smtClean="0">
                <a:effectLst/>
              </a:rPr>
              <a:t>hostmaster</a:t>
            </a:r>
            <a:r>
              <a:rPr lang="en-US" dirty="0" smtClean="0">
                <a:effectLst/>
              </a:rPr>
              <a:t> will enter the information in ARMS and create the </a:t>
            </a:r>
            <a:r>
              <a:rPr lang="en-US" dirty="0" err="1" smtClean="0">
                <a:effectLst/>
              </a:rPr>
              <a:t>organisation</a:t>
            </a:r>
            <a:r>
              <a:rPr lang="en-US" dirty="0" smtClean="0">
                <a:effectLst/>
              </a:rPr>
              <a:t> object in </a:t>
            </a:r>
            <a:r>
              <a:rPr lang="en-US" dirty="0" err="1" smtClean="0">
                <a:effectLst/>
              </a:rPr>
              <a:t>whois</a:t>
            </a:r>
            <a:r>
              <a:rPr lang="en-US" dirty="0" smtClean="0">
                <a:effectLst/>
              </a:rPr>
              <a:t>.</a:t>
            </a:r>
          </a:p>
          <a:p>
            <a:r>
              <a:rPr lang="en-US" dirty="0" smtClean="0">
                <a:effectLst/>
              </a:rPr>
              <a:t>When an </a:t>
            </a:r>
            <a:r>
              <a:rPr lang="en-US" dirty="0" err="1" smtClean="0">
                <a:effectLst/>
              </a:rPr>
              <a:t>organisation</a:t>
            </a:r>
            <a:r>
              <a:rPr lang="en-US" dirty="0" smtClean="0">
                <a:effectLst/>
              </a:rPr>
              <a:t> object is first created:</a:t>
            </a:r>
          </a:p>
          <a:p>
            <a:pPr lvl="1"/>
            <a:r>
              <a:rPr lang="en-US" dirty="0" smtClean="0">
                <a:effectLst/>
              </a:rPr>
              <a:t>All </a:t>
            </a:r>
            <a:r>
              <a:rPr lang="en-US" dirty="0" err="1" smtClean="0">
                <a:effectLst/>
              </a:rPr>
              <a:t>whois</a:t>
            </a:r>
            <a:r>
              <a:rPr lang="en-US" dirty="0" smtClean="0">
                <a:effectLst/>
              </a:rPr>
              <a:t> objects related to resources held by a member (</a:t>
            </a:r>
            <a:r>
              <a:rPr lang="en-US" dirty="0" err="1" smtClean="0">
                <a:effectLst/>
              </a:rPr>
              <a:t>eg</a:t>
            </a:r>
            <a:r>
              <a:rPr lang="en-US" dirty="0" smtClean="0">
                <a:effectLst/>
              </a:rPr>
              <a:t>, parent and children blocks) will be set with a reference to the new </a:t>
            </a:r>
            <a:r>
              <a:rPr lang="en-US" dirty="0" err="1" smtClean="0">
                <a:effectLst/>
              </a:rPr>
              <a:t>organisation</a:t>
            </a:r>
            <a:r>
              <a:rPr lang="en-US" dirty="0" smtClean="0">
                <a:effectLst/>
              </a:rPr>
              <a:t> object.</a:t>
            </a:r>
          </a:p>
          <a:p>
            <a:pPr lvl="1"/>
            <a:r>
              <a:rPr lang="en-US" dirty="0" smtClean="0">
                <a:effectLst/>
              </a:rPr>
              <a:t>All supporting objects will also be set with a reference to the new </a:t>
            </a:r>
            <a:r>
              <a:rPr lang="en-US" dirty="0" err="1" smtClean="0">
                <a:effectLst/>
              </a:rPr>
              <a:t>organisation</a:t>
            </a:r>
            <a:r>
              <a:rPr lang="en-US" dirty="0" smtClean="0">
                <a:effectLst/>
              </a:rPr>
              <a:t> object. This list of objects is:</a:t>
            </a:r>
          </a:p>
          <a:p>
            <a:pPr lvl="2"/>
            <a:r>
              <a:rPr lang="en-US" dirty="0" smtClean="0">
                <a:effectLst/>
              </a:rPr>
              <a:t>The members primary maintainer, </a:t>
            </a:r>
            <a:r>
              <a:rPr lang="en-US" dirty="0" err="1" smtClean="0">
                <a:effectLst/>
              </a:rPr>
              <a:t>irt</a:t>
            </a:r>
            <a:r>
              <a:rPr lang="en-US" dirty="0" smtClean="0">
                <a:effectLst/>
              </a:rPr>
              <a:t>, and role object created for each member.</a:t>
            </a: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16</a:t>
            </a:fld>
            <a:endParaRPr lang="en-AU"/>
          </a:p>
        </p:txBody>
      </p:sp>
    </p:spTree>
    <p:extLst>
      <p:ext uri="{BB962C8B-B14F-4D97-AF65-F5344CB8AC3E}">
        <p14:creationId xmlns:p14="http://schemas.microsoft.com/office/powerpoint/2010/main" val="25059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 </a:t>
            </a:r>
          </a:p>
          <a:p>
            <a:r>
              <a:rPr lang="en-US" baseline="0" dirty="0" smtClean="0"/>
              <a:t>+ We have been hearing a lot about cyber security in the region. A lot of work around national strategy, increasing awareness &amp; </a:t>
            </a:r>
            <a:r>
              <a:rPr lang="en-US" baseline="0" dirty="0" err="1" smtClean="0"/>
              <a:t>seting</a:t>
            </a:r>
            <a:r>
              <a:rPr lang="en-US" baseline="0" dirty="0" smtClean="0"/>
              <a:t> up CERTs</a:t>
            </a:r>
          </a:p>
          <a:p>
            <a:r>
              <a:rPr lang="en-US" baseline="0" dirty="0" smtClean="0"/>
              <a:t>+ APNIC is _increasing_ security capacity building </a:t>
            </a:r>
            <a:r>
              <a:rPr lang="en-US" baseline="0" dirty="0" err="1" smtClean="0"/>
              <a:t>acvtivities</a:t>
            </a:r>
            <a:r>
              <a:rPr lang="en-US" baseline="0" dirty="0" smtClean="0"/>
              <a:t> in the next few years. In addition to the current support for training (v6, security </a:t>
            </a:r>
            <a:r>
              <a:rPr lang="en-US" baseline="0" dirty="0" err="1" smtClean="0"/>
              <a:t>etc</a:t>
            </a:r>
            <a:r>
              <a:rPr lang="en-US" baseline="0" dirty="0" smtClean="0"/>
              <a:t>) </a:t>
            </a:r>
          </a:p>
          <a:p>
            <a:r>
              <a:rPr lang="en-US" baseline="0" dirty="0" smtClean="0"/>
              <a:t>More of introduction, we know that many economies in the region is looking at improving security. And from different angles – Strategy/Governance, Awareness (both technical and for end-users). And APNIC is planning to increase support for security related activities in the region so that the implementation of those initiatives  can be successful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17</a:t>
            </a:fld>
            <a:endParaRPr lang="en-AU"/>
          </a:p>
        </p:txBody>
      </p:sp>
    </p:spTree>
    <p:extLst>
      <p:ext uri="{BB962C8B-B14F-4D97-AF65-F5344CB8AC3E}">
        <p14:creationId xmlns:p14="http://schemas.microsoft.com/office/powerpoint/2010/main" val="25059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will be a bit</a:t>
            </a:r>
            <a:r>
              <a:rPr lang="en-US" baseline="0" dirty="0" smtClean="0"/>
              <a:t> unique: </a:t>
            </a:r>
          </a:p>
          <a:p>
            <a:r>
              <a:rPr lang="en-US" baseline="0" dirty="0" smtClean="0"/>
              <a:t>+ it is not a one off event, we would like to engage with those who are passionate over a period of time </a:t>
            </a:r>
          </a:p>
          <a:p>
            <a:r>
              <a:rPr lang="en-US" dirty="0" smtClean="0"/>
              <a:t>This is more of a teaser of how we plan to do this (so not just training). Many activities, multi-stakeholder seminars, technical training, mentoring etc. Then we do a call for help – we are at the planning stage, so we need to identify folks to be part of this as well as plan for the activities (so need hosts </a:t>
            </a:r>
            <a:r>
              <a:rPr lang="en-US" dirty="0" err="1" smtClean="0"/>
              <a:t>etc</a:t>
            </a:r>
            <a:r>
              <a:rPr lang="en-US" dirty="0" smtClean="0"/>
              <a:t>). The last bit was who to contact to get more information (not sure if this is really required since you are there but in case people want to email later or if they read the slides online) </a:t>
            </a: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18</a:t>
            </a:fld>
            <a:endParaRPr lang="en-AU"/>
          </a:p>
        </p:txBody>
      </p:sp>
    </p:spTree>
    <p:extLst>
      <p:ext uri="{BB962C8B-B14F-4D97-AF65-F5344CB8AC3E}">
        <p14:creationId xmlns:p14="http://schemas.microsoft.com/office/powerpoint/2010/main" val="25059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AU" dirty="0" smtClean="0"/>
              <a:t>7  - 14 September</a:t>
            </a:r>
          </a:p>
          <a:p>
            <a:pPr marL="171450" indent="-171450">
              <a:buFont typeface="Arial" charset="0"/>
              <a:buChar char="•"/>
            </a:pPr>
            <a:r>
              <a:rPr lang="en-US" dirty="0" smtClean="0"/>
              <a:t>Fellowship</a:t>
            </a:r>
            <a:r>
              <a:rPr lang="en-US" baseline="0" dirty="0" smtClean="0"/>
              <a:t> applications close - </a:t>
            </a:r>
            <a:r>
              <a:rPr lang="en-US" dirty="0" smtClean="0"/>
              <a:t>Friday, 07 July 2017</a:t>
            </a:r>
            <a:endParaRPr lang="en-AU" dirty="0" smtClean="0"/>
          </a:p>
          <a:p>
            <a:pPr marL="171450" indent="-171450">
              <a:buFont typeface="Arial" charset="0"/>
              <a:buChar char="•"/>
            </a:pPr>
            <a:r>
              <a:rPr lang="en-AU" dirty="0" smtClean="0"/>
              <a:t>Early </a:t>
            </a:r>
            <a:r>
              <a:rPr lang="en-AU" dirty="0"/>
              <a:t>bird ends 4 August</a:t>
            </a:r>
          </a:p>
          <a:p>
            <a:pPr marL="171450" indent="-171450">
              <a:buFont typeface="Arial" charset="0"/>
              <a:buChar char="•"/>
            </a:pPr>
            <a:r>
              <a:rPr lang="en-AU" dirty="0"/>
              <a:t>Free</a:t>
            </a:r>
            <a:r>
              <a:rPr lang="en-AU" baseline="0" dirty="0"/>
              <a:t> attendance to the conference for 4 APNIC Members and 2 TWNIC members</a:t>
            </a:r>
          </a:p>
          <a:p>
            <a:pPr marL="171450" indent="-171450">
              <a:buFont typeface="Arial" charset="0"/>
              <a:buChar char="•"/>
            </a:pPr>
            <a:r>
              <a:rPr lang="en-AU" baseline="0" dirty="0"/>
              <a:t>Other discounts apply to students and those from least developing economies</a:t>
            </a:r>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t>19</a:t>
            </a:fld>
            <a:endParaRPr lang="en-AU"/>
          </a:p>
        </p:txBody>
      </p:sp>
    </p:spTree>
    <p:extLst>
      <p:ext uri="{BB962C8B-B14F-4D97-AF65-F5344CB8AC3E}">
        <p14:creationId xmlns:p14="http://schemas.microsoft.com/office/powerpoint/2010/main" val="128041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Thanks very much for your time and attention!</a:t>
            </a:r>
          </a:p>
        </p:txBody>
      </p:sp>
      <p:sp>
        <p:nvSpPr>
          <p:cNvPr id="4" name="Slide Number Placeholder 3"/>
          <p:cNvSpPr>
            <a:spLocks noGrp="1"/>
          </p:cNvSpPr>
          <p:nvPr>
            <p:ph type="sldNum" sz="quarter" idx="10"/>
          </p:nvPr>
        </p:nvSpPr>
        <p:spPr/>
        <p:txBody>
          <a:bodyPr/>
          <a:lstStyle/>
          <a:p>
            <a:fld id="{51760B50-68CE-4856-A7F5-953E39274F9E}" type="slidenum">
              <a:rPr lang="en-AU" smtClean="0"/>
              <a:t>20</a:t>
            </a:fld>
            <a:endParaRPr lang="en-AU"/>
          </a:p>
        </p:txBody>
      </p:sp>
    </p:spTree>
    <p:extLst>
      <p:ext uri="{BB962C8B-B14F-4D97-AF65-F5344CB8AC3E}">
        <p14:creationId xmlns:p14="http://schemas.microsoft.com/office/powerpoint/2010/main" val="58409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2</a:t>
            </a:fld>
            <a:endParaRPr lang="en-AU"/>
          </a:p>
        </p:txBody>
      </p:sp>
    </p:spTree>
    <p:extLst>
      <p:ext uri="{BB962C8B-B14F-4D97-AF65-F5344CB8AC3E}">
        <p14:creationId xmlns:p14="http://schemas.microsoft.com/office/powerpoint/2010/main" val="25059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The demand for IPv4 hasn’t gone away, and based on current consumption trends I believe APNIC Labs has predicted the remaining IPv4 space will be depleted in around 3-4 years time</a:t>
            </a:r>
            <a:endParaRPr lang="en-US" dirty="0" smtClean="0"/>
          </a:p>
          <a:p>
            <a:endParaRPr lang="en-US" dirty="0" smtClean="0"/>
          </a:p>
          <a:p>
            <a:r>
              <a:rPr lang="en-US" dirty="0" smtClean="0"/>
              <a:t>----</a:t>
            </a:r>
          </a:p>
          <a:p>
            <a:r>
              <a:rPr lang="en-US" baseline="0" dirty="0" smtClean="0"/>
              <a:t>Delegations so far for 2017 - 824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Marked increase in IPv4</a:t>
            </a:r>
            <a:r>
              <a:rPr lang="en-US" baseline="0" dirty="0" smtClean="0"/>
              <a:t> requests from 2014 as a result of the availability of address space from the recovered pool. After four months of 2016, the level of delegations is at a similar rate to 2015.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Majority of the v4 delegations are /22s, which is the maximum allowed by the policy. So far in 2016, APNIC has made 2,618 IPv4 delegations, the majority to East Asia.</a:t>
            </a:r>
            <a:endParaRPr lang="en-US" dirty="0" smtClean="0"/>
          </a:p>
          <a:p>
            <a:endParaRPr lang="en-US" dirty="0" smtClean="0"/>
          </a:p>
          <a:p>
            <a:r>
              <a:rPr lang="en-US" baseline="0" dirty="0" smtClean="0"/>
              <a:t>In Q1 (103/8) 594 delegations; Q2 1165; Q3 550</a:t>
            </a:r>
          </a:p>
          <a:p>
            <a:r>
              <a:rPr lang="en-US" baseline="0" dirty="0" smtClean="0"/>
              <a:t>In Q1 (recycled space) 132 delegations; Q2 306; Q3 49</a:t>
            </a:r>
          </a:p>
          <a:p>
            <a:endParaRPr lang="en-US" baseline="0" dirty="0" smtClean="0"/>
          </a:p>
          <a:p>
            <a:r>
              <a:rPr lang="en-US" baseline="0" dirty="0" smtClean="0"/>
              <a:t>Unsurprisingly, the majority of the v4 delegations are /22s, which is the maximum allowed by the policy. So far in 2016, APNIC has made 2,618 IPv4 delegations, the majority to East Asia.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5</a:t>
            </a:fld>
            <a:endParaRPr lang="en-AU"/>
          </a:p>
        </p:txBody>
      </p:sp>
    </p:spTree>
    <p:extLst>
      <p:ext uri="{BB962C8B-B14F-4D97-AF65-F5344CB8AC3E}">
        <p14:creationId xmlns:p14="http://schemas.microsoft.com/office/powerpoint/2010/main" val="127859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sz="1200" kern="1200" baseline="0" dirty="0" smtClean="0">
                <a:solidFill>
                  <a:schemeClr val="tx1"/>
                </a:solidFill>
                <a:latin typeface="+mn-lt"/>
                <a:ea typeface="+mn-ea"/>
                <a:cs typeface="+mn-cs"/>
              </a:rPr>
              <a:t>Given the scarcity of IPv4, it’s no surprise that IPv4 transfers remain frequent</a:t>
            </a:r>
          </a:p>
          <a:p>
            <a:pPr marL="171450" indent="-171450">
              <a:buFont typeface="Arial" charset="0"/>
              <a:buChar char="•"/>
            </a:pPr>
            <a:r>
              <a:rPr lang="en-US" sz="1200" kern="1200" baseline="0" dirty="0" smtClean="0">
                <a:solidFill>
                  <a:schemeClr val="tx1"/>
                </a:solidFill>
                <a:latin typeface="+mn-lt"/>
                <a:ea typeface="+mn-ea"/>
                <a:cs typeface="+mn-cs"/>
              </a:rPr>
              <a:t>Most transfers are still within the APNIC region but the number of Inter-RIR transfers is growing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Another way to source address space</a:t>
            </a:r>
          </a:p>
          <a:p>
            <a:r>
              <a:rPr lang="en-US" sz="1200" kern="1200" baseline="0" dirty="0" smtClean="0">
                <a:solidFill>
                  <a:schemeClr val="tx1"/>
                </a:solidFill>
                <a:latin typeface="+mn-lt"/>
                <a:ea typeface="+mn-ea"/>
                <a:cs typeface="+mn-cs"/>
              </a:rPr>
              <a:t>9 registered brokers listed on the APNIC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APNIC, ARIN and RIPE NCC implemented inter RIR IPv4 transfer policy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LACNIC and AFRINIC have no inter-RIR transfer policy</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Time required for transfers: minimum two days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7</a:t>
            </a:fld>
            <a:endParaRPr lang="en-AU"/>
          </a:p>
        </p:txBody>
      </p:sp>
    </p:spTree>
    <p:extLst>
      <p:ext uri="{BB962C8B-B14F-4D97-AF65-F5344CB8AC3E}">
        <p14:creationId xmlns:p14="http://schemas.microsoft.com/office/powerpoint/2010/main" val="121433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IPv6 is the only viable option we have now</a:t>
            </a:r>
          </a:p>
          <a:p>
            <a:pPr marL="171450" indent="-171450">
              <a:buFontTx/>
              <a:buChar char="-"/>
            </a:pPr>
            <a:r>
              <a:rPr lang="en-US" dirty="0" smtClean="0"/>
              <a:t>Enable sustainable</a:t>
            </a:r>
            <a:r>
              <a:rPr lang="en-US" baseline="0" dirty="0" smtClean="0"/>
              <a:t> growth of the Internet</a:t>
            </a:r>
          </a:p>
          <a:p>
            <a:pPr marL="171450" indent="-171450">
              <a:buFontTx/>
              <a:buChar char="-"/>
            </a:pPr>
            <a:r>
              <a:rPr lang="en-US" baseline="0" dirty="0" smtClean="0"/>
              <a:t>Support the emergence of new technologies</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8</a:t>
            </a:fld>
            <a:endParaRPr lang="en-AU"/>
          </a:p>
        </p:txBody>
      </p:sp>
    </p:spTree>
    <p:extLst>
      <p:ext uri="{BB962C8B-B14F-4D97-AF65-F5344CB8AC3E}">
        <p14:creationId xmlns:p14="http://schemas.microsoft.com/office/powerpoint/2010/main" val="25059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Total delegations so far in 2017 </a:t>
            </a:r>
            <a:r>
              <a:rPr lang="mr-IN" baseline="0" dirty="0" smtClean="0"/>
              <a:t>–</a:t>
            </a:r>
            <a:r>
              <a:rPr lang="en-US" baseline="0" dirty="0" smtClean="0"/>
              <a:t> 430; consistent with delegations in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majority of delegations have been a /32 (71%) which is the default allocation size for providers, followed by /48s which is the default assignment size for end-sites. Most came from normal allocations, instead of one-click.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Q1 – 228 delegations; Q2 421 delegations; Q3 201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majority of delegations have been a /32 (71%) which is the default allocation size for providers, followed by /48s which is the default assignment size for end-sites. Most came from normal allocations, instead of one-click. </a:t>
            </a:r>
            <a:endParaRPr lang="en-US"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9</a:t>
            </a:fld>
            <a:endParaRPr lang="en-AU"/>
          </a:p>
        </p:txBody>
      </p:sp>
    </p:spTree>
    <p:extLst>
      <p:ext uri="{BB962C8B-B14F-4D97-AF65-F5344CB8AC3E}">
        <p14:creationId xmlns:p14="http://schemas.microsoft.com/office/powerpoint/2010/main" val="87762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269</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10</a:t>
            </a:fld>
            <a:endParaRPr lang="en-AU"/>
          </a:p>
        </p:txBody>
      </p:sp>
    </p:spTree>
    <p:extLst>
      <p:ext uri="{BB962C8B-B14F-4D97-AF65-F5344CB8AC3E}">
        <p14:creationId xmlns:p14="http://schemas.microsoft.com/office/powerpoint/2010/main" val="275685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Measuring</a:t>
            </a:r>
            <a:r>
              <a:rPr lang="en-US" baseline="0" dirty="0" smtClean="0"/>
              <a:t> IPv6 connectivity among Google - </a:t>
            </a:r>
            <a:r>
              <a:rPr lang="en-US" dirty="0" smtClean="0"/>
              <a:t>17.48% access Google over IPv6</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11</a:t>
            </a:fld>
            <a:endParaRPr lang="en-AU"/>
          </a:p>
        </p:txBody>
      </p:sp>
    </p:spTree>
    <p:extLst>
      <p:ext uri="{BB962C8B-B14F-4D97-AF65-F5344CB8AC3E}">
        <p14:creationId xmlns:p14="http://schemas.microsoft.com/office/powerpoint/2010/main" val="69326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24% of the world top 1000 websites reachable via IPv6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12</a:t>
            </a:fld>
            <a:endParaRPr lang="en-AU"/>
          </a:p>
        </p:txBody>
      </p:sp>
    </p:spTree>
    <p:extLst>
      <p:ext uri="{BB962C8B-B14F-4D97-AF65-F5344CB8AC3E}">
        <p14:creationId xmlns:p14="http://schemas.microsoft.com/office/powerpoint/2010/main" val="23228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73636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Rectangle 7"/>
          <p:cNvSpPr/>
          <p:nvPr userDrawn="1"/>
        </p:nvSpPr>
        <p:spPr>
          <a:xfrm>
            <a:off x="0" y="1437624"/>
            <a:ext cx="9144000" cy="243027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1815667"/>
            <a:ext cx="8352928" cy="1021556"/>
          </a:xfrm>
        </p:spPr>
        <p:txBody>
          <a:bodyPr anchor="ctr" anchorCtr="0">
            <a:noAutofit/>
          </a:bodyPr>
          <a:lstStyle>
            <a:lvl1pPr algn="l">
              <a:defRPr sz="4800" b="1" cap="none" baseline="0">
                <a:solidFill>
                  <a:srgbClr val="004FBB"/>
                </a:solidFill>
              </a:defRPr>
            </a:lvl1pPr>
          </a:lstStyle>
          <a:p>
            <a:r>
              <a:rPr lang="en-US"/>
              <a:t>Click to edit Master title style</a:t>
            </a:r>
            <a:endParaRPr lang="en-AU" dirty="0"/>
          </a:p>
        </p:txBody>
      </p:sp>
      <p:sp>
        <p:nvSpPr>
          <p:cNvPr id="9" name="Text Placeholder 8"/>
          <p:cNvSpPr>
            <a:spLocks noGrp="1"/>
          </p:cNvSpPr>
          <p:nvPr>
            <p:ph type="body" sz="quarter" idx="13"/>
          </p:nvPr>
        </p:nvSpPr>
        <p:spPr>
          <a:xfrm>
            <a:off x="395293" y="2974144"/>
            <a:ext cx="8353425" cy="486966"/>
          </a:xfrm>
        </p:spPr>
        <p:txBody>
          <a:bodyPr/>
          <a:lstStyle>
            <a:lvl1pPr marL="0" indent="0" algn="l">
              <a:buNone/>
              <a:defRPr>
                <a:solidFill>
                  <a:srgbClr val="004FBB"/>
                </a:solidFill>
              </a:defRPr>
            </a:lvl1pPr>
          </a:lstStyle>
          <a:p>
            <a:pPr lvl="0"/>
            <a:r>
              <a:rPr lang="en-US"/>
              <a:t>Click to edit Master text styles</a:t>
            </a:r>
          </a:p>
        </p:txBody>
      </p:sp>
    </p:spTree>
    <p:extLst>
      <p:ext uri="{BB962C8B-B14F-4D97-AF65-F5344CB8AC3E}">
        <p14:creationId xmlns:p14="http://schemas.microsoft.com/office/powerpoint/2010/main" val="352636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5567"/>
            <a:ext cx="7772400" cy="1656186"/>
          </a:xfrm>
        </p:spPr>
        <p:txBody>
          <a:bodyPr>
            <a:normAutofit/>
          </a:bodyPr>
          <a:lstStyle>
            <a:lvl1pPr>
              <a:defRPr sz="4000"/>
            </a:lvl1pPr>
          </a:lstStyle>
          <a:p>
            <a:r>
              <a:rPr lang="en-AU" dirty="0"/>
              <a:t>Click to edit Master title style</a:t>
            </a:r>
            <a:endParaRPr lang="en-US" dirty="0"/>
          </a:p>
        </p:txBody>
      </p:sp>
      <p:sp>
        <p:nvSpPr>
          <p:cNvPr id="3" name="Subtitle 2"/>
          <p:cNvSpPr>
            <a:spLocks noGrp="1"/>
          </p:cNvSpPr>
          <p:nvPr>
            <p:ph type="subTitle" idx="1"/>
          </p:nvPr>
        </p:nvSpPr>
        <p:spPr>
          <a:xfrm>
            <a:off x="683568" y="2659186"/>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14409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48839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282"/>
            <a:ext cx="7772400" cy="1022350"/>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1446215"/>
            <a:ext cx="7772400" cy="112553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9333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17099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9" y="1631951"/>
            <a:ext cx="4041775" cy="2962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40058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423005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6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90"/>
            <a:ext cx="5111750" cy="438943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121502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56598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1200151"/>
            <a:ext cx="8352928" cy="1620000"/>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
        <p:nvSpPr>
          <p:cNvPr id="7" name="Content Placeholder 6"/>
          <p:cNvSpPr>
            <a:spLocks noGrp="1"/>
          </p:cNvSpPr>
          <p:nvPr>
            <p:ph sz="quarter" idx="13"/>
          </p:nvPr>
        </p:nvSpPr>
        <p:spPr>
          <a:xfrm>
            <a:off x="395293" y="3003978"/>
            <a:ext cx="8353425" cy="1620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2610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1200151"/>
            <a:ext cx="8352928" cy="1620000"/>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748464" y="4948014"/>
            <a:ext cx="288032" cy="162018"/>
          </a:xfrm>
          <a:prstGeom prst="rect">
            <a:avLst/>
          </a:prstGeom>
        </p:spPr>
        <p:txBody>
          <a:bodyPr/>
          <a:lstStyle/>
          <a:p>
            <a:fld id="{38B2A337-2C29-4402-A0A2-E290C184D5D3}" type="slidenum">
              <a:rPr lang="en-AU" smtClean="0"/>
              <a:t>‹#›</a:t>
            </a:fld>
            <a:endParaRPr lang="en-AU"/>
          </a:p>
        </p:txBody>
      </p:sp>
      <p:sp>
        <p:nvSpPr>
          <p:cNvPr id="7" name="Content Placeholder 6"/>
          <p:cNvSpPr>
            <a:spLocks noGrp="1"/>
          </p:cNvSpPr>
          <p:nvPr>
            <p:ph sz="quarter" idx="13"/>
          </p:nvPr>
        </p:nvSpPr>
        <p:spPr>
          <a:xfrm>
            <a:off x="395293" y="3003978"/>
            <a:ext cx="8353425" cy="1620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5084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0027"/>
            <a:ext cx="7772400" cy="1101725"/>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683568" y="2659186"/>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36797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910902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282"/>
            <a:ext cx="7772400" cy="1022350"/>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1446215"/>
            <a:ext cx="7772400" cy="112553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654940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457342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9" y="1631951"/>
            <a:ext cx="4041775" cy="2962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285574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088518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11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90"/>
            <a:ext cx="5111750" cy="438943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725954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96990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1200153"/>
            <a:ext cx="41002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200153"/>
            <a:ext cx="41002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242541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1200151"/>
            <a:ext cx="8352928" cy="1620000"/>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748464" y="4948014"/>
            <a:ext cx="288032" cy="162018"/>
          </a:xfrm>
          <a:prstGeom prst="rect">
            <a:avLst/>
          </a:prstGeom>
        </p:spPr>
        <p:txBody>
          <a:bodyPr/>
          <a:lstStyle/>
          <a:p>
            <a:fld id="{38B2A337-2C29-4402-A0A2-E290C184D5D3}" type="slidenum">
              <a:rPr lang="en-AU" smtClean="0">
                <a:solidFill>
                  <a:prstClr val="black"/>
                </a:solidFill>
                <a:latin typeface="Calibri"/>
              </a:rPr>
              <a:pPr/>
              <a:t>‹#›</a:t>
            </a:fld>
            <a:endParaRPr lang="en-AU">
              <a:solidFill>
                <a:prstClr val="black"/>
              </a:solidFill>
              <a:latin typeface="Calibri"/>
            </a:endParaRPr>
          </a:p>
        </p:txBody>
      </p:sp>
      <p:sp>
        <p:nvSpPr>
          <p:cNvPr id="7" name="Content Placeholder 6"/>
          <p:cNvSpPr>
            <a:spLocks noGrp="1"/>
          </p:cNvSpPr>
          <p:nvPr>
            <p:ph sz="quarter" idx="13"/>
          </p:nvPr>
        </p:nvSpPr>
        <p:spPr>
          <a:xfrm>
            <a:off x="395293" y="3003978"/>
            <a:ext cx="8353425" cy="1620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050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95536" y="1151335"/>
            <a:ext cx="4101852" cy="47982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6" y="1631156"/>
            <a:ext cx="4101852" cy="2992822"/>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30" y="1151335"/>
            <a:ext cx="4103439" cy="47982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103439" cy="2992822"/>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33431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Slide Number Placeholder 4"/>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13498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6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3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B2A337-2C29-4402-A0A2-E290C184D5D3}" type="slidenum">
              <a:rPr lang="en-AU" smtClean="0"/>
              <a:t>‹#›</a:t>
            </a:fld>
            <a:endParaRPr lang="en-AU" dirty="0"/>
          </a:p>
        </p:txBody>
      </p:sp>
      <p:sp>
        <p:nvSpPr>
          <p:cNvPr id="7" name="Footer Placeholder 4"/>
          <p:cNvSpPr>
            <a:spLocks noGrp="1"/>
          </p:cNvSpPr>
          <p:nvPr>
            <p:ph type="ftr" sz="quarter" idx="3"/>
          </p:nvPr>
        </p:nvSpPr>
        <p:spPr>
          <a:xfrm>
            <a:off x="2699792" y="4894010"/>
            <a:ext cx="3960440" cy="188435"/>
          </a:xfrm>
          <a:prstGeom prst="rect">
            <a:avLst/>
          </a:prstGeom>
        </p:spPr>
        <p:txBody>
          <a:bodyPr vert="horz" lIns="0" tIns="0" rIns="0" bIns="0" rtlCol="0" anchor="b" anchorCtr="0"/>
          <a:lstStyle>
            <a:lvl1pPr algn="ctr">
              <a:defRPr sz="700">
                <a:solidFill>
                  <a:srgbClr val="FF0000"/>
                </a:solidFill>
              </a:defRPr>
            </a:lvl1pPr>
          </a:lstStyle>
          <a:p>
            <a:endParaRPr lang="en-AU" dirty="0"/>
          </a:p>
        </p:txBody>
      </p:sp>
    </p:spTree>
    <p:extLst>
      <p:ext uri="{BB962C8B-B14F-4D97-AF65-F5344CB8AC3E}">
        <p14:creationId xmlns:p14="http://schemas.microsoft.com/office/powerpoint/2010/main" val="2041131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05880" y="1200153"/>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48464" y="4948014"/>
            <a:ext cx="288032" cy="162018"/>
          </a:xfrm>
          <a:prstGeom prst="rect">
            <a:avLst/>
          </a:prstGeom>
        </p:spPr>
        <p:txBody>
          <a:bodyPr vert="horz" lIns="0" tIns="0" rIns="0" bIns="0" rtlCol="0" anchor="b" anchorCtr="0"/>
          <a:lstStyle>
            <a:lvl1pPr algn="r">
              <a:defRPr sz="800">
                <a:solidFill>
                  <a:schemeClr val="bg1">
                    <a:lumMod val="85000"/>
                  </a:schemeClr>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766" r:id="rId2"/>
    <p:sldLayoutId id="2147483652" r:id="rId3"/>
    <p:sldLayoutId id="2147483653" r:id="rId4"/>
    <p:sldLayoutId id="2147483654" r:id="rId5"/>
    <p:sldLayoutId id="2147483660" r:id="rId6"/>
    <p:sldLayoutId id="2147483705" r:id="rId7"/>
    <p:sldLayoutId id="2147483651" r:id="rId8"/>
    <p:sldLayoutId id="2147483655" r:id="rId9"/>
    <p:sldLayoutId id="2147483778" r:id="rId10"/>
  </p:sldLayoutIdLst>
  <p:hf hdr="0" ftr="0" dt="0"/>
  <p:txStyles>
    <p:titleStyle>
      <a:lvl1pPr algn="l" defTabSz="914400" rtl="0" eaLnBrk="1" latinLnBrk="0" hangingPunct="1">
        <a:spcBef>
          <a:spcPct val="0"/>
        </a:spcBef>
        <a:buNone/>
        <a:defRPr sz="3600" b="1" kern="1200">
          <a:solidFill>
            <a:srgbClr val="004FBB"/>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059584"/>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Rectangle 6"/>
          <p:cNvSpPr/>
          <p:nvPr userDrawn="1"/>
        </p:nvSpPr>
        <p:spPr>
          <a:xfrm>
            <a:off x="8831095" y="4929420"/>
            <a:ext cx="312906" cy="215444"/>
          </a:xfrm>
          <a:prstGeom prst="rect">
            <a:avLst/>
          </a:prstGeom>
        </p:spPr>
        <p:txBody>
          <a:bodyPr wrap="none">
            <a:spAutoFit/>
          </a:bodyPr>
          <a:lstStyle/>
          <a:p>
            <a:pPr algn="r"/>
            <a:fld id="{38B2A337-2C29-4402-A0A2-E290C184D5D3}" type="slidenum">
              <a:rPr lang="en-AU" sz="800" baseline="0" smtClean="0">
                <a:solidFill>
                  <a:schemeClr val="bg1">
                    <a:lumMod val="85000"/>
                  </a:schemeClr>
                </a:solidFill>
                <a:latin typeface="Arial"/>
              </a:rPr>
              <a:pPr algn="r"/>
              <a:t>‹#›</a:t>
            </a:fld>
            <a:endParaRPr lang="en-US" sz="800" baseline="0" dirty="0">
              <a:solidFill>
                <a:schemeClr val="bg1">
                  <a:lumMod val="85000"/>
                </a:schemeClr>
              </a:solidFill>
              <a:latin typeface="Arial"/>
            </a:endParaRPr>
          </a:p>
        </p:txBody>
      </p:sp>
    </p:spTree>
    <p:extLst>
      <p:ext uri="{BB962C8B-B14F-4D97-AF65-F5344CB8AC3E}">
        <p14:creationId xmlns:p14="http://schemas.microsoft.com/office/powerpoint/2010/main" val="4039231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80" r:id="rId10"/>
  </p:sldLayoutIdLst>
  <p:hf hdr="0" ftr="0" dt="0"/>
  <p:txStyles>
    <p:titleStyle>
      <a:lvl1pPr algn="l" defTabSz="457200" rtl="0" eaLnBrk="1" latinLnBrk="0" hangingPunct="1">
        <a:spcBef>
          <a:spcPct val="0"/>
        </a:spcBef>
        <a:buNone/>
        <a:defRPr sz="3200" b="1" i="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000" kern="1200" baseline="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059584"/>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Rectangle 6"/>
          <p:cNvSpPr/>
          <p:nvPr userDrawn="1"/>
        </p:nvSpPr>
        <p:spPr>
          <a:xfrm>
            <a:off x="8831095" y="4929420"/>
            <a:ext cx="312906" cy="215444"/>
          </a:xfrm>
          <a:prstGeom prst="rect">
            <a:avLst/>
          </a:prstGeom>
        </p:spPr>
        <p:txBody>
          <a:bodyPr wrap="none">
            <a:spAutoFit/>
          </a:bodyPr>
          <a:lstStyle/>
          <a:p>
            <a:pPr algn="r"/>
            <a:fld id="{38B2A337-2C29-4402-A0A2-E290C184D5D3}" type="slidenum">
              <a:rPr lang="en-AU" sz="800" smtClean="0">
                <a:solidFill>
                  <a:prstClr val="white">
                    <a:lumMod val="85000"/>
                  </a:prstClr>
                </a:solidFill>
                <a:latin typeface="Arial"/>
              </a:rPr>
              <a:pPr algn="r"/>
              <a:t>‹#›</a:t>
            </a:fld>
            <a:endParaRPr lang="en-US" sz="800" dirty="0">
              <a:solidFill>
                <a:prstClr val="white">
                  <a:lumMod val="85000"/>
                </a:prstClr>
              </a:solidFill>
              <a:latin typeface="Arial"/>
            </a:endParaRPr>
          </a:p>
        </p:txBody>
      </p:sp>
    </p:spTree>
    <p:extLst>
      <p:ext uri="{BB962C8B-B14F-4D97-AF65-F5344CB8AC3E}">
        <p14:creationId xmlns:p14="http://schemas.microsoft.com/office/powerpoint/2010/main" val="23795729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hf hdr="0" ftr="0" dt="0"/>
  <p:txStyles>
    <p:titleStyle>
      <a:lvl1pPr algn="l" defTabSz="457200" rtl="0" eaLnBrk="1" latinLnBrk="0" hangingPunct="1">
        <a:spcBef>
          <a:spcPct val="0"/>
        </a:spcBef>
        <a:buNone/>
        <a:defRPr sz="3200" b="1" i="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000" kern="1200" baseline="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apnic.net/get-ip/faqs/organization-objec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png"/><Relationship Id="rId5" Type="http://schemas.openxmlformats.org/officeDocument/2006/relationships/hyperlink" Target="https://conference.apnic.net/44/register"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800" dirty="0" smtClean="0"/>
              <a:t>APNIC Update and future planned initiatives</a:t>
            </a:r>
            <a:endParaRPr lang="en-AU" sz="4800" dirty="0"/>
          </a:p>
        </p:txBody>
      </p:sp>
      <p:sp>
        <p:nvSpPr>
          <p:cNvPr id="3" name="Subtitle 2"/>
          <p:cNvSpPr>
            <a:spLocks noGrp="1"/>
          </p:cNvSpPr>
          <p:nvPr>
            <p:ph type="subTitle" idx="1"/>
          </p:nvPr>
        </p:nvSpPr>
        <p:spPr>
          <a:xfrm>
            <a:off x="683568" y="2985492"/>
            <a:ext cx="6400800" cy="1314450"/>
          </a:xfrm>
        </p:spPr>
        <p:txBody>
          <a:bodyPr>
            <a:normAutofit/>
          </a:bodyPr>
          <a:lstStyle/>
          <a:p>
            <a:pPr marL="0" indent="0">
              <a:buNone/>
            </a:pPr>
            <a:r>
              <a:rPr lang="en-AU" dirty="0" smtClean="0"/>
              <a:t>Elly Tawhai</a:t>
            </a:r>
          </a:p>
          <a:p>
            <a:pPr>
              <a:defRPr/>
            </a:pPr>
            <a:r>
              <a:rPr lang="en-US" dirty="0" err="1" smtClean="0"/>
              <a:t>PacNOG</a:t>
            </a:r>
            <a:r>
              <a:rPr lang="en-US" dirty="0" smtClean="0"/>
              <a:t> 20 03-07-2017 </a:t>
            </a:r>
            <a:endParaRPr lang="en-US" dirty="0"/>
          </a:p>
        </p:txBody>
      </p:sp>
    </p:spTree>
    <p:extLst>
      <p:ext uri="{BB962C8B-B14F-4D97-AF65-F5344CB8AC3E}">
        <p14:creationId xmlns:p14="http://schemas.microsoft.com/office/powerpoint/2010/main" val="31717590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IPv6 Delegation Oceania</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10</a:t>
            </a:fld>
            <a:endParaRPr lang="en-AU"/>
          </a:p>
        </p:txBody>
      </p:sp>
      <p:pic>
        <p:nvPicPr>
          <p:cNvPr id="4" name="Picture 3"/>
          <p:cNvPicPr>
            <a:picLocks noChangeAspect="1"/>
          </p:cNvPicPr>
          <p:nvPr/>
        </p:nvPicPr>
        <p:blipFill>
          <a:blip r:embed="rId3"/>
          <a:stretch>
            <a:fillRect/>
          </a:stretch>
        </p:blipFill>
        <p:spPr>
          <a:xfrm>
            <a:off x="323528" y="987574"/>
            <a:ext cx="8195636" cy="3888432"/>
          </a:xfrm>
          <a:prstGeom prst="rect">
            <a:avLst/>
          </a:prstGeom>
        </p:spPr>
      </p:pic>
    </p:spTree>
    <p:extLst>
      <p:ext uri="{BB962C8B-B14F-4D97-AF65-F5344CB8AC3E}">
        <p14:creationId xmlns:p14="http://schemas.microsoft.com/office/powerpoint/2010/main" val="1093753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adoption statistics by Google</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11</a:t>
            </a:fld>
            <a:endParaRPr lang="en-AU"/>
          </a:p>
        </p:txBody>
      </p:sp>
      <p:pic>
        <p:nvPicPr>
          <p:cNvPr id="5" name="Picture 4"/>
          <p:cNvPicPr>
            <a:picLocks noChangeAspect="1"/>
          </p:cNvPicPr>
          <p:nvPr/>
        </p:nvPicPr>
        <p:blipFill>
          <a:blip r:embed="rId3"/>
          <a:stretch>
            <a:fillRect/>
          </a:stretch>
        </p:blipFill>
        <p:spPr>
          <a:xfrm>
            <a:off x="827584" y="4515965"/>
            <a:ext cx="7488832" cy="432049"/>
          </a:xfrm>
          <a:prstGeom prst="rect">
            <a:avLst/>
          </a:prstGeom>
        </p:spPr>
      </p:pic>
      <p:pic>
        <p:nvPicPr>
          <p:cNvPr id="6" name="Picture 5"/>
          <p:cNvPicPr>
            <a:picLocks noChangeAspect="1"/>
          </p:cNvPicPr>
          <p:nvPr/>
        </p:nvPicPr>
        <p:blipFill>
          <a:blip r:embed="rId4"/>
          <a:stretch>
            <a:fillRect/>
          </a:stretch>
        </p:blipFill>
        <p:spPr>
          <a:xfrm>
            <a:off x="179512" y="987574"/>
            <a:ext cx="8784976" cy="3456384"/>
          </a:xfrm>
          <a:prstGeom prst="rect">
            <a:avLst/>
          </a:prstGeom>
        </p:spPr>
      </p:pic>
    </p:spTree>
    <p:extLst>
      <p:ext uri="{BB962C8B-B14F-4D97-AF65-F5344CB8AC3E}">
        <p14:creationId xmlns:p14="http://schemas.microsoft.com/office/powerpoint/2010/main" val="3769076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1000 websites IPv6</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12</a:t>
            </a:fld>
            <a:endParaRPr lang="en-AU"/>
          </a:p>
        </p:txBody>
      </p:sp>
      <p:pic>
        <p:nvPicPr>
          <p:cNvPr id="4" name="Picture 3"/>
          <p:cNvPicPr>
            <a:picLocks noChangeAspect="1"/>
          </p:cNvPicPr>
          <p:nvPr/>
        </p:nvPicPr>
        <p:blipFill>
          <a:blip r:embed="rId3"/>
          <a:stretch>
            <a:fillRect/>
          </a:stretch>
        </p:blipFill>
        <p:spPr>
          <a:xfrm>
            <a:off x="323528" y="987574"/>
            <a:ext cx="8496944" cy="3588590"/>
          </a:xfrm>
          <a:prstGeom prst="rect">
            <a:avLst/>
          </a:prstGeom>
        </p:spPr>
      </p:pic>
      <p:pic>
        <p:nvPicPr>
          <p:cNvPr id="5" name="Picture 4"/>
          <p:cNvPicPr>
            <a:picLocks noChangeAspect="1"/>
          </p:cNvPicPr>
          <p:nvPr/>
        </p:nvPicPr>
        <p:blipFill>
          <a:blip r:embed="rId4"/>
          <a:stretch>
            <a:fillRect/>
          </a:stretch>
        </p:blipFill>
        <p:spPr>
          <a:xfrm>
            <a:off x="755576" y="4587974"/>
            <a:ext cx="7704856" cy="351984"/>
          </a:xfrm>
          <a:prstGeom prst="rect">
            <a:avLst/>
          </a:prstGeom>
        </p:spPr>
      </p:pic>
    </p:spTree>
    <p:extLst>
      <p:ext uri="{BB962C8B-B14F-4D97-AF65-F5344CB8AC3E}">
        <p14:creationId xmlns:p14="http://schemas.microsoft.com/office/powerpoint/2010/main" val="4330943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 readiness: APNIC Labs</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13</a:t>
            </a:fld>
            <a:endParaRPr lang="en-AU"/>
          </a:p>
        </p:txBody>
      </p:sp>
      <p:pic>
        <p:nvPicPr>
          <p:cNvPr id="4" name="Picture 3"/>
          <p:cNvPicPr>
            <a:picLocks noChangeAspect="1"/>
          </p:cNvPicPr>
          <p:nvPr/>
        </p:nvPicPr>
        <p:blipFill>
          <a:blip r:embed="rId3"/>
          <a:stretch>
            <a:fillRect/>
          </a:stretch>
        </p:blipFill>
        <p:spPr>
          <a:xfrm>
            <a:off x="755576" y="915567"/>
            <a:ext cx="7545539" cy="3744416"/>
          </a:xfrm>
          <a:prstGeom prst="rect">
            <a:avLst/>
          </a:prstGeom>
        </p:spPr>
      </p:pic>
    </p:spTree>
    <p:extLst>
      <p:ext uri="{BB962C8B-B14F-4D97-AF65-F5344CB8AC3E}">
        <p14:creationId xmlns:p14="http://schemas.microsoft.com/office/powerpoint/2010/main" val="27563683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object - Organization </a:t>
            </a:r>
            <a:r>
              <a:rPr lang="en-US" dirty="0" smtClean="0"/>
              <a:t>object</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14</a:t>
            </a:fld>
            <a:endParaRPr lang="en-AU"/>
          </a:p>
        </p:txBody>
      </p:sp>
      <p:pic>
        <p:nvPicPr>
          <p:cNvPr id="4" name="Picture 3"/>
          <p:cNvPicPr>
            <a:picLocks noChangeAspect="1"/>
          </p:cNvPicPr>
          <p:nvPr/>
        </p:nvPicPr>
        <p:blipFill>
          <a:blip r:embed="rId3"/>
          <a:stretch>
            <a:fillRect/>
          </a:stretch>
        </p:blipFill>
        <p:spPr>
          <a:xfrm>
            <a:off x="251520" y="1203598"/>
            <a:ext cx="8640960" cy="3587950"/>
          </a:xfrm>
          <a:prstGeom prst="rect">
            <a:avLst/>
          </a:prstGeom>
        </p:spPr>
      </p:pic>
    </p:spTree>
    <p:extLst>
      <p:ext uri="{BB962C8B-B14F-4D97-AF65-F5344CB8AC3E}">
        <p14:creationId xmlns:p14="http://schemas.microsoft.com/office/powerpoint/2010/main" val="521005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Organization object</a:t>
            </a:r>
            <a:endParaRPr lang="en-US" dirty="0"/>
          </a:p>
        </p:txBody>
      </p:sp>
      <p:sp>
        <p:nvSpPr>
          <p:cNvPr id="3" name="Content Placeholder 2"/>
          <p:cNvSpPr>
            <a:spLocks noGrp="1"/>
          </p:cNvSpPr>
          <p:nvPr>
            <p:ph idx="1"/>
          </p:nvPr>
        </p:nvSpPr>
        <p:spPr/>
        <p:txBody>
          <a:bodyPr/>
          <a:lstStyle/>
          <a:p>
            <a:r>
              <a:rPr lang="en-US" dirty="0" smtClean="0"/>
              <a:t>Links all resources associated with an Organization</a:t>
            </a:r>
          </a:p>
          <a:p>
            <a:pPr lvl="1"/>
            <a:r>
              <a:rPr lang="en-US" dirty="0" smtClean="0"/>
              <a:t>Quicker to filter information</a:t>
            </a:r>
          </a:p>
          <a:p>
            <a:pPr lvl="1"/>
            <a:r>
              <a:rPr lang="en-US" dirty="0" smtClean="0"/>
              <a:t>Contains business information only</a:t>
            </a:r>
          </a:p>
          <a:p>
            <a:r>
              <a:rPr lang="en-US" dirty="0" smtClean="0"/>
              <a:t>Provides clarity </a:t>
            </a:r>
          </a:p>
          <a:p>
            <a:pPr lvl="1"/>
            <a:r>
              <a:rPr lang="en-US" dirty="0" smtClean="0"/>
              <a:t>Resource custodianship VS resource usage</a:t>
            </a:r>
          </a:p>
          <a:p>
            <a:pPr lvl="1"/>
            <a:r>
              <a:rPr lang="en-US" dirty="0">
                <a:hlinkClick r:id="rId3"/>
              </a:rPr>
              <a:t>https://www.apnic.net/get-ip/faqs/organization-</a:t>
            </a:r>
            <a:r>
              <a:rPr lang="en-US" dirty="0" smtClean="0">
                <a:hlinkClick r:id="rId3"/>
              </a:rPr>
              <a:t>object</a:t>
            </a:r>
            <a:endParaRPr lang="en-US" dirty="0" smtClean="0"/>
          </a:p>
          <a:p>
            <a:pPr lvl="1"/>
            <a:endParaRPr lang="en-US" dirty="0" smtClean="0"/>
          </a:p>
          <a:p>
            <a:pPr lvl="1"/>
            <a:endParaRPr lang="en-US" dirty="0" smtClean="0"/>
          </a:p>
          <a:p>
            <a:endParaRPr lang="en-US" dirty="0"/>
          </a:p>
        </p:txBody>
      </p:sp>
      <p:sp>
        <p:nvSpPr>
          <p:cNvPr id="4" name="Rectangle 3"/>
          <p:cNvSpPr/>
          <p:nvPr/>
        </p:nvSpPr>
        <p:spPr>
          <a:xfrm>
            <a:off x="8832977" y="4928056"/>
            <a:ext cx="298780" cy="215444"/>
          </a:xfrm>
          <a:prstGeom prst="rect">
            <a:avLst/>
          </a:prstGeom>
        </p:spPr>
        <p:txBody>
          <a:bodyPr wrap="none">
            <a:spAutoFit/>
          </a:bodyPr>
          <a:lstStyle/>
          <a:p>
            <a:fld id="{38B2A337-2C29-4402-A0A2-E290C184D5D3}" type="slidenum">
              <a:rPr lang="en-AU" sz="800">
                <a:solidFill>
                  <a:srgbClr val="FFFFFF"/>
                </a:solidFill>
              </a:rPr>
              <a:pPr/>
              <a:t>15</a:t>
            </a:fld>
            <a:endParaRPr lang="en-AU" sz="800" dirty="0">
              <a:solidFill>
                <a:srgbClr val="FFFFFF"/>
              </a:solidFill>
            </a:endParaRPr>
          </a:p>
        </p:txBody>
      </p:sp>
    </p:spTree>
    <p:extLst>
      <p:ext uri="{BB962C8B-B14F-4D97-AF65-F5344CB8AC3E}">
        <p14:creationId xmlns:p14="http://schemas.microsoft.com/office/powerpoint/2010/main" val="1974076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for you</a:t>
            </a:r>
            <a:endParaRPr lang="en-US" dirty="0"/>
          </a:p>
        </p:txBody>
      </p:sp>
      <p:sp>
        <p:nvSpPr>
          <p:cNvPr id="3" name="Content Placeholder 2"/>
          <p:cNvSpPr>
            <a:spLocks noGrp="1"/>
          </p:cNvSpPr>
          <p:nvPr>
            <p:ph idx="1"/>
          </p:nvPr>
        </p:nvSpPr>
        <p:spPr/>
        <p:txBody>
          <a:bodyPr/>
          <a:lstStyle/>
          <a:p>
            <a:r>
              <a:rPr lang="en-US" dirty="0" smtClean="0"/>
              <a:t>First phase of </a:t>
            </a:r>
            <a:r>
              <a:rPr lang="en-US" dirty="0" err="1" smtClean="0"/>
              <a:t>Whois</a:t>
            </a:r>
            <a:r>
              <a:rPr lang="en-US" dirty="0" smtClean="0"/>
              <a:t> upgrade completed 28 June 2017</a:t>
            </a:r>
          </a:p>
          <a:p>
            <a:r>
              <a:rPr lang="en-US" dirty="0" smtClean="0"/>
              <a:t>Organization object email week commencing 10 July </a:t>
            </a:r>
          </a:p>
          <a:p>
            <a:r>
              <a:rPr lang="en-US" dirty="0" smtClean="0"/>
              <a:t>Check your company information</a:t>
            </a:r>
          </a:p>
          <a:p>
            <a:r>
              <a:rPr lang="en-US" dirty="0" smtClean="0"/>
              <a:t>Update info via </a:t>
            </a:r>
            <a:r>
              <a:rPr lang="en-US" dirty="0" err="1" smtClean="0"/>
              <a:t>MyAPNIC</a:t>
            </a:r>
            <a:r>
              <a:rPr lang="en-US" dirty="0" smtClean="0"/>
              <a:t> if needed</a:t>
            </a:r>
          </a:p>
          <a:p>
            <a:pPr marL="271463" lvl="1" indent="0">
              <a:buNone/>
            </a:pPr>
            <a:endParaRPr lang="en-US" dirty="0" smtClean="0"/>
          </a:p>
          <a:p>
            <a:endParaRPr lang="en-US" dirty="0"/>
          </a:p>
        </p:txBody>
      </p:sp>
      <p:sp>
        <p:nvSpPr>
          <p:cNvPr id="4" name="Rectangle 3"/>
          <p:cNvSpPr/>
          <p:nvPr/>
        </p:nvSpPr>
        <p:spPr>
          <a:xfrm>
            <a:off x="8828977" y="4928056"/>
            <a:ext cx="300082" cy="215444"/>
          </a:xfrm>
          <a:prstGeom prst="rect">
            <a:avLst/>
          </a:prstGeom>
        </p:spPr>
        <p:txBody>
          <a:bodyPr wrap="none">
            <a:spAutoFit/>
          </a:bodyPr>
          <a:lstStyle/>
          <a:p>
            <a:fld id="{38B2A337-2C29-4402-A0A2-E290C184D5D3}" type="slidenum">
              <a:rPr lang="en-AU" sz="800">
                <a:solidFill>
                  <a:srgbClr val="FFFFFF"/>
                </a:solidFill>
              </a:rPr>
              <a:pPr/>
              <a:t>16</a:t>
            </a:fld>
            <a:endParaRPr lang="en-AU" sz="800" dirty="0">
              <a:solidFill>
                <a:srgbClr val="FFFFFF"/>
              </a:solidFill>
            </a:endParaRPr>
          </a:p>
        </p:txBody>
      </p:sp>
    </p:spTree>
    <p:extLst>
      <p:ext uri="{BB962C8B-B14F-4D97-AF65-F5344CB8AC3E}">
        <p14:creationId xmlns:p14="http://schemas.microsoft.com/office/powerpoint/2010/main" val="22716226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Capacity Building in the Pacific </a:t>
            </a:r>
            <a:r>
              <a:rPr lang="mr-IN" dirty="0"/>
              <a:t>–</a:t>
            </a:r>
            <a:r>
              <a:rPr lang="en-US" dirty="0"/>
              <a:t> Cyber Security </a:t>
            </a:r>
          </a:p>
        </p:txBody>
      </p:sp>
      <p:sp>
        <p:nvSpPr>
          <p:cNvPr id="3" name="Content Placeholder 2"/>
          <p:cNvSpPr>
            <a:spLocks noGrp="1"/>
          </p:cNvSpPr>
          <p:nvPr>
            <p:ph idx="1"/>
          </p:nvPr>
        </p:nvSpPr>
        <p:spPr/>
        <p:txBody>
          <a:bodyPr>
            <a:normAutofit fontScale="92500" lnSpcReduction="20000"/>
          </a:bodyPr>
          <a:lstStyle/>
          <a:p>
            <a:r>
              <a:rPr lang="en-US" dirty="0"/>
              <a:t>Many economies are building or strengthening their cyber security initiatives </a:t>
            </a:r>
          </a:p>
          <a:p>
            <a:r>
              <a:rPr lang="en-US" dirty="0"/>
              <a:t>Many areas: </a:t>
            </a:r>
          </a:p>
          <a:p>
            <a:pPr lvl="1">
              <a:buFont typeface="Courier New" charset="0"/>
              <a:buChar char="o"/>
            </a:pPr>
            <a:r>
              <a:rPr lang="en-US" dirty="0"/>
              <a:t>Governance </a:t>
            </a:r>
            <a:r>
              <a:rPr lang="mr-IN" dirty="0"/>
              <a:t>–</a:t>
            </a:r>
            <a:r>
              <a:rPr lang="en-US" dirty="0"/>
              <a:t> Strategy </a:t>
            </a:r>
          </a:p>
          <a:p>
            <a:pPr lvl="1">
              <a:buFont typeface="Courier New" charset="0"/>
              <a:buChar char="o"/>
            </a:pPr>
            <a:r>
              <a:rPr lang="en-US" dirty="0"/>
              <a:t>Awareness  - for end-users &amp; </a:t>
            </a:r>
            <a:r>
              <a:rPr lang="en-US" dirty="0" err="1"/>
              <a:t>organisations</a:t>
            </a:r>
            <a:r>
              <a:rPr lang="en-US" dirty="0"/>
              <a:t> </a:t>
            </a:r>
          </a:p>
          <a:p>
            <a:pPr lvl="1">
              <a:buFont typeface="Courier New" charset="0"/>
              <a:buChar char="o"/>
            </a:pPr>
            <a:r>
              <a:rPr lang="en-US" dirty="0"/>
              <a:t>Incident Handing &amp; Response</a:t>
            </a:r>
          </a:p>
          <a:p>
            <a:pPr>
              <a:buFont typeface="Arial" charset="0"/>
              <a:buChar char="•"/>
            </a:pPr>
            <a:r>
              <a:rPr lang="en-US" dirty="0"/>
              <a:t>APNIC plans to increase support for capacity development in the region </a:t>
            </a:r>
          </a:p>
          <a:p>
            <a:pPr lvl="1">
              <a:buFont typeface="Courier New" charset="0"/>
              <a:buChar char="o"/>
            </a:pPr>
            <a:r>
              <a:rPr lang="en-US" dirty="0"/>
              <a:t>Empowering resources to support those local initiatives (i.e. setting up CSIRT) </a:t>
            </a:r>
          </a:p>
          <a:p>
            <a:pPr lvl="1">
              <a:buFont typeface="Courier New" charset="0"/>
              <a:buChar char="o"/>
            </a:pPr>
            <a:r>
              <a:rPr lang="en-US" dirty="0"/>
              <a:t>Working with partners including APCERT members, </a:t>
            </a:r>
            <a:r>
              <a:rPr lang="en-US" dirty="0" err="1"/>
              <a:t>FIRST.org</a:t>
            </a:r>
            <a:r>
              <a:rPr lang="en-US" dirty="0"/>
              <a:t> </a:t>
            </a:r>
          </a:p>
          <a:p>
            <a:pPr marL="271463" lvl="1" indent="0">
              <a:buNone/>
            </a:pPr>
            <a:endParaRPr lang="en-US" dirty="0" smtClean="0"/>
          </a:p>
          <a:p>
            <a:endParaRPr lang="en-US" dirty="0"/>
          </a:p>
        </p:txBody>
      </p:sp>
      <p:sp>
        <p:nvSpPr>
          <p:cNvPr id="4" name="Rectangle 3"/>
          <p:cNvSpPr/>
          <p:nvPr/>
        </p:nvSpPr>
        <p:spPr>
          <a:xfrm>
            <a:off x="8828977" y="4928056"/>
            <a:ext cx="300082" cy="215444"/>
          </a:xfrm>
          <a:prstGeom prst="rect">
            <a:avLst/>
          </a:prstGeom>
        </p:spPr>
        <p:txBody>
          <a:bodyPr wrap="none">
            <a:spAutoFit/>
          </a:bodyPr>
          <a:lstStyle/>
          <a:p>
            <a:fld id="{38B2A337-2C29-4402-A0A2-E290C184D5D3}" type="slidenum">
              <a:rPr lang="en-AU" sz="800">
                <a:solidFill>
                  <a:srgbClr val="FFFFFF"/>
                </a:solidFill>
              </a:rPr>
              <a:pPr/>
              <a:t>17</a:t>
            </a:fld>
            <a:endParaRPr lang="en-AU" sz="800" dirty="0">
              <a:solidFill>
                <a:srgbClr val="FFFFFF"/>
              </a:solidFill>
            </a:endParaRPr>
          </a:p>
        </p:txBody>
      </p:sp>
    </p:spTree>
    <p:extLst>
      <p:ext uri="{BB962C8B-B14F-4D97-AF65-F5344CB8AC3E}">
        <p14:creationId xmlns:p14="http://schemas.microsoft.com/office/powerpoint/2010/main" val="25941315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Capacity Building in the Pacific </a:t>
            </a:r>
            <a:r>
              <a:rPr lang="mr-IN" dirty="0"/>
              <a:t>–</a:t>
            </a:r>
            <a:r>
              <a:rPr lang="en-US" dirty="0"/>
              <a:t> Cyber Security </a:t>
            </a:r>
          </a:p>
        </p:txBody>
      </p:sp>
      <p:sp>
        <p:nvSpPr>
          <p:cNvPr id="3" name="Content Placeholder 2"/>
          <p:cNvSpPr>
            <a:spLocks noGrp="1"/>
          </p:cNvSpPr>
          <p:nvPr>
            <p:ph idx="1"/>
          </p:nvPr>
        </p:nvSpPr>
        <p:spPr/>
        <p:txBody>
          <a:bodyPr>
            <a:normAutofit fontScale="92500" lnSpcReduction="10000"/>
          </a:bodyPr>
          <a:lstStyle/>
          <a:p>
            <a:r>
              <a:rPr lang="en-US" dirty="0"/>
              <a:t>Planned Activities </a:t>
            </a:r>
          </a:p>
          <a:p>
            <a:pPr lvl="1">
              <a:buFont typeface="Courier New" charset="0"/>
              <a:buChar char="o"/>
            </a:pPr>
            <a:r>
              <a:rPr lang="en-US" dirty="0"/>
              <a:t> Multi-stakeholder seminar  </a:t>
            </a:r>
          </a:p>
          <a:p>
            <a:pPr lvl="1">
              <a:buFont typeface="Courier New" charset="0"/>
              <a:buChar char="o"/>
            </a:pPr>
            <a:r>
              <a:rPr lang="en-US" dirty="0"/>
              <a:t> Regional Training activities </a:t>
            </a:r>
          </a:p>
          <a:p>
            <a:pPr lvl="1">
              <a:buFont typeface="Courier New" charset="0"/>
              <a:buChar char="o"/>
            </a:pPr>
            <a:r>
              <a:rPr lang="en-US" dirty="0"/>
              <a:t> Mentoring / Discussion Forum with experts &amp; specialists</a:t>
            </a:r>
          </a:p>
          <a:p>
            <a:pPr lvl="1">
              <a:buFont typeface="Courier New" charset="0"/>
              <a:buChar char="o"/>
            </a:pPr>
            <a:r>
              <a:rPr lang="en-US" dirty="0"/>
              <a:t>Participate in regional security events &amp; communities  </a:t>
            </a:r>
          </a:p>
          <a:p>
            <a:pPr>
              <a:buFont typeface="Arial" charset="0"/>
              <a:buChar char="•"/>
            </a:pPr>
            <a:r>
              <a:rPr lang="en-US" dirty="0"/>
              <a:t>We need your support </a:t>
            </a:r>
          </a:p>
          <a:p>
            <a:pPr lvl="1">
              <a:buFont typeface="Courier New" charset="0"/>
              <a:buChar char="o"/>
            </a:pPr>
            <a:r>
              <a:rPr lang="en-US" dirty="0"/>
              <a:t> Participate in training activities  </a:t>
            </a:r>
          </a:p>
          <a:p>
            <a:pPr lvl="1">
              <a:buFont typeface="Courier New" charset="0"/>
              <a:buChar char="o"/>
            </a:pPr>
            <a:r>
              <a:rPr lang="en-US" dirty="0"/>
              <a:t> Help with organizing activities </a:t>
            </a:r>
          </a:p>
          <a:p>
            <a:pPr lvl="1">
              <a:buFont typeface="Courier New" charset="0"/>
              <a:buChar char="o"/>
            </a:pPr>
            <a:r>
              <a:rPr lang="en-US" dirty="0"/>
              <a:t>Amplify the message </a:t>
            </a:r>
          </a:p>
          <a:p>
            <a:pPr>
              <a:buFont typeface="Arial" charset="0"/>
              <a:buChar char="•"/>
            </a:pPr>
            <a:r>
              <a:rPr lang="en-US" dirty="0"/>
              <a:t>Contact </a:t>
            </a:r>
            <a:r>
              <a:rPr lang="mr-IN" dirty="0"/>
              <a:t>–</a:t>
            </a:r>
            <a:r>
              <a:rPr lang="en-US" dirty="0"/>
              <a:t> Elly or </a:t>
            </a:r>
            <a:r>
              <a:rPr lang="en-US" dirty="0" err="1"/>
              <a:t>Adli</a:t>
            </a:r>
            <a:r>
              <a:rPr lang="en-US" dirty="0"/>
              <a:t> for more information </a:t>
            </a:r>
          </a:p>
          <a:p>
            <a:pPr marL="271463" lvl="1" indent="0">
              <a:buNone/>
            </a:pPr>
            <a:endParaRPr lang="en-US" dirty="0" smtClean="0"/>
          </a:p>
          <a:p>
            <a:endParaRPr lang="en-US" dirty="0"/>
          </a:p>
        </p:txBody>
      </p:sp>
      <p:sp>
        <p:nvSpPr>
          <p:cNvPr id="4" name="Rectangle 3"/>
          <p:cNvSpPr/>
          <p:nvPr/>
        </p:nvSpPr>
        <p:spPr>
          <a:xfrm>
            <a:off x="8828977" y="4928056"/>
            <a:ext cx="300082" cy="215444"/>
          </a:xfrm>
          <a:prstGeom prst="rect">
            <a:avLst/>
          </a:prstGeom>
        </p:spPr>
        <p:txBody>
          <a:bodyPr wrap="none">
            <a:spAutoFit/>
          </a:bodyPr>
          <a:lstStyle/>
          <a:p>
            <a:fld id="{38B2A337-2C29-4402-A0A2-E290C184D5D3}" type="slidenum">
              <a:rPr lang="en-AU" sz="800">
                <a:solidFill>
                  <a:srgbClr val="FFFFFF"/>
                </a:solidFill>
              </a:rPr>
              <a:pPr/>
              <a:t>18</a:t>
            </a:fld>
            <a:endParaRPr lang="en-AU" sz="800" dirty="0">
              <a:solidFill>
                <a:srgbClr val="FFFFFF"/>
              </a:solidFill>
            </a:endParaRPr>
          </a:p>
        </p:txBody>
      </p:sp>
    </p:spTree>
    <p:extLst>
      <p:ext uri="{BB962C8B-B14F-4D97-AF65-F5344CB8AC3E}">
        <p14:creationId xmlns:p14="http://schemas.microsoft.com/office/powerpoint/2010/main" val="861019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72C9"/>
                </a:solidFill>
              </a:rPr>
              <a:t>Your all invited!</a:t>
            </a:r>
            <a:endParaRPr lang="en-US" dirty="0"/>
          </a:p>
        </p:txBody>
      </p:sp>
      <p:sp>
        <p:nvSpPr>
          <p:cNvPr id="4" name="Slide Number Placeholder 3"/>
          <p:cNvSpPr>
            <a:spLocks noGrp="1"/>
          </p:cNvSpPr>
          <p:nvPr>
            <p:ph type="sldNum" sz="quarter" idx="12"/>
          </p:nvPr>
        </p:nvSpPr>
        <p:spPr/>
        <p:txBody>
          <a:bodyPr/>
          <a:lstStyle/>
          <a:p>
            <a:fld id="{38B2A337-2C29-4402-A0A2-E290C184D5D3}" type="slidenum">
              <a:rPr lang="en-AU" smtClean="0"/>
              <a:pPr/>
              <a:t>19</a:t>
            </a:fld>
            <a:endParaRPr lang="en-AU"/>
          </a:p>
        </p:txBody>
      </p:sp>
      <p:sp>
        <p:nvSpPr>
          <p:cNvPr id="12" name="Rectangle 11"/>
          <p:cNvSpPr/>
          <p:nvPr/>
        </p:nvSpPr>
        <p:spPr>
          <a:xfrm>
            <a:off x="702734" y="3108686"/>
            <a:ext cx="3869266" cy="77174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Register now!</a:t>
            </a:r>
          </a:p>
        </p:txBody>
      </p:sp>
      <p:sp>
        <p:nvSpPr>
          <p:cNvPr id="7" name="TextBox 6"/>
          <p:cNvSpPr txBox="1"/>
          <p:nvPr/>
        </p:nvSpPr>
        <p:spPr>
          <a:xfrm>
            <a:off x="7092280" y="4367620"/>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9914" y="2440858"/>
            <a:ext cx="3744769" cy="2107401"/>
          </a:xfrm>
          <a:prstGeom prst="rect">
            <a:avLst/>
          </a:prstGeom>
          <a:ln w="25400">
            <a:solidFill>
              <a:srgbClr val="7030A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0003" y="1392449"/>
            <a:ext cx="6096000" cy="1255206"/>
          </a:xfrm>
          <a:prstGeom prst="rect">
            <a:avLst/>
          </a:prstGeom>
        </p:spPr>
      </p:pic>
      <p:sp>
        <p:nvSpPr>
          <p:cNvPr id="10" name="TextBox 9"/>
          <p:cNvSpPr txBox="1"/>
          <p:nvPr/>
        </p:nvSpPr>
        <p:spPr>
          <a:xfrm>
            <a:off x="702734" y="4200153"/>
            <a:ext cx="3869266" cy="400110"/>
          </a:xfrm>
          <a:prstGeom prst="rect">
            <a:avLst/>
          </a:prstGeom>
          <a:noFill/>
        </p:spPr>
        <p:txBody>
          <a:bodyPr wrap="square" rtlCol="0">
            <a:spAutoFit/>
          </a:bodyPr>
          <a:lstStyle/>
          <a:p>
            <a:pPr algn="ctr"/>
            <a:r>
              <a:rPr lang="en-US" sz="2000" dirty="0">
                <a:hlinkClick r:id="rId5"/>
              </a:rPr>
              <a:t>conference.apnic.net/44</a:t>
            </a:r>
            <a:endParaRPr lang="en-US" sz="2000" dirty="0"/>
          </a:p>
        </p:txBody>
      </p:sp>
    </p:spTree>
    <p:extLst>
      <p:ext uri="{BB962C8B-B14F-4D97-AF65-F5344CB8AC3E}">
        <p14:creationId xmlns:p14="http://schemas.microsoft.com/office/powerpoint/2010/main" val="2295020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Current IPv4 delegation practice</a:t>
            </a:r>
          </a:p>
          <a:p>
            <a:r>
              <a:rPr lang="en-US" dirty="0" smtClean="0"/>
              <a:t>Why IPv6</a:t>
            </a:r>
          </a:p>
          <a:p>
            <a:r>
              <a:rPr lang="en-US" dirty="0" smtClean="0"/>
              <a:t>APNIC </a:t>
            </a:r>
            <a:r>
              <a:rPr lang="en-US" dirty="0" err="1" smtClean="0"/>
              <a:t>Whois</a:t>
            </a:r>
            <a:r>
              <a:rPr lang="en-US" dirty="0" smtClean="0"/>
              <a:t> Database upgrade</a:t>
            </a:r>
          </a:p>
          <a:p>
            <a:r>
              <a:rPr lang="en-US" dirty="0" smtClean="0"/>
              <a:t>Future initiatives</a:t>
            </a:r>
          </a:p>
          <a:p>
            <a:pPr marL="0" indent="0">
              <a:buNone/>
            </a:pPr>
            <a:endParaRPr lang="en-US" dirty="0" smtClean="0"/>
          </a:p>
          <a:p>
            <a:pPr lvl="1"/>
            <a:endParaRPr lang="en-US" dirty="0" smtClean="0"/>
          </a:p>
          <a:p>
            <a:endParaRPr lang="en-US" dirty="0"/>
          </a:p>
        </p:txBody>
      </p:sp>
      <p:sp>
        <p:nvSpPr>
          <p:cNvPr id="5" name="Slide Number Placeholder 2"/>
          <p:cNvSpPr>
            <a:spLocks noGrp="1"/>
          </p:cNvSpPr>
          <p:nvPr>
            <p:ph type="sldNum" sz="quarter" idx="12"/>
          </p:nvPr>
        </p:nvSpPr>
        <p:spPr>
          <a:xfrm>
            <a:off x="8748464" y="4948014"/>
            <a:ext cx="288032" cy="162018"/>
          </a:xfrm>
        </p:spPr>
        <p:txBody>
          <a:bodyPr/>
          <a:lstStyle/>
          <a:p>
            <a:fld id="{38B2A337-2C29-4402-A0A2-E290C184D5D3}" type="slidenum">
              <a:rPr lang="en-AU" smtClean="0"/>
              <a:t>2</a:t>
            </a:fld>
            <a:endParaRPr lang="en-AU" dirty="0"/>
          </a:p>
        </p:txBody>
      </p:sp>
    </p:spTree>
    <p:extLst>
      <p:ext uri="{BB962C8B-B14F-4D97-AF65-F5344CB8AC3E}">
        <p14:creationId xmlns:p14="http://schemas.microsoft.com/office/powerpoint/2010/main" val="32503292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448"/>
            <a:ext cx="7772400" cy="1022350"/>
          </a:xfrm>
        </p:spPr>
        <p:txBody>
          <a:bodyPr/>
          <a:lstStyle/>
          <a:p>
            <a:r>
              <a:rPr lang="en-US" cap="none" dirty="0"/>
              <a:t>Thanks!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427" y="774441"/>
            <a:ext cx="5522313" cy="3682278"/>
          </a:xfrm>
          <a:prstGeom prst="rect">
            <a:avLst/>
          </a:prstGeom>
          <a:ln w="19050">
            <a:solidFill>
              <a:srgbClr val="004FBB"/>
            </a:solidFill>
          </a:ln>
        </p:spPr>
      </p:pic>
    </p:spTree>
    <p:extLst>
      <p:ext uri="{BB962C8B-B14F-4D97-AF65-F5344CB8AC3E}">
        <p14:creationId xmlns:p14="http://schemas.microsoft.com/office/powerpoint/2010/main" val="51464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Current IPv4 Delegation Policy and Practice</a:t>
            </a:r>
            <a:endParaRPr lang="en-US" dirty="0"/>
          </a:p>
        </p:txBody>
      </p:sp>
      <p:sp>
        <p:nvSpPr>
          <p:cNvPr id="3" name="Content Placeholder 2"/>
          <p:cNvSpPr>
            <a:spLocks noGrp="1"/>
          </p:cNvSpPr>
          <p:nvPr>
            <p:ph idx="1"/>
          </p:nvPr>
        </p:nvSpPr>
        <p:spPr/>
        <p:txBody>
          <a:bodyPr>
            <a:normAutofit lnSpcReduction="10000"/>
          </a:bodyPr>
          <a:lstStyle/>
          <a:p>
            <a:r>
              <a:rPr lang="en-AU" dirty="0">
                <a:latin typeface="Arial" charset="0"/>
              </a:rPr>
              <a:t>APNIC: Maximum /22 from final /8 (103/8</a:t>
            </a:r>
            <a:r>
              <a:rPr lang="en-AU" dirty="0" smtClean="0">
                <a:latin typeface="Arial" charset="0"/>
              </a:rPr>
              <a:t>). Requests for /22 from recovered pool put onto waiting list </a:t>
            </a:r>
          </a:p>
          <a:p>
            <a:r>
              <a:rPr lang="en-AU" dirty="0" smtClean="0">
                <a:latin typeface="Arial" charset="0"/>
              </a:rPr>
              <a:t>RIPE </a:t>
            </a:r>
            <a:r>
              <a:rPr lang="en-AU" dirty="0">
                <a:latin typeface="Arial" charset="0"/>
              </a:rPr>
              <a:t>NCC: Maximum /22 from the final /8 pool for each </a:t>
            </a:r>
            <a:r>
              <a:rPr lang="en-AU" dirty="0" smtClean="0">
                <a:latin typeface="Arial" charset="0"/>
              </a:rPr>
              <a:t>member</a:t>
            </a:r>
            <a:endParaRPr lang="en-AU" dirty="0">
              <a:latin typeface="Arial" charset="0"/>
            </a:endParaRPr>
          </a:p>
          <a:p>
            <a:r>
              <a:rPr lang="en-AU" dirty="0">
                <a:latin typeface="Arial" charset="0"/>
              </a:rPr>
              <a:t>ARIN: </a:t>
            </a:r>
            <a:r>
              <a:rPr lang="en-AU" dirty="0" smtClean="0">
                <a:latin typeface="Arial" charset="0"/>
              </a:rPr>
              <a:t>All requests put onto the waiting list</a:t>
            </a:r>
            <a:endParaRPr lang="en-AU" dirty="0">
              <a:latin typeface="Arial" charset="0"/>
            </a:endParaRPr>
          </a:p>
          <a:p>
            <a:r>
              <a:rPr lang="en-AU" dirty="0">
                <a:latin typeface="Arial" charset="0"/>
              </a:rPr>
              <a:t>LACNIC: Maximum /22 for </a:t>
            </a:r>
            <a:r>
              <a:rPr lang="en-AU" dirty="0" smtClean="0">
                <a:latin typeface="Arial" charset="0"/>
              </a:rPr>
              <a:t>new Members only</a:t>
            </a:r>
            <a:endParaRPr lang="en-AU" dirty="0">
              <a:latin typeface="Arial" charset="0"/>
            </a:endParaRPr>
          </a:p>
          <a:p>
            <a:r>
              <a:rPr lang="en-AU" dirty="0">
                <a:latin typeface="Arial" charset="0"/>
              </a:rPr>
              <a:t>AFRINIC: </a:t>
            </a:r>
            <a:r>
              <a:rPr lang="en-AU" dirty="0" smtClean="0">
                <a:latin typeface="Arial" charset="0"/>
              </a:rPr>
              <a:t>Reached final /8 April 2017. Minimum /24, maximum /13</a:t>
            </a:r>
            <a:endParaRPr lang="en-AU" dirty="0">
              <a:latin typeface="Arial" charset="0"/>
            </a:endParaRPr>
          </a:p>
        </p:txBody>
      </p:sp>
    </p:spTree>
    <p:extLst>
      <p:ext uri="{BB962C8B-B14F-4D97-AF65-F5344CB8AC3E}">
        <p14:creationId xmlns:p14="http://schemas.microsoft.com/office/powerpoint/2010/main" val="2206415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global depletion</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4</a:t>
            </a:fld>
            <a:endParaRPr lang="en-AU"/>
          </a:p>
        </p:txBody>
      </p:sp>
      <p:pic>
        <p:nvPicPr>
          <p:cNvPr id="4" name="Picture 3"/>
          <p:cNvPicPr>
            <a:picLocks noChangeAspect="1"/>
          </p:cNvPicPr>
          <p:nvPr/>
        </p:nvPicPr>
        <p:blipFill>
          <a:blip r:embed="rId2"/>
          <a:stretch>
            <a:fillRect/>
          </a:stretch>
        </p:blipFill>
        <p:spPr>
          <a:xfrm>
            <a:off x="467544" y="1059582"/>
            <a:ext cx="8136904" cy="3847715"/>
          </a:xfrm>
          <a:prstGeom prst="rect">
            <a:avLst/>
          </a:prstGeom>
        </p:spPr>
      </p:pic>
    </p:spTree>
    <p:extLst>
      <p:ext uri="{BB962C8B-B14F-4D97-AF65-F5344CB8AC3E}">
        <p14:creationId xmlns:p14="http://schemas.microsoft.com/office/powerpoint/2010/main" val="23250529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Annual IPv4 Delegations</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5</a:t>
            </a:fld>
            <a:endParaRPr lang="en-AU"/>
          </a:p>
        </p:txBody>
      </p:sp>
      <p:pic>
        <p:nvPicPr>
          <p:cNvPr id="6" name="Picture 5"/>
          <p:cNvPicPr>
            <a:picLocks noChangeAspect="1"/>
          </p:cNvPicPr>
          <p:nvPr/>
        </p:nvPicPr>
        <p:blipFill>
          <a:blip r:embed="rId3"/>
          <a:stretch>
            <a:fillRect/>
          </a:stretch>
        </p:blipFill>
        <p:spPr>
          <a:xfrm>
            <a:off x="8756" y="987574"/>
            <a:ext cx="9144000" cy="3964798"/>
          </a:xfrm>
          <a:prstGeom prst="rect">
            <a:avLst/>
          </a:prstGeom>
        </p:spPr>
      </p:pic>
    </p:spTree>
    <p:extLst>
      <p:ext uri="{BB962C8B-B14F-4D97-AF65-F5344CB8AC3E}">
        <p14:creationId xmlns:p14="http://schemas.microsoft.com/office/powerpoint/2010/main" val="3151729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8"/>
            <a:ext cx="8352928" cy="4309988"/>
          </a:xfrm>
        </p:spPr>
        <p:txBody>
          <a:bodyPr>
            <a:normAutofit/>
          </a:bodyPr>
          <a:lstStyle/>
          <a:p>
            <a:r>
              <a:rPr lang="en-US" dirty="0">
                <a:solidFill>
                  <a:srgbClr val="C40836"/>
                </a:solidFill>
              </a:rPr>
              <a:t>68%</a:t>
            </a:r>
            <a:r>
              <a:rPr lang="en-US" dirty="0"/>
              <a:t> of APNIC </a:t>
            </a:r>
            <a:r>
              <a:rPr lang="en-US" dirty="0">
                <a:solidFill>
                  <a:srgbClr val="C40836"/>
                </a:solidFill>
              </a:rPr>
              <a:t>Members</a:t>
            </a:r>
            <a:r>
              <a:rPr lang="en-US" dirty="0"/>
              <a:t> have </a:t>
            </a:r>
            <a:r>
              <a:rPr lang="en-US" dirty="0">
                <a:solidFill>
                  <a:srgbClr val="C40836"/>
                </a:solidFill>
              </a:rPr>
              <a:t>received</a:t>
            </a:r>
            <a:r>
              <a:rPr lang="en-US" dirty="0"/>
              <a:t> IPv4 from 103/8 </a:t>
            </a:r>
            <a:r>
              <a:rPr lang="en-US" dirty="0" smtClean="0"/>
              <a:t/>
            </a:r>
            <a:br>
              <a:rPr lang="en-US" dirty="0" smtClean="0"/>
            </a:br>
            <a:r>
              <a:rPr lang="en-US" dirty="0"/>
              <a:t/>
            </a:r>
            <a:br>
              <a:rPr lang="en-US" dirty="0"/>
            </a:br>
            <a:r>
              <a:rPr lang="en-US" dirty="0"/>
              <a:t>Currently only </a:t>
            </a:r>
            <a:r>
              <a:rPr lang="en-US" dirty="0">
                <a:solidFill>
                  <a:srgbClr val="C40836"/>
                </a:solidFill>
              </a:rPr>
              <a:t>37%</a:t>
            </a:r>
            <a:r>
              <a:rPr lang="en-US" dirty="0"/>
              <a:t> of 103/8 is </a:t>
            </a:r>
            <a:r>
              <a:rPr lang="en-US" dirty="0">
                <a:solidFill>
                  <a:srgbClr val="C40836"/>
                </a:solidFill>
              </a:rPr>
              <a:t>available</a:t>
            </a:r>
            <a:r>
              <a:rPr lang="en-US" dirty="0"/>
              <a:t>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6</a:t>
            </a:fld>
            <a:endParaRPr lang="en-AU"/>
          </a:p>
        </p:txBody>
      </p:sp>
    </p:spTree>
    <p:extLst>
      <p:ext uri="{BB962C8B-B14F-4D97-AF65-F5344CB8AC3E}">
        <p14:creationId xmlns:p14="http://schemas.microsoft.com/office/powerpoint/2010/main" val="31701020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Annual IPv4 Transfers</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7</a:t>
            </a:fld>
            <a:endParaRPr lang="en-AU"/>
          </a:p>
        </p:txBody>
      </p:sp>
      <p:sp>
        <p:nvSpPr>
          <p:cNvPr id="16" name="TextBox 15"/>
          <p:cNvSpPr txBox="1"/>
          <p:nvPr/>
        </p:nvSpPr>
        <p:spPr>
          <a:xfrm>
            <a:off x="7884368" y="4731990"/>
            <a:ext cx="1259632" cy="230832"/>
          </a:xfrm>
          <a:prstGeom prst="rect">
            <a:avLst/>
          </a:prstGeom>
          <a:noFill/>
        </p:spPr>
        <p:txBody>
          <a:bodyPr wrap="square" rtlCol="0">
            <a:spAutoFit/>
          </a:bodyPr>
          <a:lstStyle/>
          <a:p>
            <a:pPr algn="r"/>
            <a:r>
              <a:rPr lang="en-US" sz="900" dirty="0" smtClean="0"/>
              <a:t>As at 31 </a:t>
            </a:r>
            <a:r>
              <a:rPr lang="en-US" sz="900" dirty="0" err="1" smtClean="0"/>
              <a:t>Dcember</a:t>
            </a:r>
            <a:endParaRPr lang="en-US" sz="900" dirty="0"/>
          </a:p>
        </p:txBody>
      </p:sp>
      <p:pic>
        <p:nvPicPr>
          <p:cNvPr id="5" name="Picture 4"/>
          <p:cNvPicPr>
            <a:picLocks noChangeAspect="1"/>
          </p:cNvPicPr>
          <p:nvPr/>
        </p:nvPicPr>
        <p:blipFill>
          <a:blip r:embed="rId3"/>
          <a:stretch>
            <a:fillRect/>
          </a:stretch>
        </p:blipFill>
        <p:spPr>
          <a:xfrm>
            <a:off x="0" y="987574"/>
            <a:ext cx="9144000" cy="3909300"/>
          </a:xfrm>
          <a:prstGeom prst="rect">
            <a:avLst/>
          </a:prstGeom>
        </p:spPr>
      </p:pic>
    </p:spTree>
    <p:extLst>
      <p:ext uri="{BB962C8B-B14F-4D97-AF65-F5344CB8AC3E}">
        <p14:creationId xmlns:p14="http://schemas.microsoft.com/office/powerpoint/2010/main" val="4753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IPv6?</a:t>
            </a:r>
            <a:endParaRPr lang="en-US" dirty="0"/>
          </a:p>
        </p:txBody>
      </p:sp>
      <p:sp>
        <p:nvSpPr>
          <p:cNvPr id="3" name="Content Placeholder 2"/>
          <p:cNvSpPr>
            <a:spLocks noGrp="1"/>
          </p:cNvSpPr>
          <p:nvPr>
            <p:ph idx="1"/>
          </p:nvPr>
        </p:nvSpPr>
        <p:spPr/>
        <p:txBody>
          <a:bodyPr/>
          <a:lstStyle/>
          <a:p>
            <a:r>
              <a:rPr lang="en-US" dirty="0" smtClean="0"/>
              <a:t>IPv4 address supply is exhausted</a:t>
            </a:r>
          </a:p>
          <a:p>
            <a:pPr lvl="1"/>
            <a:r>
              <a:rPr lang="en-US" dirty="0" smtClean="0"/>
              <a:t>New networks require addresses</a:t>
            </a:r>
          </a:p>
          <a:p>
            <a:pPr lvl="1"/>
            <a:r>
              <a:rPr lang="en-US" dirty="0" smtClean="0"/>
              <a:t>Stop-gap measures are damaging (NAT)</a:t>
            </a:r>
          </a:p>
          <a:p>
            <a:r>
              <a:rPr lang="en-US" dirty="0" smtClean="0"/>
              <a:t>The Internet is growing fast</a:t>
            </a:r>
          </a:p>
          <a:p>
            <a:pPr lvl="1"/>
            <a:r>
              <a:rPr lang="en-US" dirty="0" smtClean="0"/>
              <a:t>Broadband: mobile and </a:t>
            </a:r>
            <a:r>
              <a:rPr lang="en-US" dirty="0" err="1" smtClean="0"/>
              <a:t>wifi</a:t>
            </a:r>
            <a:endParaRPr lang="en-US" dirty="0" smtClean="0"/>
          </a:p>
          <a:p>
            <a:pPr lvl="1"/>
            <a:r>
              <a:rPr lang="en-US" dirty="0" smtClean="0"/>
              <a:t>“Internet of Things”</a:t>
            </a:r>
          </a:p>
          <a:p>
            <a:r>
              <a:rPr lang="en-US" dirty="0" smtClean="0"/>
              <a:t>IPv6 is the only viable option we have now</a:t>
            </a:r>
          </a:p>
          <a:p>
            <a:pPr lvl="1"/>
            <a:r>
              <a:rPr lang="en-US" dirty="0" smtClean="0"/>
              <a:t>Much larger address space than IPv4</a:t>
            </a:r>
          </a:p>
          <a:p>
            <a:pPr lvl="1"/>
            <a:endParaRPr lang="en-US" dirty="0" smtClean="0"/>
          </a:p>
          <a:p>
            <a:endParaRPr lang="en-US" dirty="0"/>
          </a:p>
        </p:txBody>
      </p:sp>
      <p:sp>
        <p:nvSpPr>
          <p:cNvPr id="4" name="Slide Number Placeholder 2"/>
          <p:cNvSpPr>
            <a:spLocks noGrp="1"/>
          </p:cNvSpPr>
          <p:nvPr>
            <p:ph type="sldNum" sz="quarter" idx="12"/>
          </p:nvPr>
        </p:nvSpPr>
        <p:spPr>
          <a:xfrm>
            <a:off x="8748464" y="4948014"/>
            <a:ext cx="288032" cy="162018"/>
          </a:xfrm>
        </p:spPr>
        <p:txBody>
          <a:bodyPr/>
          <a:lstStyle/>
          <a:p>
            <a:fld id="{38B2A337-2C29-4402-A0A2-E290C184D5D3}" type="slidenum">
              <a:rPr lang="en-AU" smtClean="0"/>
              <a:t>8</a:t>
            </a:fld>
            <a:endParaRPr lang="en-AU"/>
          </a:p>
        </p:txBody>
      </p:sp>
    </p:spTree>
    <p:extLst>
      <p:ext uri="{BB962C8B-B14F-4D97-AF65-F5344CB8AC3E}">
        <p14:creationId xmlns:p14="http://schemas.microsoft.com/office/powerpoint/2010/main" val="16905864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Annual IPv6 Delegations</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9</a:t>
            </a:fld>
            <a:endParaRPr lang="en-AU"/>
          </a:p>
        </p:txBody>
      </p:sp>
      <p:pic>
        <p:nvPicPr>
          <p:cNvPr id="4" name="Picture 3"/>
          <p:cNvPicPr>
            <a:picLocks noChangeAspect="1"/>
          </p:cNvPicPr>
          <p:nvPr/>
        </p:nvPicPr>
        <p:blipFill>
          <a:blip r:embed="rId3"/>
          <a:stretch>
            <a:fillRect/>
          </a:stretch>
        </p:blipFill>
        <p:spPr>
          <a:xfrm>
            <a:off x="0" y="1203598"/>
            <a:ext cx="9144000" cy="3600400"/>
          </a:xfrm>
          <a:prstGeom prst="rect">
            <a:avLst/>
          </a:prstGeom>
        </p:spPr>
      </p:pic>
    </p:spTree>
    <p:extLst>
      <p:ext uri="{BB962C8B-B14F-4D97-AF65-F5344CB8AC3E}">
        <p14:creationId xmlns:p14="http://schemas.microsoft.com/office/powerpoint/2010/main" val="106288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 template blu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25853</TotalTime>
  <Words>1550</Words>
  <Application>Microsoft Macintosh PowerPoint</Application>
  <PresentationFormat>On-screen Show (16:9)</PresentationFormat>
  <Paragraphs>178</Paragraphs>
  <Slides>20</Slides>
  <Notes>17</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Presentation template blue</vt:lpstr>
      <vt:lpstr>Custom Design</vt:lpstr>
      <vt:lpstr>1_Custom Design</vt:lpstr>
      <vt:lpstr>APNIC Update and future planned initiatives</vt:lpstr>
      <vt:lpstr>Outline</vt:lpstr>
      <vt:lpstr>Current IPv4 Delegation Policy and Practice</vt:lpstr>
      <vt:lpstr>Continued global depletion</vt:lpstr>
      <vt:lpstr>Annual IPv4 Delegations</vt:lpstr>
      <vt:lpstr>68% of APNIC Members have received IPv4 from 103/8   Currently only 37% of 103/8 is available   </vt:lpstr>
      <vt:lpstr>Annual IPv4 Transfers</vt:lpstr>
      <vt:lpstr>Why IPv6?</vt:lpstr>
      <vt:lpstr>Annual IPv6 Delegations</vt:lpstr>
      <vt:lpstr>APNIC IPv6 Delegation Oceania</vt:lpstr>
      <vt:lpstr>IPv6 adoption statistics by Google</vt:lpstr>
      <vt:lpstr>Top 1000 websites IPv6</vt:lpstr>
      <vt:lpstr>End user readiness: APNIC Labs</vt:lpstr>
      <vt:lpstr>New object - Organization object</vt:lpstr>
      <vt:lpstr>Purpose of Organization object</vt:lpstr>
      <vt:lpstr>What’s next for you</vt:lpstr>
      <vt:lpstr>Capacity Building in the Pacific – Cyber Security </vt:lpstr>
      <vt:lpstr>Capacity Building in the Pacific – Cyber Security </vt:lpstr>
      <vt:lpstr>Your all invited!</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Connie</dc:creator>
  <cp:lastModifiedBy>Elly Tawhai</cp:lastModifiedBy>
  <cp:revision>710</cp:revision>
  <dcterms:created xsi:type="dcterms:W3CDTF">2015-09-29T02:45:20Z</dcterms:created>
  <dcterms:modified xsi:type="dcterms:W3CDTF">2017-07-03T04:13:19Z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