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5" r:id="rId7"/>
    <p:sldId id="266" r:id="rId8"/>
    <p:sldId id="261" r:id="rId9"/>
    <p:sldId id="264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056" y="2099008"/>
            <a:ext cx="8791575" cy="2387600"/>
          </a:xfrm>
        </p:spPr>
        <p:txBody>
          <a:bodyPr/>
          <a:lstStyle/>
          <a:p>
            <a:pPr algn="ctr"/>
            <a:r>
              <a:rPr lang="en-US" dirty="0" smtClean="0"/>
              <a:t>Accessing International Educational Network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2258" y="4790618"/>
            <a:ext cx="7637172" cy="16488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Sanjay Singh</a:t>
            </a:r>
          </a:p>
          <a:p>
            <a:pPr algn="ctr"/>
            <a:r>
              <a:rPr lang="en-US" dirty="0" smtClean="0"/>
              <a:t>Acting Manager ICT Infrastructure</a:t>
            </a:r>
          </a:p>
          <a:p>
            <a:pPr algn="ctr"/>
            <a:r>
              <a:rPr lang="en-US" dirty="0" smtClean="0"/>
              <a:t>Division of ICT</a:t>
            </a:r>
          </a:p>
          <a:p>
            <a:pPr algn="ctr"/>
            <a:r>
              <a:rPr lang="en-US" dirty="0" smtClean="0"/>
              <a:t>3 </a:t>
            </a:r>
            <a:r>
              <a:rPr lang="en-US" dirty="0" err="1" smtClean="0"/>
              <a:t>JuLY</a:t>
            </a:r>
            <a:r>
              <a:rPr lang="en-US" dirty="0" smtClean="0"/>
              <a:t> </a:t>
            </a:r>
            <a:r>
              <a:rPr lang="en-US" dirty="0"/>
              <a:t>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DE08D7-EB42-43FB-AED0-CB229FAA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464" y="4745827"/>
            <a:ext cx="2525659" cy="1952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8" y="4790618"/>
            <a:ext cx="1548909" cy="1550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142" y="348953"/>
            <a:ext cx="19907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821" y="877590"/>
            <a:ext cx="57340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689" y="1811591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Division of ICT of FNU invites any interested party to review the design and provide feedback. </a:t>
            </a:r>
          </a:p>
          <a:p>
            <a:r>
              <a:rPr lang="en-US" dirty="0" smtClean="0"/>
              <a:t>Aim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53" y="4209325"/>
            <a:ext cx="1754541" cy="219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5" y="3788524"/>
            <a:ext cx="4343131" cy="248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890" y="4332254"/>
            <a:ext cx="2468518" cy="2042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5406" y="3550801"/>
            <a:ext cx="2442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Flexible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5104" y="3572791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Scalable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8360" y="3550801"/>
            <a:ext cx="21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Cost Effective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828662"/>
            <a:ext cx="5666185" cy="55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Needs of the Educational Sector</a:t>
            </a:r>
          </a:p>
          <a:p>
            <a:r>
              <a:rPr lang="en-US" dirty="0" smtClean="0"/>
              <a:t>Current </a:t>
            </a:r>
            <a:r>
              <a:rPr lang="en-US" dirty="0"/>
              <a:t>WAN Setup</a:t>
            </a:r>
          </a:p>
          <a:p>
            <a:r>
              <a:rPr lang="en-US" dirty="0"/>
              <a:t>Current Internet Setup</a:t>
            </a:r>
          </a:p>
          <a:p>
            <a:r>
              <a:rPr lang="en-US" dirty="0"/>
              <a:t>The AARNET Setup</a:t>
            </a:r>
          </a:p>
          <a:p>
            <a:r>
              <a:rPr lang="en-US" dirty="0"/>
              <a:t>Desired Distribution Case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needs of the educational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– Books – 1 Way flow of knowledge</a:t>
            </a:r>
          </a:p>
          <a:p>
            <a:r>
              <a:rPr lang="en-US" dirty="0" smtClean="0"/>
              <a:t>Age of Information – Encyclopedias, Local Shared Digital Contents – DVD, LAN hosted materials</a:t>
            </a:r>
          </a:p>
          <a:p>
            <a:r>
              <a:rPr lang="en-US" dirty="0" smtClean="0"/>
              <a:t>Modern Learning and Teaching Concept – Access to Quality Research Materials – Journals – Videos, Digital Collaborative Tools</a:t>
            </a:r>
          </a:p>
          <a:p>
            <a:r>
              <a:rPr lang="en-US" dirty="0" smtClean="0"/>
              <a:t>Internet for Education – Not for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068" y="2828220"/>
            <a:ext cx="2466975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0967" y="2744321"/>
            <a:ext cx="2146524" cy="149112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Current</a:t>
            </a:r>
            <a:br>
              <a:rPr lang="en-US" dirty="0"/>
            </a:br>
            <a:r>
              <a:rPr lang="en-US" dirty="0"/>
              <a:t>Scenario</a:t>
            </a:r>
            <a:br>
              <a:rPr lang="en-US" dirty="0"/>
            </a:br>
            <a:r>
              <a:rPr lang="en-US" dirty="0"/>
              <a:t>WAN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6627" y="4029496"/>
            <a:ext cx="10983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ISP</a:t>
            </a:r>
          </a:p>
          <a:p>
            <a:pPr algn="ctr"/>
            <a:r>
              <a:rPr lang="en-US" sz="3200" b="1" dirty="0" smtClean="0"/>
              <a:t>MPLS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4703493" y="1397597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4" idx="7"/>
            <a:endCxn id="12" idx="4"/>
          </p:cNvCxnSpPr>
          <p:nvPr/>
        </p:nvCxnSpPr>
        <p:spPr>
          <a:xfrm flipV="1">
            <a:off x="4874463" y="1719569"/>
            <a:ext cx="35092" cy="199322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8752" y="1130434"/>
            <a:ext cx="123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SAMABULA</a:t>
            </a:r>
          </a:p>
        </p:txBody>
      </p:sp>
      <p:sp>
        <p:nvSpPr>
          <p:cNvPr id="25" name="Oval 24"/>
          <p:cNvSpPr/>
          <p:nvPr/>
        </p:nvSpPr>
        <p:spPr>
          <a:xfrm>
            <a:off x="8438895" y="267372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851019" y="219271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LABASA CAMPUS</a:t>
            </a:r>
          </a:p>
        </p:txBody>
      </p:sp>
      <p:sp>
        <p:nvSpPr>
          <p:cNvPr id="27" name="Oval 26"/>
          <p:cNvSpPr/>
          <p:nvPr/>
        </p:nvSpPr>
        <p:spPr>
          <a:xfrm>
            <a:off x="8438895" y="728679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51019" y="743534"/>
            <a:ext cx="195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ROSAWA CAMPUS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20479520" flipH="1">
            <a:off x="5160123" y="1068886"/>
            <a:ext cx="797511" cy="6027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21050173">
            <a:off x="7884014" y="294228"/>
            <a:ext cx="504165" cy="3810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21247843">
            <a:off x="7874113" y="814162"/>
            <a:ext cx="504165" cy="381036"/>
          </a:xfrm>
          <a:prstGeom prst="rect">
            <a:avLst/>
          </a:prstGeom>
        </p:spPr>
      </p:pic>
      <p:cxnSp>
        <p:nvCxnSpPr>
          <p:cNvPr id="33" name="Straight Connector 32"/>
          <p:cNvCxnSpPr>
            <a:stCxn id="29" idx="1"/>
            <a:endCxn id="30" idx="1"/>
          </p:cNvCxnSpPr>
          <p:nvPr/>
        </p:nvCxnSpPr>
        <p:spPr>
          <a:xfrm flipV="1">
            <a:off x="5936640" y="524892"/>
            <a:ext cx="1950591" cy="71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9" idx="1"/>
            <a:endCxn id="31" idx="1"/>
          </p:cNvCxnSpPr>
          <p:nvPr/>
        </p:nvCxnSpPr>
        <p:spPr>
          <a:xfrm flipV="1">
            <a:off x="5936640" y="1030458"/>
            <a:ext cx="1938794" cy="212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468587" y="2080118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25014" y="1400613"/>
            <a:ext cx="5576552" cy="49100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820058" y="3706040"/>
            <a:ext cx="63739" cy="46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4" idx="0"/>
            <a:endCxn id="47" idx="3"/>
          </p:cNvCxnSpPr>
          <p:nvPr/>
        </p:nvCxnSpPr>
        <p:spPr>
          <a:xfrm flipV="1">
            <a:off x="4851928" y="2354938"/>
            <a:ext cx="1677013" cy="135110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852748" y="2391321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003254" y="205215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NASINU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23937" y="2403315"/>
            <a:ext cx="217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NASINU CORPORATE</a:t>
            </a:r>
          </a:p>
        </p:txBody>
      </p:sp>
      <p:cxnSp>
        <p:nvCxnSpPr>
          <p:cNvPr id="74" name="Straight Connector 73"/>
          <p:cNvCxnSpPr>
            <a:stCxn id="54" idx="0"/>
            <a:endCxn id="60" idx="3"/>
          </p:cNvCxnSpPr>
          <p:nvPr/>
        </p:nvCxnSpPr>
        <p:spPr>
          <a:xfrm flipV="1">
            <a:off x="4851928" y="2666141"/>
            <a:ext cx="2061174" cy="103989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7" idx="5"/>
            <a:endCxn id="60" idx="1"/>
          </p:cNvCxnSpPr>
          <p:nvPr/>
        </p:nvCxnSpPr>
        <p:spPr>
          <a:xfrm>
            <a:off x="6820357" y="2354938"/>
            <a:ext cx="92745" cy="83535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473671" y="2613546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408178" y="2499275"/>
            <a:ext cx="109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NATABUA</a:t>
            </a:r>
          </a:p>
        </p:txBody>
      </p:sp>
      <p:cxnSp>
        <p:nvCxnSpPr>
          <p:cNvPr id="87" name="Straight Connector 86"/>
          <p:cNvCxnSpPr>
            <a:cxnSpLocks/>
            <a:stCxn id="54" idx="6"/>
            <a:endCxn id="80" idx="5"/>
          </p:cNvCxnSpPr>
          <p:nvPr/>
        </p:nvCxnSpPr>
        <p:spPr>
          <a:xfrm flipH="1" flipV="1">
            <a:off x="2825441" y="2888366"/>
            <a:ext cx="2058356" cy="84072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7252390" y="3134265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278840" y="3541003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277299" y="3957300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96484" y="4358290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991687" y="4735950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714519" y="5175577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32972" y="5487419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906521" y="5727098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68510" y="5922320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797005" y="5986916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55591" y="5938711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525859" y="5742677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102467" y="5482999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714116" y="5167068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423305" y="4753033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228398" y="4361558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158801" y="3975345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127724" y="3549555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207095" y="3111992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481893" y="1324471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956171" y="1522986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584014" y="1648094"/>
            <a:ext cx="412124" cy="321972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869361" y="2083189"/>
            <a:ext cx="412124" cy="321972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stCxn id="54" idx="1"/>
            <a:endCxn id="89" idx="2"/>
          </p:cNvCxnSpPr>
          <p:nvPr/>
        </p:nvCxnSpPr>
        <p:spPr>
          <a:xfrm flipV="1">
            <a:off x="4829392" y="3295251"/>
            <a:ext cx="2422998" cy="4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54" idx="0"/>
            <a:endCxn id="91" idx="2"/>
          </p:cNvCxnSpPr>
          <p:nvPr/>
        </p:nvCxnSpPr>
        <p:spPr>
          <a:xfrm flipV="1">
            <a:off x="4851928" y="3701989"/>
            <a:ext cx="2426912" cy="4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4" idx="0"/>
            <a:endCxn id="92" idx="2"/>
          </p:cNvCxnSpPr>
          <p:nvPr/>
        </p:nvCxnSpPr>
        <p:spPr>
          <a:xfrm>
            <a:off x="4851928" y="3706040"/>
            <a:ext cx="2425371" cy="412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2679733" y="1817890"/>
            <a:ext cx="4517572" cy="4049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7662848" y="3064483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NARERE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667260" y="3539641"/>
            <a:ext cx="80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NAVITI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624130" y="397415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NURSING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547018" y="4382449"/>
            <a:ext cx="201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CMNHS - LAUTOKA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353833" y="4832605"/>
            <a:ext cx="86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NABUA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058356" y="5233595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EMBA CENTER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99719" y="5571817"/>
            <a:ext cx="113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TAMAVUA</a:t>
            </a:r>
          </a:p>
        </p:txBody>
      </p:sp>
      <p:cxnSp>
        <p:nvCxnSpPr>
          <p:cNvPr id="132" name="Straight Connector 131"/>
          <p:cNvCxnSpPr>
            <a:stCxn id="54" idx="1"/>
            <a:endCxn id="93" idx="2"/>
          </p:cNvCxnSpPr>
          <p:nvPr/>
        </p:nvCxnSpPr>
        <p:spPr>
          <a:xfrm>
            <a:off x="4829392" y="3712792"/>
            <a:ext cx="2367092" cy="806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54" idx="2"/>
            <a:endCxn id="94" idx="2"/>
          </p:cNvCxnSpPr>
          <p:nvPr/>
        </p:nvCxnSpPr>
        <p:spPr>
          <a:xfrm>
            <a:off x="4820058" y="3729093"/>
            <a:ext cx="2171629" cy="1167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54" idx="1"/>
            <a:endCxn id="95" idx="1"/>
          </p:cNvCxnSpPr>
          <p:nvPr/>
        </p:nvCxnSpPr>
        <p:spPr>
          <a:xfrm>
            <a:off x="4829392" y="3712792"/>
            <a:ext cx="1945481" cy="1509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4" idx="1"/>
            <a:endCxn id="96" idx="0"/>
          </p:cNvCxnSpPr>
          <p:nvPr/>
        </p:nvCxnSpPr>
        <p:spPr>
          <a:xfrm>
            <a:off x="4829392" y="3712792"/>
            <a:ext cx="1709642" cy="177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276604" y="5840303"/>
            <a:ext cx="43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</a:t>
            </a:r>
          </a:p>
        </p:txBody>
      </p:sp>
      <p:cxnSp>
        <p:nvCxnSpPr>
          <p:cNvPr id="150" name="Straight Connector 149"/>
          <p:cNvCxnSpPr>
            <a:stCxn id="54" idx="0"/>
            <a:endCxn id="97" idx="0"/>
          </p:cNvCxnSpPr>
          <p:nvPr/>
        </p:nvCxnSpPr>
        <p:spPr>
          <a:xfrm>
            <a:off x="4851928" y="3706040"/>
            <a:ext cx="1260655" cy="2021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547396" y="6164768"/>
            <a:ext cx="119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SIGATOKA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682680" y="6269108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NAVUA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716125" y="620472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NASESE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666562" y="592605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NAMAKA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266723" y="5589919"/>
            <a:ext cx="97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NACEVA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160436" y="5222729"/>
            <a:ext cx="16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MARINE DR LTK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01392" y="478389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FMA MARITIME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72699" y="438938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MARITIME NADI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916393" y="3941030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KORONIVIA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130978" y="353089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– SITE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127764" y="2837435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HOODLESS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9082780" y="1122856"/>
            <a:ext cx="132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KORONIVIA</a:t>
            </a:r>
          </a:p>
          <a:p>
            <a:r>
              <a:rPr lang="en-US" dirty="0"/>
              <a:t>FARM- VPN</a:t>
            </a: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47" y="1384532"/>
            <a:ext cx="548183" cy="587573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2434460" y="1275349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SMB HOSTEL RTR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69805" y="2186735"/>
            <a:ext cx="15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 ST ASDL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03376" y="1689560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SMB HOSTEL ASDL</a:t>
            </a:r>
          </a:p>
        </p:txBody>
      </p:sp>
      <p:pic>
        <p:nvPicPr>
          <p:cNvPr id="183" name="Picture 1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17" y="1934160"/>
            <a:ext cx="548183" cy="587573"/>
          </a:xfrm>
          <a:prstGeom prst="rect">
            <a:avLst/>
          </a:prstGeom>
        </p:spPr>
      </p:pic>
      <p:cxnSp>
        <p:nvCxnSpPr>
          <p:cNvPr id="185" name="Straight Connector 184"/>
          <p:cNvCxnSpPr>
            <a:cxnSpLocks/>
            <a:stCxn id="110" idx="2"/>
            <a:endCxn id="183" idx="0"/>
          </p:cNvCxnSpPr>
          <p:nvPr/>
        </p:nvCxnSpPr>
        <p:spPr>
          <a:xfrm flipH="1">
            <a:off x="3442009" y="1683972"/>
            <a:ext cx="514162" cy="250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  <a:stCxn id="111" idx="5"/>
            <a:endCxn id="183" idx="1"/>
          </p:cNvCxnSpPr>
          <p:nvPr/>
        </p:nvCxnSpPr>
        <p:spPr>
          <a:xfrm>
            <a:off x="2935784" y="1922914"/>
            <a:ext cx="232133" cy="305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/>
            <a:stCxn id="112" idx="6"/>
            <a:endCxn id="183" idx="1"/>
          </p:cNvCxnSpPr>
          <p:nvPr/>
        </p:nvCxnSpPr>
        <p:spPr>
          <a:xfrm flipV="1">
            <a:off x="2281485" y="2227947"/>
            <a:ext cx="886432" cy="1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  <a:stCxn id="110" idx="6"/>
            <a:endCxn id="12" idx="2"/>
          </p:cNvCxnSpPr>
          <p:nvPr/>
        </p:nvCxnSpPr>
        <p:spPr>
          <a:xfrm flipV="1">
            <a:off x="4368295" y="1558583"/>
            <a:ext cx="335198" cy="125389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08" idx="5"/>
            <a:endCxn id="54" idx="5"/>
          </p:cNvCxnSpPr>
          <p:nvPr/>
        </p:nvCxnSpPr>
        <p:spPr>
          <a:xfrm>
            <a:off x="2558865" y="3386812"/>
            <a:ext cx="2315598" cy="358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54" idx="5"/>
            <a:endCxn id="107" idx="6"/>
          </p:cNvCxnSpPr>
          <p:nvPr/>
        </p:nvCxnSpPr>
        <p:spPr>
          <a:xfrm flipH="1" flipV="1">
            <a:off x="2539848" y="3710541"/>
            <a:ext cx="2334615" cy="3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06" idx="6"/>
            <a:endCxn id="54" idx="5"/>
          </p:cNvCxnSpPr>
          <p:nvPr/>
        </p:nvCxnSpPr>
        <p:spPr>
          <a:xfrm flipV="1">
            <a:off x="2570925" y="3745393"/>
            <a:ext cx="2303538" cy="390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05" idx="6"/>
            <a:endCxn id="54" idx="5"/>
          </p:cNvCxnSpPr>
          <p:nvPr/>
        </p:nvCxnSpPr>
        <p:spPr>
          <a:xfrm flipV="1">
            <a:off x="2640522" y="3745393"/>
            <a:ext cx="2233941" cy="77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04" idx="6"/>
            <a:endCxn id="54" idx="0"/>
          </p:cNvCxnSpPr>
          <p:nvPr/>
        </p:nvCxnSpPr>
        <p:spPr>
          <a:xfrm flipV="1">
            <a:off x="2835429" y="3706040"/>
            <a:ext cx="2016499" cy="120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03" idx="7"/>
            <a:endCxn id="54" idx="4"/>
          </p:cNvCxnSpPr>
          <p:nvPr/>
        </p:nvCxnSpPr>
        <p:spPr>
          <a:xfrm flipV="1">
            <a:off x="3065886" y="3752145"/>
            <a:ext cx="1786042" cy="1462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102" idx="7"/>
            <a:endCxn id="54" idx="4"/>
          </p:cNvCxnSpPr>
          <p:nvPr/>
        </p:nvCxnSpPr>
        <p:spPr>
          <a:xfrm flipV="1">
            <a:off x="3454237" y="3752145"/>
            <a:ext cx="1397691" cy="1778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101" idx="7"/>
            <a:endCxn id="54" idx="0"/>
          </p:cNvCxnSpPr>
          <p:nvPr/>
        </p:nvCxnSpPr>
        <p:spPr>
          <a:xfrm flipV="1">
            <a:off x="3877629" y="3706040"/>
            <a:ext cx="974299" cy="2083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00" idx="0"/>
            <a:endCxn id="54" idx="0"/>
          </p:cNvCxnSpPr>
          <p:nvPr/>
        </p:nvCxnSpPr>
        <p:spPr>
          <a:xfrm flipV="1">
            <a:off x="4361653" y="3706040"/>
            <a:ext cx="490275" cy="223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99" idx="0"/>
            <a:endCxn id="54" idx="0"/>
          </p:cNvCxnSpPr>
          <p:nvPr/>
        </p:nvCxnSpPr>
        <p:spPr>
          <a:xfrm flipH="1" flipV="1">
            <a:off x="4851928" y="3706040"/>
            <a:ext cx="151139" cy="2280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98" idx="0"/>
            <a:endCxn id="54" idx="6"/>
          </p:cNvCxnSpPr>
          <p:nvPr/>
        </p:nvCxnSpPr>
        <p:spPr>
          <a:xfrm flipH="1" flipV="1">
            <a:off x="4883797" y="3729093"/>
            <a:ext cx="690775" cy="2193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Freeform 256"/>
          <p:cNvSpPr/>
          <p:nvPr/>
        </p:nvSpPr>
        <p:spPr>
          <a:xfrm>
            <a:off x="878915" y="868423"/>
            <a:ext cx="3989299" cy="3005956"/>
          </a:xfrm>
          <a:custGeom>
            <a:avLst/>
            <a:gdLst>
              <a:gd name="connsiteX0" fmla="*/ 3989299 w 3989299"/>
              <a:gd name="connsiteY0" fmla="*/ 561132 h 3005956"/>
              <a:gd name="connsiteX1" fmla="*/ 3049141 w 3989299"/>
              <a:gd name="connsiteY1" fmla="*/ 123250 h 3005956"/>
              <a:gd name="connsiteX2" fmla="*/ 1722617 w 3989299"/>
              <a:gd name="connsiteY2" fmla="*/ 45977 h 3005956"/>
              <a:gd name="connsiteX3" fmla="*/ 396093 w 3989299"/>
              <a:gd name="connsiteY3" fmla="*/ 754315 h 3005956"/>
              <a:gd name="connsiteX4" fmla="*/ 22606 w 3989299"/>
              <a:gd name="connsiteY4" fmla="*/ 1514168 h 3005956"/>
              <a:gd name="connsiteX5" fmla="*/ 87000 w 3989299"/>
              <a:gd name="connsiteY5" fmla="*/ 2711903 h 3005956"/>
              <a:gd name="connsiteX6" fmla="*/ 460487 w 3989299"/>
              <a:gd name="connsiteY6" fmla="*/ 2995239 h 3005956"/>
              <a:gd name="connsiteX7" fmla="*/ 1323372 w 3989299"/>
              <a:gd name="connsiteY7" fmla="*/ 2943723 h 3005956"/>
              <a:gd name="connsiteX8" fmla="*/ 1271856 w 3989299"/>
              <a:gd name="connsiteY8" fmla="*/ 2917965 h 300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99" h="3005956">
                <a:moveTo>
                  <a:pt x="3989299" y="561132"/>
                </a:moveTo>
                <a:cubicBezTo>
                  <a:pt x="3708110" y="385120"/>
                  <a:pt x="3426921" y="209109"/>
                  <a:pt x="3049141" y="123250"/>
                </a:cubicBezTo>
                <a:cubicBezTo>
                  <a:pt x="2671361" y="37391"/>
                  <a:pt x="2164792" y="-59201"/>
                  <a:pt x="1722617" y="45977"/>
                </a:cubicBezTo>
                <a:cubicBezTo>
                  <a:pt x="1280442" y="151154"/>
                  <a:pt x="679428" y="509617"/>
                  <a:pt x="396093" y="754315"/>
                </a:cubicBezTo>
                <a:cubicBezTo>
                  <a:pt x="112758" y="999013"/>
                  <a:pt x="74121" y="1187903"/>
                  <a:pt x="22606" y="1514168"/>
                </a:cubicBezTo>
                <a:cubicBezTo>
                  <a:pt x="-28909" y="1840433"/>
                  <a:pt x="14020" y="2465058"/>
                  <a:pt x="87000" y="2711903"/>
                </a:cubicBezTo>
                <a:cubicBezTo>
                  <a:pt x="159980" y="2958748"/>
                  <a:pt x="254425" y="2956602"/>
                  <a:pt x="460487" y="2995239"/>
                </a:cubicBezTo>
                <a:cubicBezTo>
                  <a:pt x="666549" y="3033876"/>
                  <a:pt x="1188144" y="2956602"/>
                  <a:pt x="1323372" y="2943723"/>
                </a:cubicBezTo>
                <a:cubicBezTo>
                  <a:pt x="1458600" y="2930844"/>
                  <a:pt x="1365228" y="2924404"/>
                  <a:pt x="1271856" y="291796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 rot="20731784">
            <a:off x="1719368" y="980631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6M </a:t>
            </a:r>
            <a:r>
              <a:rPr lang="en-US" dirty="0">
                <a:solidFill>
                  <a:srgbClr val="C00000"/>
                </a:solidFill>
              </a:rPr>
              <a:t>LEASED LINE</a:t>
            </a:r>
          </a:p>
        </p:txBody>
      </p:sp>
      <p:sp>
        <p:nvSpPr>
          <p:cNvPr id="260" name="Freeform 259"/>
          <p:cNvSpPr/>
          <p:nvPr/>
        </p:nvSpPr>
        <p:spPr>
          <a:xfrm>
            <a:off x="803098" y="695023"/>
            <a:ext cx="6106546" cy="3164328"/>
          </a:xfrm>
          <a:custGeom>
            <a:avLst/>
            <a:gdLst>
              <a:gd name="connsiteX0" fmla="*/ 3989299 w 3989299"/>
              <a:gd name="connsiteY0" fmla="*/ 561132 h 3005956"/>
              <a:gd name="connsiteX1" fmla="*/ 3049141 w 3989299"/>
              <a:gd name="connsiteY1" fmla="*/ 123250 h 3005956"/>
              <a:gd name="connsiteX2" fmla="*/ 1722617 w 3989299"/>
              <a:gd name="connsiteY2" fmla="*/ 45977 h 3005956"/>
              <a:gd name="connsiteX3" fmla="*/ 396093 w 3989299"/>
              <a:gd name="connsiteY3" fmla="*/ 754315 h 3005956"/>
              <a:gd name="connsiteX4" fmla="*/ 22606 w 3989299"/>
              <a:gd name="connsiteY4" fmla="*/ 1514168 h 3005956"/>
              <a:gd name="connsiteX5" fmla="*/ 87000 w 3989299"/>
              <a:gd name="connsiteY5" fmla="*/ 2711903 h 3005956"/>
              <a:gd name="connsiteX6" fmla="*/ 460487 w 3989299"/>
              <a:gd name="connsiteY6" fmla="*/ 2995239 h 3005956"/>
              <a:gd name="connsiteX7" fmla="*/ 1323372 w 3989299"/>
              <a:gd name="connsiteY7" fmla="*/ 2943723 h 3005956"/>
              <a:gd name="connsiteX8" fmla="*/ 1271856 w 3989299"/>
              <a:gd name="connsiteY8" fmla="*/ 2917965 h 3005956"/>
              <a:gd name="connsiteX0" fmla="*/ 5251428 w 5251428"/>
              <a:gd name="connsiteY0" fmla="*/ 828490 h 3015736"/>
              <a:gd name="connsiteX1" fmla="*/ 3049141 w 5251428"/>
              <a:gd name="connsiteY1" fmla="*/ 133030 h 3015736"/>
              <a:gd name="connsiteX2" fmla="*/ 1722617 w 5251428"/>
              <a:gd name="connsiteY2" fmla="*/ 55757 h 3015736"/>
              <a:gd name="connsiteX3" fmla="*/ 396093 w 5251428"/>
              <a:gd name="connsiteY3" fmla="*/ 764095 h 3015736"/>
              <a:gd name="connsiteX4" fmla="*/ 22606 w 5251428"/>
              <a:gd name="connsiteY4" fmla="*/ 1523948 h 3015736"/>
              <a:gd name="connsiteX5" fmla="*/ 87000 w 5251428"/>
              <a:gd name="connsiteY5" fmla="*/ 2721683 h 3015736"/>
              <a:gd name="connsiteX6" fmla="*/ 460487 w 5251428"/>
              <a:gd name="connsiteY6" fmla="*/ 3005019 h 3015736"/>
              <a:gd name="connsiteX7" fmla="*/ 1323372 w 5251428"/>
              <a:gd name="connsiteY7" fmla="*/ 2953503 h 3015736"/>
              <a:gd name="connsiteX8" fmla="*/ 1271856 w 5251428"/>
              <a:gd name="connsiteY8" fmla="*/ 2927745 h 3015736"/>
              <a:gd name="connsiteX0" fmla="*/ 5251428 w 5251428"/>
              <a:gd name="connsiteY0" fmla="*/ 946505 h 3133751"/>
              <a:gd name="connsiteX1" fmla="*/ 3049141 w 5251428"/>
              <a:gd name="connsiteY1" fmla="*/ 57862 h 3133751"/>
              <a:gd name="connsiteX2" fmla="*/ 1722617 w 5251428"/>
              <a:gd name="connsiteY2" fmla="*/ 173772 h 3133751"/>
              <a:gd name="connsiteX3" fmla="*/ 396093 w 5251428"/>
              <a:gd name="connsiteY3" fmla="*/ 882110 h 3133751"/>
              <a:gd name="connsiteX4" fmla="*/ 22606 w 5251428"/>
              <a:gd name="connsiteY4" fmla="*/ 1641963 h 3133751"/>
              <a:gd name="connsiteX5" fmla="*/ 87000 w 5251428"/>
              <a:gd name="connsiteY5" fmla="*/ 2839698 h 3133751"/>
              <a:gd name="connsiteX6" fmla="*/ 460487 w 5251428"/>
              <a:gd name="connsiteY6" fmla="*/ 3123034 h 3133751"/>
              <a:gd name="connsiteX7" fmla="*/ 1323372 w 5251428"/>
              <a:gd name="connsiteY7" fmla="*/ 3071518 h 3133751"/>
              <a:gd name="connsiteX8" fmla="*/ 1271856 w 5251428"/>
              <a:gd name="connsiteY8" fmla="*/ 3045760 h 3133751"/>
              <a:gd name="connsiteX0" fmla="*/ 5251428 w 5251428"/>
              <a:gd name="connsiteY0" fmla="*/ 995736 h 3182982"/>
              <a:gd name="connsiteX1" fmla="*/ 3049141 w 5251428"/>
              <a:gd name="connsiteY1" fmla="*/ 107093 h 3182982"/>
              <a:gd name="connsiteX2" fmla="*/ 1297614 w 5251428"/>
              <a:gd name="connsiteY2" fmla="*/ 107094 h 3182982"/>
              <a:gd name="connsiteX3" fmla="*/ 396093 w 5251428"/>
              <a:gd name="connsiteY3" fmla="*/ 931341 h 3182982"/>
              <a:gd name="connsiteX4" fmla="*/ 22606 w 5251428"/>
              <a:gd name="connsiteY4" fmla="*/ 1691194 h 3182982"/>
              <a:gd name="connsiteX5" fmla="*/ 87000 w 5251428"/>
              <a:gd name="connsiteY5" fmla="*/ 2888929 h 3182982"/>
              <a:gd name="connsiteX6" fmla="*/ 460487 w 5251428"/>
              <a:gd name="connsiteY6" fmla="*/ 3172265 h 3182982"/>
              <a:gd name="connsiteX7" fmla="*/ 1323372 w 5251428"/>
              <a:gd name="connsiteY7" fmla="*/ 3120749 h 3182982"/>
              <a:gd name="connsiteX8" fmla="*/ 1271856 w 5251428"/>
              <a:gd name="connsiteY8" fmla="*/ 3094991 h 3182982"/>
              <a:gd name="connsiteX0" fmla="*/ 5241970 w 5241970"/>
              <a:gd name="connsiteY0" fmla="*/ 994164 h 3181410"/>
              <a:gd name="connsiteX1" fmla="*/ 3039683 w 5241970"/>
              <a:gd name="connsiteY1" fmla="*/ 105521 h 3181410"/>
              <a:gd name="connsiteX2" fmla="*/ 1288156 w 5241970"/>
              <a:gd name="connsiteY2" fmla="*/ 105522 h 3181410"/>
              <a:gd name="connsiteX3" fmla="*/ 257846 w 5241970"/>
              <a:gd name="connsiteY3" fmla="*/ 904011 h 3181410"/>
              <a:gd name="connsiteX4" fmla="*/ 13148 w 5241970"/>
              <a:gd name="connsiteY4" fmla="*/ 1689622 h 3181410"/>
              <a:gd name="connsiteX5" fmla="*/ 77542 w 5241970"/>
              <a:gd name="connsiteY5" fmla="*/ 2887357 h 3181410"/>
              <a:gd name="connsiteX6" fmla="*/ 451029 w 5241970"/>
              <a:gd name="connsiteY6" fmla="*/ 3170693 h 3181410"/>
              <a:gd name="connsiteX7" fmla="*/ 1313914 w 5241970"/>
              <a:gd name="connsiteY7" fmla="*/ 3119177 h 3181410"/>
              <a:gd name="connsiteX8" fmla="*/ 1262398 w 5241970"/>
              <a:gd name="connsiteY8" fmla="*/ 3093419 h 3181410"/>
              <a:gd name="connsiteX0" fmla="*/ 5312219 w 5312219"/>
              <a:gd name="connsiteY0" fmla="*/ 994164 h 3181410"/>
              <a:gd name="connsiteX1" fmla="*/ 3109932 w 5312219"/>
              <a:gd name="connsiteY1" fmla="*/ 105521 h 3181410"/>
              <a:gd name="connsiteX2" fmla="*/ 1358405 w 5312219"/>
              <a:gd name="connsiteY2" fmla="*/ 105522 h 3181410"/>
              <a:gd name="connsiteX3" fmla="*/ 328095 w 5312219"/>
              <a:gd name="connsiteY3" fmla="*/ 904011 h 3181410"/>
              <a:gd name="connsiteX4" fmla="*/ 6124 w 5312219"/>
              <a:gd name="connsiteY4" fmla="*/ 1689622 h 3181410"/>
              <a:gd name="connsiteX5" fmla="*/ 147791 w 5312219"/>
              <a:gd name="connsiteY5" fmla="*/ 2887357 h 3181410"/>
              <a:gd name="connsiteX6" fmla="*/ 521278 w 5312219"/>
              <a:gd name="connsiteY6" fmla="*/ 3170693 h 3181410"/>
              <a:gd name="connsiteX7" fmla="*/ 1384163 w 5312219"/>
              <a:gd name="connsiteY7" fmla="*/ 3119177 h 3181410"/>
              <a:gd name="connsiteX8" fmla="*/ 1332647 w 5312219"/>
              <a:gd name="connsiteY8" fmla="*/ 3093419 h 3181410"/>
              <a:gd name="connsiteX0" fmla="*/ 6106546 w 6106546"/>
              <a:gd name="connsiteY0" fmla="*/ 1615333 h 3220688"/>
              <a:gd name="connsiteX1" fmla="*/ 3109932 w 6106546"/>
              <a:gd name="connsiteY1" fmla="*/ 144799 h 3220688"/>
              <a:gd name="connsiteX2" fmla="*/ 1358405 w 6106546"/>
              <a:gd name="connsiteY2" fmla="*/ 144800 h 3220688"/>
              <a:gd name="connsiteX3" fmla="*/ 328095 w 6106546"/>
              <a:gd name="connsiteY3" fmla="*/ 943289 h 3220688"/>
              <a:gd name="connsiteX4" fmla="*/ 6124 w 6106546"/>
              <a:gd name="connsiteY4" fmla="*/ 1728900 h 3220688"/>
              <a:gd name="connsiteX5" fmla="*/ 147791 w 6106546"/>
              <a:gd name="connsiteY5" fmla="*/ 2926635 h 3220688"/>
              <a:gd name="connsiteX6" fmla="*/ 521278 w 6106546"/>
              <a:gd name="connsiteY6" fmla="*/ 3209971 h 3220688"/>
              <a:gd name="connsiteX7" fmla="*/ 1384163 w 6106546"/>
              <a:gd name="connsiteY7" fmla="*/ 3158455 h 3220688"/>
              <a:gd name="connsiteX8" fmla="*/ 1332647 w 6106546"/>
              <a:gd name="connsiteY8" fmla="*/ 3132697 h 3220688"/>
              <a:gd name="connsiteX0" fmla="*/ 6106546 w 6106546"/>
              <a:gd name="connsiteY0" fmla="*/ 1649990 h 3255345"/>
              <a:gd name="connsiteX1" fmla="*/ 3286101 w 6106546"/>
              <a:gd name="connsiteY1" fmla="*/ 129122 h 3255345"/>
              <a:gd name="connsiteX2" fmla="*/ 1358405 w 6106546"/>
              <a:gd name="connsiteY2" fmla="*/ 179457 h 3255345"/>
              <a:gd name="connsiteX3" fmla="*/ 328095 w 6106546"/>
              <a:gd name="connsiteY3" fmla="*/ 977946 h 3255345"/>
              <a:gd name="connsiteX4" fmla="*/ 6124 w 6106546"/>
              <a:gd name="connsiteY4" fmla="*/ 1763557 h 3255345"/>
              <a:gd name="connsiteX5" fmla="*/ 147791 w 6106546"/>
              <a:gd name="connsiteY5" fmla="*/ 2961292 h 3255345"/>
              <a:gd name="connsiteX6" fmla="*/ 521278 w 6106546"/>
              <a:gd name="connsiteY6" fmla="*/ 3244628 h 3255345"/>
              <a:gd name="connsiteX7" fmla="*/ 1384163 w 6106546"/>
              <a:gd name="connsiteY7" fmla="*/ 3193112 h 3255345"/>
              <a:gd name="connsiteX8" fmla="*/ 1332647 w 6106546"/>
              <a:gd name="connsiteY8" fmla="*/ 3167354 h 3255345"/>
              <a:gd name="connsiteX0" fmla="*/ 6106546 w 6106546"/>
              <a:gd name="connsiteY0" fmla="*/ 1558973 h 3164328"/>
              <a:gd name="connsiteX1" fmla="*/ 3286101 w 6106546"/>
              <a:gd name="connsiteY1" fmla="*/ 38105 h 3164328"/>
              <a:gd name="connsiteX2" fmla="*/ 1358405 w 6106546"/>
              <a:gd name="connsiteY2" fmla="*/ 88440 h 3164328"/>
              <a:gd name="connsiteX3" fmla="*/ 328095 w 6106546"/>
              <a:gd name="connsiteY3" fmla="*/ 886929 h 3164328"/>
              <a:gd name="connsiteX4" fmla="*/ 6124 w 6106546"/>
              <a:gd name="connsiteY4" fmla="*/ 1672540 h 3164328"/>
              <a:gd name="connsiteX5" fmla="*/ 147791 w 6106546"/>
              <a:gd name="connsiteY5" fmla="*/ 2870275 h 3164328"/>
              <a:gd name="connsiteX6" fmla="*/ 521278 w 6106546"/>
              <a:gd name="connsiteY6" fmla="*/ 3153611 h 3164328"/>
              <a:gd name="connsiteX7" fmla="*/ 1384163 w 6106546"/>
              <a:gd name="connsiteY7" fmla="*/ 3102095 h 3164328"/>
              <a:gd name="connsiteX8" fmla="*/ 1332647 w 6106546"/>
              <a:gd name="connsiteY8" fmla="*/ 3076337 h 316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6546" h="3164328">
                <a:moveTo>
                  <a:pt x="6106546" y="1558973"/>
                </a:moveTo>
                <a:cubicBezTo>
                  <a:pt x="5825357" y="1382961"/>
                  <a:pt x="4220071" y="65080"/>
                  <a:pt x="3286101" y="38105"/>
                </a:cubicBezTo>
                <a:cubicBezTo>
                  <a:pt x="2352131" y="11130"/>
                  <a:pt x="1851406" y="-53031"/>
                  <a:pt x="1358405" y="88440"/>
                </a:cubicBezTo>
                <a:cubicBezTo>
                  <a:pt x="865404" y="229911"/>
                  <a:pt x="553475" y="622912"/>
                  <a:pt x="328095" y="886929"/>
                </a:cubicBezTo>
                <a:cubicBezTo>
                  <a:pt x="102715" y="1150946"/>
                  <a:pt x="36175" y="1341982"/>
                  <a:pt x="6124" y="1672540"/>
                </a:cubicBezTo>
                <a:cubicBezTo>
                  <a:pt x="-23927" y="2003098"/>
                  <a:pt x="61932" y="2623430"/>
                  <a:pt x="147791" y="2870275"/>
                </a:cubicBezTo>
                <a:cubicBezTo>
                  <a:pt x="233650" y="3117120"/>
                  <a:pt x="315216" y="3114974"/>
                  <a:pt x="521278" y="3153611"/>
                </a:cubicBezTo>
                <a:cubicBezTo>
                  <a:pt x="727340" y="3192248"/>
                  <a:pt x="1248935" y="3114974"/>
                  <a:pt x="1384163" y="3102095"/>
                </a:cubicBezTo>
                <a:cubicBezTo>
                  <a:pt x="1519391" y="3089216"/>
                  <a:pt x="1426019" y="3082776"/>
                  <a:pt x="1332647" y="307633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TextBox 260"/>
          <p:cNvSpPr txBox="1"/>
          <p:nvPr/>
        </p:nvSpPr>
        <p:spPr>
          <a:xfrm>
            <a:off x="2074119" y="385173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5M </a:t>
            </a:r>
            <a:r>
              <a:rPr lang="en-US" dirty="0">
                <a:solidFill>
                  <a:srgbClr val="C00000"/>
                </a:solidFill>
              </a:rPr>
              <a:t>LEASED LINE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706867" y="4452297"/>
            <a:ext cx="21922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TOTAL </a:t>
            </a:r>
            <a:r>
              <a:rPr lang="en-US" u="sng" dirty="0" smtClean="0"/>
              <a:t>BANDWIDTH</a:t>
            </a:r>
            <a:endParaRPr lang="en-US" dirty="0"/>
          </a:p>
          <a:p>
            <a:pPr algn="ctr"/>
            <a:r>
              <a:rPr lang="en-US" dirty="0"/>
              <a:t>CURRENT: </a:t>
            </a:r>
            <a:r>
              <a:rPr lang="en-US" dirty="0" smtClean="0"/>
              <a:t>293 M</a:t>
            </a:r>
          </a:p>
          <a:p>
            <a:pPr algn="ctr"/>
            <a:endParaRPr lang="en-US" dirty="0"/>
          </a:p>
          <a:p>
            <a:pPr algn="ctr"/>
            <a:r>
              <a:rPr lang="en-US" u="sng" dirty="0" smtClean="0"/>
              <a:t>TOTAL CONNECTION</a:t>
            </a:r>
          </a:p>
          <a:p>
            <a:pPr algn="ctr"/>
            <a:r>
              <a:rPr lang="en-US" dirty="0" smtClean="0"/>
              <a:t>30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E846988B-64FC-4E7E-88C8-8C62F6199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21030373">
            <a:off x="7916587" y="1406500"/>
            <a:ext cx="504165" cy="381036"/>
          </a:xfrm>
          <a:prstGeom prst="rect">
            <a:avLst/>
          </a:prstGeom>
        </p:spPr>
      </p:pic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6E35C9F3-6C39-47FA-81AE-4514CDBBE4ED}"/>
              </a:ext>
            </a:extLst>
          </p:cNvPr>
          <p:cNvCxnSpPr>
            <a:cxnSpLocks/>
            <a:stCxn id="12" idx="5"/>
            <a:endCxn id="165" idx="1"/>
          </p:cNvCxnSpPr>
          <p:nvPr/>
        </p:nvCxnSpPr>
        <p:spPr>
          <a:xfrm>
            <a:off x="5055263" y="1672417"/>
            <a:ext cx="1954584" cy="590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4BDD1675-83C0-4814-BBFB-7DFC5D5824E2}"/>
              </a:ext>
            </a:extLst>
          </p:cNvPr>
          <p:cNvCxnSpPr/>
          <p:nvPr/>
        </p:nvCxnSpPr>
        <p:spPr>
          <a:xfrm flipH="1" flipV="1">
            <a:off x="6745096" y="1495778"/>
            <a:ext cx="22325" cy="6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40EA2E28-7210-4386-B8FD-DEC38188BBC5}"/>
              </a:ext>
            </a:extLst>
          </p:cNvPr>
          <p:cNvCxnSpPr>
            <a:stCxn id="165" idx="3"/>
            <a:endCxn id="166" idx="1"/>
          </p:cNvCxnSpPr>
          <p:nvPr/>
        </p:nvCxnSpPr>
        <p:spPr>
          <a:xfrm flipV="1">
            <a:off x="7558030" y="1638597"/>
            <a:ext cx="362010" cy="39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="" xmlns:a16="http://schemas.microsoft.com/office/drawing/2014/main" id="{EEA08490-02A6-4225-99E1-83590157CAA8}"/>
              </a:ext>
            </a:extLst>
          </p:cNvPr>
          <p:cNvSpPr/>
          <p:nvPr/>
        </p:nvSpPr>
        <p:spPr>
          <a:xfrm>
            <a:off x="7077876" y="2757515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892CC71E-3368-4D75-9E5E-53F6D393C6E8}"/>
              </a:ext>
            </a:extLst>
          </p:cNvPr>
          <p:cNvSpPr txBox="1"/>
          <p:nvPr/>
        </p:nvSpPr>
        <p:spPr>
          <a:xfrm>
            <a:off x="7536867" y="2677219"/>
            <a:ext cx="107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BAYVIEW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="" xmlns:a16="http://schemas.microsoft.com/office/drawing/2014/main" id="{C4C1CE25-D5CE-479A-B11F-0C0A1C4C742A}"/>
              </a:ext>
            </a:extLst>
          </p:cNvPr>
          <p:cNvCxnSpPr>
            <a:cxnSpLocks/>
            <a:endCxn id="233" idx="3"/>
          </p:cNvCxnSpPr>
          <p:nvPr/>
        </p:nvCxnSpPr>
        <p:spPr>
          <a:xfrm flipV="1">
            <a:off x="4929386" y="3032335"/>
            <a:ext cx="2208844" cy="68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241">
            <a:extLst>
              <a:ext uri="{FF2B5EF4-FFF2-40B4-BE49-F238E27FC236}">
                <a16:creationId xmlns="" xmlns:a16="http://schemas.microsoft.com/office/drawing/2014/main" id="{C61D4051-259C-41FB-8B2D-2E5A336F732B}"/>
              </a:ext>
            </a:extLst>
          </p:cNvPr>
          <p:cNvSpPr/>
          <p:nvPr/>
        </p:nvSpPr>
        <p:spPr>
          <a:xfrm>
            <a:off x="1270109" y="3188519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633C43B6-08CA-44BF-95EB-B0F2C2FFC849}"/>
              </a:ext>
            </a:extLst>
          </p:cNvPr>
          <p:cNvSpPr txBox="1"/>
          <p:nvPr/>
        </p:nvSpPr>
        <p:spPr>
          <a:xfrm>
            <a:off x="139181" y="3176760"/>
            <a:ext cx="102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PACIFIKA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="" xmlns:a16="http://schemas.microsoft.com/office/drawing/2014/main" id="{E9DF4C70-F953-4E20-9082-41C3D0466C93}"/>
              </a:ext>
            </a:extLst>
          </p:cNvPr>
          <p:cNvCxnSpPr>
            <a:cxnSpLocks/>
            <a:stCxn id="242" idx="6"/>
            <a:endCxn id="108" idx="2"/>
          </p:cNvCxnSpPr>
          <p:nvPr/>
        </p:nvCxnSpPr>
        <p:spPr>
          <a:xfrm flipV="1">
            <a:off x="1682233" y="3272978"/>
            <a:ext cx="524862" cy="7652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241FB0BA-583F-4170-83A6-71242F771674}"/>
              </a:ext>
            </a:extLst>
          </p:cNvPr>
          <p:cNvCxnSpPr>
            <a:cxnSpLocks/>
            <a:stCxn id="12" idx="6"/>
            <a:endCxn id="182" idx="1"/>
          </p:cNvCxnSpPr>
          <p:nvPr/>
        </p:nvCxnSpPr>
        <p:spPr>
          <a:xfrm flipV="1">
            <a:off x="7026855" y="2953750"/>
            <a:ext cx="1678554" cy="57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6861D38C-20D6-4E1C-8793-512E6A7527B9}"/>
              </a:ext>
            </a:extLst>
          </p:cNvPr>
          <p:cNvCxnSpPr>
            <a:stCxn id="191" idx="1"/>
            <a:endCxn id="12" idx="6"/>
          </p:cNvCxnSpPr>
          <p:nvPr/>
        </p:nvCxnSpPr>
        <p:spPr>
          <a:xfrm flipH="1">
            <a:off x="7026855" y="3503982"/>
            <a:ext cx="1632168" cy="2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CDD9B13C-A80C-4FE4-8F21-868C48DAE1F2}"/>
              </a:ext>
            </a:extLst>
          </p:cNvPr>
          <p:cNvCxnSpPr>
            <a:stCxn id="192" idx="1"/>
            <a:endCxn id="12" idx="6"/>
          </p:cNvCxnSpPr>
          <p:nvPr/>
        </p:nvCxnSpPr>
        <p:spPr>
          <a:xfrm flipH="1" flipV="1">
            <a:off x="7026855" y="3532959"/>
            <a:ext cx="1627566" cy="436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815" y="2615786"/>
            <a:ext cx="2466975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674" y="5081665"/>
            <a:ext cx="2146524" cy="149112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Current</a:t>
            </a:r>
            <a:br>
              <a:rPr lang="en-US" dirty="0"/>
            </a:br>
            <a:r>
              <a:rPr lang="en-US" dirty="0" err="1"/>
              <a:t>iNTERNET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0471" y="3835571"/>
            <a:ext cx="1881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TFL </a:t>
            </a:r>
            <a:r>
              <a:rPr lang="en-US" sz="3200" b="1" dirty="0"/>
              <a:t>INTERNET</a:t>
            </a:r>
          </a:p>
        </p:txBody>
      </p:sp>
      <p:sp>
        <p:nvSpPr>
          <p:cNvPr id="12" name="Oval 11"/>
          <p:cNvSpPr/>
          <p:nvPr/>
        </p:nvSpPr>
        <p:spPr>
          <a:xfrm>
            <a:off x="6614731" y="3371973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/>
            <a:stCxn id="54" idx="7"/>
            <a:endCxn id="12" idx="2"/>
          </p:cNvCxnSpPr>
          <p:nvPr/>
        </p:nvCxnSpPr>
        <p:spPr>
          <a:xfrm>
            <a:off x="4200210" y="3500358"/>
            <a:ext cx="2414521" cy="3260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59347" y="3650224"/>
            <a:ext cx="12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SAMABULA</a:t>
            </a:r>
          </a:p>
        </p:txBody>
      </p:sp>
      <p:sp>
        <p:nvSpPr>
          <p:cNvPr id="25" name="Oval 24"/>
          <p:cNvSpPr/>
          <p:nvPr/>
        </p:nvSpPr>
        <p:spPr>
          <a:xfrm>
            <a:off x="9289051" y="978788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73257" y="647231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LABASA CAMPUS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16200000">
            <a:off x="9355752" y="1325640"/>
            <a:ext cx="293937" cy="525906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091137" y="1187242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50761" y="1188179"/>
            <a:ext cx="5576552" cy="49100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145805" y="3493606"/>
            <a:ext cx="63739" cy="46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cxnSpLocks/>
            <a:stCxn id="54" idx="0"/>
            <a:endCxn id="47" idx="4"/>
          </p:cNvCxnSpPr>
          <p:nvPr/>
        </p:nvCxnSpPr>
        <p:spPr>
          <a:xfrm flipV="1">
            <a:off x="4177675" y="1509214"/>
            <a:ext cx="119524" cy="198439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374899" y="1533445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266658" y="880106"/>
            <a:ext cx="239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NASINU SERVER ROOM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8055" y="1297866"/>
            <a:ext cx="217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NASINU CORPORATE</a:t>
            </a:r>
          </a:p>
        </p:txBody>
      </p:sp>
      <p:cxnSp>
        <p:nvCxnSpPr>
          <p:cNvPr id="74" name="Straight Connector 73"/>
          <p:cNvCxnSpPr>
            <a:stCxn id="54" idx="0"/>
            <a:endCxn id="60" idx="3"/>
          </p:cNvCxnSpPr>
          <p:nvPr/>
        </p:nvCxnSpPr>
        <p:spPr>
          <a:xfrm flipV="1">
            <a:off x="4177675" y="1808265"/>
            <a:ext cx="1257578" cy="168534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6254297" y="2293276"/>
            <a:ext cx="412124" cy="3219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587493" y="2156541"/>
            <a:ext cx="109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NATABUA</a:t>
            </a:r>
          </a:p>
        </p:txBody>
      </p:sp>
      <p:cxnSp>
        <p:nvCxnSpPr>
          <p:cNvPr id="87" name="Straight Connector 86"/>
          <p:cNvCxnSpPr>
            <a:stCxn id="54" idx="6"/>
            <a:endCxn id="80" idx="3"/>
          </p:cNvCxnSpPr>
          <p:nvPr/>
        </p:nvCxnSpPr>
        <p:spPr>
          <a:xfrm flipV="1">
            <a:off x="4209544" y="2568096"/>
            <a:ext cx="2105107" cy="94856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6322269" y="4563725"/>
            <a:ext cx="412124" cy="3219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37906" y="5468323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939743" y="5763944"/>
            <a:ext cx="412124" cy="3219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553932" y="5362254"/>
            <a:ext cx="412124" cy="3219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682812" y="4401837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465399" y="3274207"/>
            <a:ext cx="412124" cy="3219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869515" y="2237411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774875" y="1479052"/>
            <a:ext cx="412124" cy="321972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/>
            <a:stCxn id="54" idx="0"/>
            <a:endCxn id="92" idx="2"/>
          </p:cNvCxnSpPr>
          <p:nvPr/>
        </p:nvCxnSpPr>
        <p:spPr>
          <a:xfrm>
            <a:off x="4177675" y="3493606"/>
            <a:ext cx="2144594" cy="123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2005480" y="1605456"/>
            <a:ext cx="4517572" cy="4049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6684921" y="4712333"/>
            <a:ext cx="109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NURSING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16860" y="5687524"/>
            <a:ext cx="148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EMBA CENTER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68022" y="6098306"/>
            <a:ext cx="113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TAMAVUA</a:t>
            </a:r>
          </a:p>
        </p:txBody>
      </p:sp>
      <p:cxnSp>
        <p:nvCxnSpPr>
          <p:cNvPr id="136" name="Straight Connector 135"/>
          <p:cNvCxnSpPr>
            <a:cxnSpLocks/>
            <a:stCxn id="54" idx="1"/>
            <a:endCxn id="95" idx="1"/>
          </p:cNvCxnSpPr>
          <p:nvPr/>
        </p:nvCxnSpPr>
        <p:spPr>
          <a:xfrm>
            <a:off x="4155139" y="3500358"/>
            <a:ext cx="1243121" cy="2015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4" idx="1"/>
            <a:endCxn id="96" idx="0"/>
          </p:cNvCxnSpPr>
          <p:nvPr/>
        </p:nvCxnSpPr>
        <p:spPr>
          <a:xfrm flipH="1">
            <a:off x="4145805" y="3500358"/>
            <a:ext cx="9334" cy="2263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992309" y="5713621"/>
            <a:ext cx="106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NAMAKA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80957" y="457146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FMA MARITIME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31950" y="3175307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KORONIVIA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845944" y="2109215"/>
            <a:ext cx="105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– SITE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654698" y="1250756"/>
            <a:ext cx="123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HOODLESS</a:t>
            </a:r>
          </a:p>
        </p:txBody>
      </p:sp>
      <p:cxnSp>
        <p:nvCxnSpPr>
          <p:cNvPr id="206" name="Straight Connector 205"/>
          <p:cNvCxnSpPr>
            <a:cxnSpLocks/>
            <a:stCxn id="108" idx="5"/>
            <a:endCxn id="54" idx="5"/>
          </p:cNvCxnSpPr>
          <p:nvPr/>
        </p:nvCxnSpPr>
        <p:spPr>
          <a:xfrm>
            <a:off x="3126645" y="1753872"/>
            <a:ext cx="1073565" cy="177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  <a:stCxn id="54" idx="5"/>
            <a:endCxn id="107" idx="5"/>
          </p:cNvCxnSpPr>
          <p:nvPr/>
        </p:nvCxnSpPr>
        <p:spPr>
          <a:xfrm flipH="1" flipV="1">
            <a:off x="2221285" y="2512231"/>
            <a:ext cx="1978925" cy="1020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06" idx="6"/>
            <a:endCxn id="54" idx="5"/>
          </p:cNvCxnSpPr>
          <p:nvPr/>
        </p:nvCxnSpPr>
        <p:spPr>
          <a:xfrm>
            <a:off x="1877523" y="3435193"/>
            <a:ext cx="2322687" cy="9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cxnSpLocks/>
            <a:stCxn id="104" idx="7"/>
            <a:endCxn id="54" idx="0"/>
          </p:cNvCxnSpPr>
          <p:nvPr/>
        </p:nvCxnSpPr>
        <p:spPr>
          <a:xfrm flipV="1">
            <a:off x="2034582" y="3493606"/>
            <a:ext cx="2143093" cy="955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cxnSpLocks/>
            <a:stCxn id="101" idx="7"/>
            <a:endCxn id="54" idx="0"/>
          </p:cNvCxnSpPr>
          <p:nvPr/>
        </p:nvCxnSpPr>
        <p:spPr>
          <a:xfrm flipV="1">
            <a:off x="2905702" y="3493606"/>
            <a:ext cx="1271973" cy="191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/>
          <p:cNvSpPr txBox="1"/>
          <p:nvPr/>
        </p:nvSpPr>
        <p:spPr>
          <a:xfrm>
            <a:off x="9731188" y="4707047"/>
            <a:ext cx="2170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TOTAL BANDWIDTH</a:t>
            </a:r>
          </a:p>
          <a:p>
            <a:pPr algn="ctr"/>
            <a:r>
              <a:rPr lang="en-US" b="1" dirty="0" smtClean="0"/>
              <a:t>TOTAL</a:t>
            </a:r>
            <a:r>
              <a:rPr lang="en-US" b="1" dirty="0"/>
              <a:t>: 192 </a:t>
            </a:r>
            <a:r>
              <a:rPr lang="en-US" b="1" dirty="0" smtClean="0"/>
              <a:t>Mbps</a:t>
            </a:r>
          </a:p>
          <a:p>
            <a:pPr algn="ctr"/>
            <a:r>
              <a:rPr lang="en-US" b="1" dirty="0" smtClean="0"/>
              <a:t>16 Total Connections</a:t>
            </a:r>
            <a:endParaRPr lang="en-US" b="1" dirty="0"/>
          </a:p>
          <a:p>
            <a:pPr algn="ctr"/>
            <a:endParaRPr lang="en-US" dirty="0"/>
          </a:p>
        </p:txBody>
      </p:sp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657E0583-725A-49C8-AC58-955130FE5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20655439">
            <a:off x="8695953" y="2694838"/>
            <a:ext cx="504165" cy="381036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="" xmlns:a16="http://schemas.microsoft.com/office/drawing/2014/main" id="{98CF8B5B-DE03-4BD1-8444-8E0045DC9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84" y="2598383"/>
            <a:ext cx="460280" cy="46028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6FF549FD-7133-4EC2-9DAD-D5353510C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096" y="3335579"/>
            <a:ext cx="966158" cy="30761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B576C3AC-BAE4-4DC1-83FF-150E3DAA0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9984" y="4033381"/>
            <a:ext cx="854944" cy="283481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="" xmlns:a16="http://schemas.microsoft.com/office/drawing/2014/main" id="{2948C17A-8405-48E6-99EA-93DA1553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21337376">
            <a:off x="8658288" y="3294225"/>
            <a:ext cx="504165" cy="38103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="" xmlns:a16="http://schemas.microsoft.com/office/drawing/2014/main" id="{B05CC4C5-EC47-4CF4-95B2-F67460D17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653254">
            <a:off x="8649883" y="3826107"/>
            <a:ext cx="504165" cy="381036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="" xmlns:a16="http://schemas.microsoft.com/office/drawing/2014/main" id="{139A792D-765E-4A8A-A8AE-365FA00F5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flipH="1">
            <a:off x="7092355" y="3243354"/>
            <a:ext cx="806685" cy="60274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="" xmlns:a16="http://schemas.microsoft.com/office/drawing/2014/main" id="{DE2AFF7D-D9D4-41BA-A78F-6D7F58F0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/>
          <a:stretch/>
        </p:blipFill>
        <p:spPr>
          <a:xfrm rot="5196512">
            <a:off x="9271319" y="2005836"/>
            <a:ext cx="428416" cy="594231"/>
          </a:xfrm>
          <a:prstGeom prst="rect">
            <a:avLst/>
          </a:prstGeom>
        </p:spPr>
      </p:pic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266C2679-6238-4911-A492-0F29B7F1FF9B}"/>
              </a:ext>
            </a:extLst>
          </p:cNvPr>
          <p:cNvCxnSpPr>
            <a:stCxn id="188" idx="0"/>
            <a:endCxn id="25" idx="4"/>
          </p:cNvCxnSpPr>
          <p:nvPr/>
        </p:nvCxnSpPr>
        <p:spPr>
          <a:xfrm flipV="1">
            <a:off x="9490124" y="1300760"/>
            <a:ext cx="4989" cy="129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AARNET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AARNet</a:t>
            </a:r>
            <a:r>
              <a:rPr lang="en-US" dirty="0"/>
              <a:t> (Australian Academic and Research Network) provides Internet services to the Australian education and research communities and their research partners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AARNet</a:t>
            </a:r>
            <a:r>
              <a:rPr lang="en-US" dirty="0"/>
              <a:t> is widely regarded as the founder of the Internet in Australia and renowned as the architect, builder and operator of world-class high speed low latency network infrastructure for research and education. </a:t>
            </a:r>
            <a:endParaRPr lang="en-US" dirty="0" smtClean="0"/>
          </a:p>
          <a:p>
            <a:r>
              <a:rPr lang="en-US" dirty="0" err="1" smtClean="0"/>
              <a:t>AARNet</a:t>
            </a:r>
            <a:r>
              <a:rPr lang="en-US" dirty="0" smtClean="0"/>
              <a:t> </a:t>
            </a:r>
            <a:r>
              <a:rPr lang="en-US" dirty="0"/>
              <a:t>Pty Ltd, which owns and operates the </a:t>
            </a:r>
            <a:r>
              <a:rPr lang="en-US" dirty="0" err="1"/>
              <a:t>AARNet</a:t>
            </a:r>
            <a:r>
              <a:rPr lang="en-US" dirty="0"/>
              <a:t>, is a not-for-profit </a:t>
            </a:r>
            <a:r>
              <a:rPr lang="en-US" dirty="0" smtClean="0"/>
              <a:t>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71"/>
            <a:ext cx="12226879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768" y="5765194"/>
            <a:ext cx="5372593" cy="94843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THE AARNET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22805"/>
            <a:ext cx="2240924" cy="309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SOUTHERN CROSS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0924" y="816743"/>
            <a:ext cx="1210613" cy="73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AARNET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924489" y="816743"/>
            <a:ext cx="1210613" cy="73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SWITCH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3451537" y="1102834"/>
            <a:ext cx="1472952" cy="22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35882"/>
            <a:ext cx="6794938" cy="2400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0554" y="11004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FINTEL SITE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794938" y="-32330"/>
            <a:ext cx="4493172" cy="5797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8725669" y="3461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ISP’s </a:t>
            </a:r>
            <a:r>
              <a:rPr lang="en-US" dirty="0"/>
              <a:t>SITE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7066051" y="2664372"/>
            <a:ext cx="3832456" cy="2937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 rot="5400000">
            <a:off x="9263309" y="3697618"/>
            <a:ext cx="332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FNU’s Cloud Hosted Infrastructure </a:t>
            </a:r>
          </a:p>
          <a:p>
            <a:pPr algn="ctr"/>
            <a:r>
              <a:rPr lang="en-US" dirty="0"/>
              <a:t>At </a:t>
            </a:r>
            <a:r>
              <a:rPr lang="en-US" dirty="0" smtClean="0"/>
              <a:t>ISP’s </a:t>
            </a:r>
            <a:r>
              <a:rPr lang="en-US" dirty="0"/>
              <a:t>site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0" y="2988289"/>
            <a:ext cx="6794938" cy="2711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2887586" y="2987537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 By </a:t>
            </a:r>
            <a:r>
              <a:rPr lang="en-US" dirty="0" smtClean="0"/>
              <a:t>ISP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6122961" y="1085690"/>
            <a:ext cx="1472952" cy="22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7608054" y="812414"/>
            <a:ext cx="1210613" cy="73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</a:t>
            </a:r>
            <a:r>
              <a:rPr lang="en-US" dirty="0"/>
              <a:t>Switch</a:t>
            </a:r>
          </a:p>
        </p:txBody>
      </p:sp>
      <p:sp>
        <p:nvSpPr>
          <p:cNvPr id="178" name="Rectangle 177"/>
          <p:cNvSpPr/>
          <p:nvPr/>
        </p:nvSpPr>
        <p:spPr>
          <a:xfrm rot="16200000">
            <a:off x="7064119" y="2136529"/>
            <a:ext cx="1472952" cy="22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FIBER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09820" y="2999002"/>
            <a:ext cx="1210613" cy="73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FNU’s Switch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7333549" y="4483912"/>
            <a:ext cx="1210613" cy="73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FNU’s Firewalls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99614" y="3090266"/>
            <a:ext cx="1210613" cy="555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FNU </a:t>
            </a:r>
          </a:p>
          <a:p>
            <a:pPr algn="ctr"/>
            <a:r>
              <a:rPr lang="en-US" dirty="0"/>
              <a:t>Sites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081603" y="3417677"/>
            <a:ext cx="1210613" cy="132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</a:t>
            </a:r>
            <a:r>
              <a:rPr lang="en-US" dirty="0"/>
              <a:t>Switch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99614" y="3855950"/>
            <a:ext cx="1210613" cy="555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FNU </a:t>
            </a:r>
          </a:p>
          <a:p>
            <a:pPr algn="ctr"/>
            <a:r>
              <a:rPr lang="en-US" dirty="0"/>
              <a:t>Sites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199614" y="5046422"/>
            <a:ext cx="1210613" cy="555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FNU </a:t>
            </a:r>
          </a:p>
          <a:p>
            <a:pPr algn="ctr"/>
            <a:r>
              <a:rPr lang="en-US" dirty="0"/>
              <a:t>Sites</a:t>
            </a:r>
          </a:p>
        </p:txBody>
      </p:sp>
      <p:sp>
        <p:nvSpPr>
          <p:cNvPr id="16" name="Oval 15"/>
          <p:cNvSpPr/>
          <p:nvPr/>
        </p:nvSpPr>
        <p:spPr>
          <a:xfrm>
            <a:off x="1356534" y="4466407"/>
            <a:ext cx="172542" cy="137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335508" y="4666105"/>
            <a:ext cx="172542" cy="137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346014" y="4850037"/>
            <a:ext cx="172542" cy="137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421780" y="3217452"/>
            <a:ext cx="1210613" cy="398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</a:t>
            </a:r>
            <a:r>
              <a:rPr lang="en-US" dirty="0"/>
              <a:t>Switch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1421779" y="3976209"/>
            <a:ext cx="1210613" cy="398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</a:t>
            </a:r>
            <a:r>
              <a:rPr lang="en-US" dirty="0"/>
              <a:t>Switch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1410227" y="5163188"/>
            <a:ext cx="1210613" cy="398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</a:t>
            </a:r>
            <a:r>
              <a:rPr lang="en-US" dirty="0"/>
              <a:t>Switch</a:t>
            </a:r>
          </a:p>
        </p:txBody>
      </p:sp>
      <p:sp>
        <p:nvSpPr>
          <p:cNvPr id="198" name="Rectangle 197"/>
          <p:cNvSpPr/>
          <p:nvPr/>
        </p:nvSpPr>
        <p:spPr>
          <a:xfrm rot="16200000">
            <a:off x="7414182" y="3982967"/>
            <a:ext cx="782669" cy="21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FIBER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6292216" y="4483912"/>
            <a:ext cx="1020485" cy="214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FIBER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6303768" y="3482472"/>
            <a:ext cx="993891" cy="21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FIBER</a:t>
            </a:r>
          </a:p>
        </p:txBody>
      </p:sp>
      <p:cxnSp>
        <p:nvCxnSpPr>
          <p:cNvPr id="18" name="Straight Arrow Connector 17"/>
          <p:cNvCxnSpPr>
            <a:stCxn id="188" idx="1"/>
            <a:endCxn id="195" idx="3"/>
          </p:cNvCxnSpPr>
          <p:nvPr/>
        </p:nvCxnSpPr>
        <p:spPr>
          <a:xfrm flipH="1" flipV="1">
            <a:off x="2632393" y="3416512"/>
            <a:ext cx="2449210" cy="66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8" idx="1"/>
            <a:endCxn id="196" idx="3"/>
          </p:cNvCxnSpPr>
          <p:nvPr/>
        </p:nvCxnSpPr>
        <p:spPr>
          <a:xfrm flipH="1">
            <a:off x="2632392" y="4080090"/>
            <a:ext cx="2449211" cy="9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8" idx="1"/>
            <a:endCxn id="197" idx="3"/>
          </p:cNvCxnSpPr>
          <p:nvPr/>
        </p:nvCxnSpPr>
        <p:spPr>
          <a:xfrm flipH="1">
            <a:off x="2620840" y="4080090"/>
            <a:ext cx="2460763" cy="128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773" y="442917"/>
            <a:ext cx="642773" cy="642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60" y="3108695"/>
            <a:ext cx="656029" cy="6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24531 -0.00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1 -0.0044 L 0.48411 0.0002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11 0.00023 L 0.74428 -0.01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427 -0.01227 L 0.75065 0.3868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065 0.38681 L 0.75443 0.6159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145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75443 0.61597 L 0.49726 0.567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243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6.25E-7 4.07407E-6 L -0.25365 0.043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64 0.04352 L -0.6151 0.2907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1175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27 0.56759 L 0.13073 0.4974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51 0.29075 L -0.7918 0.3055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67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73 0.49746 L -0.04779 0.4835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9" grpId="0" animBg="1"/>
      <p:bldP spid="151" grpId="0" animBg="1"/>
      <p:bldP spid="176" grpId="0" animBg="1"/>
      <p:bldP spid="177" grpId="0" animBg="1"/>
      <p:bldP spid="178" grpId="0" animBg="1"/>
      <p:bldP spid="182" grpId="0" animBg="1"/>
      <p:bldP spid="184" grpId="0" animBg="1"/>
      <p:bldP spid="186" grpId="0" animBg="1"/>
      <p:bldP spid="188" grpId="0" animBg="1"/>
      <p:bldP spid="190" grpId="0" animBg="1"/>
      <p:bldP spid="191" grpId="0" animBg="1"/>
      <p:bldP spid="16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349525"/>
            <a:ext cx="8577330" cy="6284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1870" y="425003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AARNET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544</TotalTime>
  <Words>303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</vt:lpstr>
      <vt:lpstr>Accessing International Educational Network </vt:lpstr>
      <vt:lpstr>Objective</vt:lpstr>
      <vt:lpstr>Changing needs of the educational sector</vt:lpstr>
      <vt:lpstr>Current Scenario WAN</vt:lpstr>
      <vt:lpstr>Current iNTERNET</vt:lpstr>
      <vt:lpstr>Going AARNET</vt:lpstr>
      <vt:lpstr>PowerPoint Presentation</vt:lpstr>
      <vt:lpstr>THE AARNET </vt:lpstr>
      <vt:lpstr>PowerPoint Presentation</vt:lpstr>
      <vt:lpstr>Stakeholder Involvement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FNU – TFL AARNet Distribution</dc:title>
  <dc:creator>Sanjay Singh</dc:creator>
  <cp:lastModifiedBy>Sanjay Singh</cp:lastModifiedBy>
  <cp:revision>59</cp:revision>
  <dcterms:created xsi:type="dcterms:W3CDTF">2017-06-14T08:57:57Z</dcterms:created>
  <dcterms:modified xsi:type="dcterms:W3CDTF">2017-07-02T21:48:28Z</dcterms:modified>
</cp:coreProperties>
</file>