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409" r:id="rId2"/>
    <p:sldId id="441" r:id="rId3"/>
    <p:sldId id="442" r:id="rId4"/>
    <p:sldId id="443" r:id="rId5"/>
    <p:sldId id="445" r:id="rId6"/>
    <p:sldId id="426" r:id="rId7"/>
    <p:sldId id="428" r:id="rId8"/>
    <p:sldId id="449" r:id="rId9"/>
    <p:sldId id="431" r:id="rId10"/>
    <p:sldId id="446" r:id="rId11"/>
    <p:sldId id="448" r:id="rId12"/>
    <p:sldId id="429" r:id="rId13"/>
    <p:sldId id="433" r:id="rId14"/>
    <p:sldId id="434" r:id="rId15"/>
    <p:sldId id="447" r:id="rId16"/>
    <p:sldId id="432" r:id="rId17"/>
    <p:sldId id="435" r:id="rId18"/>
    <p:sldId id="437" r:id="rId19"/>
    <p:sldId id="43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434" autoAdjust="0"/>
  </p:normalViewPr>
  <p:slideViewPr>
    <p:cSldViewPr>
      <p:cViewPr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6C1D-9845-40E3-8DF2-ED7594DDC302}" type="datetimeFigureOut">
              <a:rPr lang="en-US" smtClean="0"/>
              <a:pPr/>
              <a:t>7/2/2017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78912-59C8-4B25-8B7D-7A0B80704F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6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78912-59C8-4B25-8B7D-7A0B80704F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8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78912-59C8-4B25-8B7D-7A0B80704F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9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52662-F4A4-431A-B0A9-52403586B2AC}" type="datetimeFigureOut">
              <a:rPr lang="en-AU" smtClean="0"/>
              <a:pPr/>
              <a:t>2/07/2017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F3E838-362F-4C76-88D4-8EB0133ED88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645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FD3D78-8FD1-4180-9A68-0B1DA5C558AA}" type="datetimeFigureOut">
              <a:rPr lang="en-NZ" smtClean="0"/>
              <a:t>2/07/2017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48040-8E6B-46BC-98BE-D3E6348BDE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269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tfl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04664"/>
            <a:ext cx="12017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 userDrawn="1"/>
        </p:nvSpPr>
        <p:spPr>
          <a:xfrm>
            <a:off x="0" y="0"/>
            <a:ext cx="9144000" cy="332656"/>
          </a:xfrm>
          <a:prstGeom prst="round2DiagRect">
            <a:avLst/>
          </a:prstGeom>
          <a:solidFill>
            <a:srgbClr val="071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96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SC_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160240"/>
          </a:xfrm>
        </p:spPr>
        <p:txBody>
          <a:bodyPr/>
          <a:lstStyle/>
          <a:p>
            <a:r>
              <a:rPr lang="en-US" sz="5500" b="1" dirty="0" smtClean="0"/>
              <a:t>TFL’s Transformation of</a:t>
            </a:r>
            <a:br>
              <a:rPr lang="en-US" sz="5500" b="1" dirty="0" smtClean="0"/>
            </a:br>
            <a:r>
              <a:rPr lang="en-US" sz="5500" b="1" dirty="0" smtClean="0"/>
              <a:t>VSAT Network</a:t>
            </a:r>
            <a:br>
              <a:rPr lang="en-US" sz="55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AU" sz="4000" b="1" dirty="0"/>
              <a:t>TANOA PLAZA – SUVA	</a:t>
            </a:r>
            <a:br>
              <a:rPr lang="en-AU" sz="4000" b="1" dirty="0"/>
            </a:br>
            <a:r>
              <a:rPr lang="en-AU" sz="4000" b="1" dirty="0"/>
              <a:t>3</a:t>
            </a:r>
            <a:r>
              <a:rPr lang="en-AU" sz="4000" b="1" baseline="30000" dirty="0"/>
              <a:t>rd</a:t>
            </a:r>
            <a:r>
              <a:rPr lang="en-AU" sz="4000" b="1" dirty="0"/>
              <a:t> JULY, 2017</a:t>
            </a:r>
            <a:r>
              <a:rPr lang="en-AU" sz="3000" dirty="0"/>
              <a:t/>
            </a:r>
            <a:br>
              <a:rPr lang="en-AU" sz="3000" dirty="0"/>
            </a:br>
            <a:endParaRPr lang="en-US" sz="3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1880" y="4149080"/>
            <a:ext cx="3846755" cy="1676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89460"/>
            <a:ext cx="70567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300" b="1" dirty="0" smtClean="0"/>
              <a:t>BY: </a:t>
            </a:r>
            <a:r>
              <a:rPr lang="en-AU" sz="2300" b="1" dirty="0"/>
              <a:t>PRIT CHAND</a:t>
            </a:r>
          </a:p>
          <a:p>
            <a:r>
              <a:rPr lang="en-AU" sz="2300" b="1" dirty="0" smtClean="0"/>
              <a:t>Act. MANAGER NETWORK PLANNING</a:t>
            </a:r>
            <a:endParaRPr lang="en-AU" sz="2300" b="1" dirty="0" smtClean="0"/>
          </a:p>
          <a:p>
            <a:r>
              <a:rPr lang="en-AU" sz="2300" b="1" dirty="0" smtClean="0"/>
              <a:t>Email: prit.chand@tfl.com.fj</a:t>
            </a:r>
            <a:endParaRPr lang="en-AU" sz="2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350" y="332656"/>
            <a:ext cx="13906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 Topology - </a:t>
            </a:r>
            <a:r>
              <a:rPr lang="en-AU" dirty="0" err="1" smtClean="0"/>
              <a:t>SEIIc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133149"/>
            <a:ext cx="8248650" cy="5464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3000" dirty="0" smtClean="0"/>
              <a:t>OPEX Savings – Under Managed Service model, the vendor takes care of RF Bandwidth, Hub, RFT and Terminals.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3000" dirty="0" smtClean="0"/>
              <a:t>Vendor manages and monitors the Network remotely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3000" dirty="0" smtClean="0"/>
              <a:t>No separate support agreement required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3000" dirty="0" smtClean="0"/>
              <a:t>Able to re-utilise the Dish, LNB, Feed Horn and RF cables. Only need to change BUC and IDU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 -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700" dirty="0" smtClean="0"/>
              <a:t>Bridging the rural digital divide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700" dirty="0" smtClean="0"/>
              <a:t>Remote communities now have access to high speed internet access in line with Fiji </a:t>
            </a:r>
            <a:r>
              <a:rPr lang="en-AU" sz="2700" dirty="0" err="1" smtClean="0"/>
              <a:t>Govt</a:t>
            </a:r>
            <a:r>
              <a:rPr lang="en-AU" sz="2700" dirty="0" smtClean="0"/>
              <a:t> National Broadband 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700" dirty="0" smtClean="0"/>
              <a:t>Telephony is now delivered via VoIP instead of TDM including FAX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700" dirty="0" smtClean="0"/>
              <a:t>VoIP is </a:t>
            </a:r>
            <a:r>
              <a:rPr lang="en-AU" sz="2700" dirty="0" smtClean="0"/>
              <a:t>more bandwidth efficient leading to OPEX savings. TFL is using G.729 codec and backward compatible to G.711</a:t>
            </a:r>
            <a:endParaRPr lang="en-AU" sz="27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700" dirty="0" smtClean="0"/>
              <a:t>Single site can support max throughput of 10Mbps which can be license upgraded to 40Mbps if </a:t>
            </a:r>
            <a:r>
              <a:rPr lang="en-AU" sz="2700" dirty="0" smtClean="0"/>
              <a:t>required</a:t>
            </a:r>
            <a:endParaRPr lang="en-AU" sz="2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 -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3000" dirty="0"/>
              <a:t>Corporate customers now able to enjoy high speed internet to better support bandwidth intensive applications </a:t>
            </a:r>
            <a:r>
              <a:rPr lang="en-AU" sz="3000" dirty="0" err="1"/>
              <a:t>eg</a:t>
            </a:r>
            <a:r>
              <a:rPr lang="en-AU" sz="3000" dirty="0"/>
              <a:t>. Online payment, OTT, </a:t>
            </a:r>
            <a:r>
              <a:rPr lang="en-AU" sz="3000" dirty="0" smtClean="0"/>
              <a:t>YouTube, EFTPOS</a:t>
            </a:r>
            <a:endParaRPr lang="en-AU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sz="3000" dirty="0" smtClean="0"/>
              <a:t>MOE </a:t>
            </a:r>
            <a:r>
              <a:rPr lang="en-AU" sz="3000" dirty="0"/>
              <a:t>– </a:t>
            </a:r>
            <a:r>
              <a:rPr lang="en-AU" sz="3000" dirty="0" smtClean="0"/>
              <a:t>Higher bandwidth means schools are now </a:t>
            </a:r>
            <a:r>
              <a:rPr lang="en-AU" sz="3000" dirty="0"/>
              <a:t>able to efficiently update FEMIS </a:t>
            </a:r>
            <a:r>
              <a:rPr lang="en-AU" sz="3000" dirty="0" smtClean="0"/>
              <a:t>(Fiji Education Management Information System) on time, download teaching resources, check emails and carry out other administrative functions.</a:t>
            </a:r>
            <a:endParaRPr lang="en-AU" sz="3000" dirty="0"/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 -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Bandwidth Efficiency – upgraded network will support the same amount of customers and services on reduced bandwidth leading to OPEX savings and upsell opportunity</a:t>
            </a:r>
            <a:endParaRPr lang="en-AU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 smtClean="0"/>
              <a:t>IPVPN </a:t>
            </a:r>
            <a:r>
              <a:rPr lang="en-AU" sz="2800" dirty="0"/>
              <a:t>– utilising TFL’s full suit of services, </a:t>
            </a:r>
            <a:r>
              <a:rPr lang="en-AU" sz="2800" dirty="0" smtClean="0"/>
              <a:t>customers </a:t>
            </a:r>
            <a:r>
              <a:rPr lang="en-AU" sz="2800" dirty="0"/>
              <a:t>on </a:t>
            </a:r>
            <a:r>
              <a:rPr lang="en-AU" sz="2800" dirty="0" smtClean="0"/>
              <a:t>TFL’s </a:t>
            </a:r>
            <a:r>
              <a:rPr lang="en-AU" sz="2800" dirty="0"/>
              <a:t>MPLS </a:t>
            </a:r>
            <a:r>
              <a:rPr lang="en-AU" sz="2800" dirty="0" smtClean="0"/>
              <a:t>Network are </a:t>
            </a:r>
            <a:r>
              <a:rPr lang="en-AU" sz="2800" dirty="0"/>
              <a:t>able to run </a:t>
            </a:r>
            <a:r>
              <a:rPr lang="en-AU" sz="2800" dirty="0" smtClean="0"/>
              <a:t>their office </a:t>
            </a:r>
            <a:r>
              <a:rPr lang="en-AU" sz="2800" dirty="0"/>
              <a:t>applications at remote locations. </a:t>
            </a:r>
            <a:r>
              <a:rPr lang="en-AU" sz="2800" dirty="0" err="1"/>
              <a:t>Eg</a:t>
            </a:r>
            <a:r>
              <a:rPr lang="en-AU" sz="2800" dirty="0"/>
              <a:t>. Post Fiji no longer relying on Fax for </a:t>
            </a:r>
            <a:r>
              <a:rPr lang="en-AU" sz="2800" dirty="0" smtClean="0"/>
              <a:t>TMO’s, AFL extending their corporate LAN across to </a:t>
            </a:r>
            <a:r>
              <a:rPr lang="en-AU" sz="2800" dirty="0" err="1" smtClean="0"/>
              <a:t>Rotuma</a:t>
            </a:r>
            <a:r>
              <a:rPr lang="en-AU" sz="2800" dirty="0" smtClean="0"/>
              <a:t> for running VoIP applications.</a:t>
            </a:r>
            <a:endParaRPr lang="en-AU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 -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Network also supports </a:t>
            </a:r>
            <a:r>
              <a:rPr lang="en-AU" sz="2800" b="1" u="sng" dirty="0"/>
              <a:t>backhaul applications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TFL tested and deployed Micro broadband </a:t>
            </a:r>
            <a:r>
              <a:rPr lang="en-AU" sz="2800" dirty="0" smtClean="0"/>
              <a:t>Node </a:t>
            </a:r>
            <a:r>
              <a:rPr lang="en-AU" sz="2800" dirty="0"/>
              <a:t>(MSAN) backhauled via </a:t>
            </a:r>
            <a:r>
              <a:rPr lang="en-AU" sz="2800" dirty="0" err="1"/>
              <a:t>vsat</a:t>
            </a:r>
            <a:r>
              <a:rPr lang="en-AU" sz="2800" dirty="0"/>
              <a:t> in only 3 days in </a:t>
            </a:r>
            <a:r>
              <a:rPr lang="en-AU" sz="2800" dirty="0" err="1"/>
              <a:t>Rotuma</a:t>
            </a:r>
            <a:r>
              <a:rPr lang="en-AU" sz="2800" dirty="0"/>
              <a:t> when a legacy switch gave up.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This was then shipped </a:t>
            </a:r>
            <a:r>
              <a:rPr lang="en-AU" sz="2800" dirty="0" smtClean="0"/>
              <a:t>across for </a:t>
            </a:r>
            <a:r>
              <a:rPr lang="en-AU" sz="2800" dirty="0"/>
              <a:t>quick deployment.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/>
              <a:t>It uses 2.4m Antenna, 8W BUC and Capricorn </a:t>
            </a:r>
            <a:r>
              <a:rPr lang="en-AU" sz="2800" dirty="0" smtClean="0"/>
              <a:t>IDU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800" dirty="0" smtClean="0"/>
              <a:t>TFL </a:t>
            </a:r>
            <a:r>
              <a:rPr lang="en-AU" sz="2800" dirty="0"/>
              <a:t>is currently trialling out 4G &amp; WIFI backhaul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TFL wants to utilise its extensive coverage within the Pacific Island nations to support last mile backhaul requirements of other SP’s in the region.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7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400" dirty="0" smtClean="0"/>
              <a:t>Have a carrier grade IP Network (MPLS) ready to transport last mile IP network traffic to Core Networks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 smtClean="0"/>
              <a:t>Have Core Network ready to support necessary codecs (G.711/G.729 </a:t>
            </a:r>
            <a:r>
              <a:rPr lang="en-AU" sz="2400" dirty="0" err="1" smtClean="0"/>
              <a:t>etc</a:t>
            </a:r>
            <a:r>
              <a:rPr lang="en-AU" sz="2400" dirty="0" smtClean="0"/>
              <a:t>) from </a:t>
            </a:r>
            <a:r>
              <a:rPr lang="en-AU" sz="2400" dirty="0" smtClean="0"/>
              <a:t>day 1</a:t>
            </a:r>
            <a:endParaRPr lang="en-AU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200" dirty="0" smtClean="0"/>
              <a:t>Otherwise have to spend on IB bandwidth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 smtClean="0"/>
              <a:t>E2E Network should support </a:t>
            </a:r>
            <a:r>
              <a:rPr lang="en-AU" sz="2400" dirty="0" err="1" smtClean="0"/>
              <a:t>QoS</a:t>
            </a:r>
            <a:r>
              <a:rPr lang="en-AU" sz="2400" dirty="0" smtClean="0"/>
              <a:t> for traffic </a:t>
            </a:r>
            <a:r>
              <a:rPr lang="en-AU" sz="2400" dirty="0" smtClean="0"/>
              <a:t>priority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400" dirty="0" err="1"/>
              <a:t>Eg.VoIP</a:t>
            </a:r>
            <a:r>
              <a:rPr lang="en-AU" sz="2400" dirty="0"/>
              <a:t> takes higher priority than </a:t>
            </a:r>
            <a:r>
              <a:rPr lang="en-AU" sz="2400" dirty="0" smtClean="0"/>
              <a:t>YouTube</a:t>
            </a:r>
            <a:endParaRPr lang="en-A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 smtClean="0"/>
              <a:t>Design the network keeping in mind operational 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200" dirty="0" err="1" smtClean="0"/>
              <a:t>Eg</a:t>
            </a:r>
            <a:r>
              <a:rPr lang="en-AU" sz="2200" dirty="0" smtClean="0"/>
              <a:t>. TFL can remotely access any ATA without the need to travel to 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200" dirty="0" smtClean="0"/>
              <a:t>We setup a FTP server in Hub to assist with quick troubleshooting and escalations</a:t>
            </a:r>
            <a:endParaRPr lang="en-AU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650" dirty="0"/>
              <a:t>Trial and evaluate remote site peripheral devices, Analogue Telephone Adapters, DC Converters, SIP Phones </a:t>
            </a:r>
            <a:r>
              <a:rPr lang="en-AU" sz="2650" dirty="0" smtClean="0"/>
              <a:t>beforehand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400" dirty="0" smtClean="0"/>
              <a:t>We found a reputable ATA had issues with </a:t>
            </a:r>
            <a:r>
              <a:rPr lang="en-AU" sz="2400" dirty="0" err="1" smtClean="0"/>
              <a:t>ringback</a:t>
            </a:r>
            <a:r>
              <a:rPr lang="en-AU" sz="2400" dirty="0" smtClean="0"/>
              <a:t> tone and DTMF</a:t>
            </a:r>
            <a:endParaRPr lang="en-A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sz="2650" dirty="0" smtClean="0"/>
              <a:t>Mobilising </a:t>
            </a:r>
            <a:r>
              <a:rPr lang="en-AU" sz="2650" dirty="0" smtClean="0"/>
              <a:t>– have a robust team in place that can mobilise on short notice</a:t>
            </a:r>
            <a:r>
              <a:rPr lang="en-AU" sz="265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650" dirty="0" smtClean="0"/>
              <a:t>Operational Continuity – </a:t>
            </a:r>
            <a:r>
              <a:rPr lang="en-AU" sz="2650" dirty="0"/>
              <a:t>choose a provider that can </a:t>
            </a:r>
            <a:r>
              <a:rPr lang="en-AU" sz="2650" dirty="0" smtClean="0"/>
              <a:t>plan ahead and avoid messy cutovers on production networks.</a:t>
            </a:r>
            <a:endParaRPr lang="en-AU" sz="265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400" dirty="0"/>
              <a:t>TFL avoided service disruption and costly re-pointing exercise by maintaining current footprint</a:t>
            </a:r>
          </a:p>
          <a:p>
            <a:pPr marL="0" indent="0">
              <a:buNone/>
            </a:pPr>
            <a:endParaRPr lang="en-AU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6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Migration– </a:t>
            </a:r>
            <a:r>
              <a:rPr lang="en-AU" dirty="0"/>
              <a:t>have a plan in place to perform a live incremental migration spanning 3-4 </a:t>
            </a:r>
            <a:r>
              <a:rPr lang="en-AU" dirty="0" smtClean="0"/>
              <a:t>months – Manpower, Tools, Training, Logistics</a:t>
            </a:r>
            <a:endParaRPr lang="en-AU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Growing </a:t>
            </a:r>
            <a:r>
              <a:rPr lang="en-AU" dirty="0"/>
              <a:t>Plan – have in place bandwidth growing plan so the RF bandwidth can be </a:t>
            </a:r>
            <a:r>
              <a:rPr lang="en-AU" dirty="0" smtClean="0"/>
              <a:t>reserved in advanced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Vendor – choose a vendor who is willing to go the extra mile and values partnership instead of being transactional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0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Questions</a:t>
            </a:r>
            <a:endParaRPr lang="en-AU" dirty="0"/>
          </a:p>
          <a:p>
            <a:pPr marL="0" indent="0" algn="ctr">
              <a:buNone/>
            </a:pPr>
            <a:r>
              <a:rPr lang="en-AU" sz="10000" i="1" dirty="0" smtClean="0"/>
              <a:t>?</a:t>
            </a:r>
            <a:endParaRPr lang="en-AU" sz="10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8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Yaqara</a:t>
            </a:r>
            <a:r>
              <a:rPr lang="en-US" dirty="0"/>
              <a:t> Earth Station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48196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Built in 2004 as part of $40M Satellite Project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As Replacement for HF &amp; VHF RT Services and introduce automated voice and internet services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Hub is managed by 2 full-time staff based at the Earth Station and supported by 4 other staff nationally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Complete </a:t>
            </a:r>
            <a:r>
              <a:rPr lang="en-US" dirty="0" smtClean="0"/>
              <a:t>(manual) provisioning</a:t>
            </a:r>
            <a:r>
              <a:rPr lang="en-US" dirty="0" smtClean="0"/>
              <a:t>, management and control of the VSAT’s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Primarily offering voice, fax and Data services to remote and maritime areas of </a:t>
            </a:r>
            <a:r>
              <a:rPr lang="en-US" dirty="0" smtClean="0"/>
              <a:t>Fiji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11.2m Dish with fully automated pointing and Antenna Control Unit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" y="1944109"/>
            <a:ext cx="5009065" cy="387022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46596" y="1936807"/>
            <a:ext cx="3641508" cy="33259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Satellite Bandwidth Provider: </a:t>
            </a:r>
            <a:r>
              <a:rPr lang="en-US" sz="1800" b="1" dirty="0"/>
              <a:t>Intelsat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Geostationary Satellite </a:t>
            </a:r>
            <a:r>
              <a:rPr lang="en-US" sz="1800" b="1" dirty="0"/>
              <a:t>35786m</a:t>
            </a:r>
            <a:r>
              <a:rPr lang="en-US" sz="1800" dirty="0"/>
              <a:t> above earth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Leased bandwidth: </a:t>
            </a:r>
            <a:r>
              <a:rPr lang="en-US" sz="1800" b="1" dirty="0"/>
              <a:t>15.2MHz</a:t>
            </a:r>
            <a:r>
              <a:rPr lang="en-US" sz="1800" dirty="0"/>
              <a:t> on Ku Band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Fully covers Fiji including </a:t>
            </a:r>
            <a:r>
              <a:rPr lang="en-US" sz="1800" dirty="0" err="1" smtClean="0"/>
              <a:t>Rotuma</a:t>
            </a:r>
            <a:r>
              <a:rPr lang="en-US" sz="1800" dirty="0" smtClean="0"/>
              <a:t> &amp; PI Nations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Covers other Pacific nations such as Vanuatu, Tonga, New Caledonia, NZ, </a:t>
            </a:r>
            <a:r>
              <a:rPr lang="en-US" sz="1800" dirty="0" err="1"/>
              <a:t>Aust</a:t>
            </a:r>
            <a:r>
              <a:rPr lang="en-US" sz="1800" dirty="0"/>
              <a:t>  etc.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pic>
        <p:nvPicPr>
          <p:cNvPr id="11" name="Picture 2" descr="Geostationary Or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97" y="4122047"/>
            <a:ext cx="253603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46" y="4118231"/>
            <a:ext cx="1456826" cy="1456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850702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Satellite Network Coverage – Ku Band IS-18</a:t>
            </a:r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26571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 Topology (</a:t>
            </a:r>
            <a:r>
              <a:rPr lang="en-AU" dirty="0" err="1" smtClean="0"/>
              <a:t>SkyEdge</a:t>
            </a:r>
            <a:r>
              <a:rPr lang="en-AU" dirty="0" smtClean="0"/>
              <a:t> I)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4" y="1772816"/>
            <a:ext cx="8188626" cy="4716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VSAT Remote </a:t>
            </a:r>
            <a:r>
              <a:rPr lang="en-US" dirty="0" smtClean="0"/>
              <a:t>Setup - SEI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61420"/>
            <a:ext cx="8543293" cy="5263924"/>
          </a:xfrm>
        </p:spPr>
        <p:txBody>
          <a:bodyPr>
            <a:noAutofit/>
          </a:bodyPr>
          <a:lstStyle/>
          <a:p>
            <a:pPr marL="150876" lvl="1" indent="0">
              <a:buNone/>
            </a:pPr>
            <a:r>
              <a:rPr lang="en-US" sz="1700" dirty="0"/>
              <a:t>Remote Setup consists of the following:</a:t>
            </a:r>
            <a:endParaRPr lang="en-US" sz="17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00" b="1" dirty="0"/>
              <a:t>Either AC or DC powered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 smtClean="0"/>
              <a:t>Sealed </a:t>
            </a:r>
            <a:r>
              <a:rPr lang="en-US" sz="1700" dirty="0"/>
              <a:t>Batteries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Solar Panels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Solar Controllers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00" b="1" dirty="0"/>
              <a:t>Out Door Unit (ODU)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1.8m Dish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RF Unit (BUC, LNB, Horn etc.)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RF Cables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00" b="1" dirty="0"/>
              <a:t>In Door Unit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Supports 4 lines/card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Maximum of 12 voice lines and 1 Data port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700" b="1" dirty="0"/>
              <a:t>Terminals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Phones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Fax Machines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700" dirty="0"/>
              <a:t>PC, Laptop, AP’s etc.</a:t>
            </a:r>
          </a:p>
        </p:txBody>
      </p:sp>
      <p:pic>
        <p:nvPicPr>
          <p:cNvPr id="5" name="Picture 4" descr="S500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5806" y="1260738"/>
            <a:ext cx="4174687" cy="31043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04856" cy="634082"/>
          </a:xfrm>
        </p:spPr>
        <p:txBody>
          <a:bodyPr/>
          <a:lstStyle/>
          <a:p>
            <a:r>
              <a:rPr lang="en-US" sz="4000" dirty="0" smtClean="0"/>
              <a:t>  The Transformation Journey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6886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TFL started this journey mid 2016 in response to sun setting of legacy VSAT network which was commissioned in 2004 and could support maximum bandwidth of 512kbps.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This technology was sufficient for that era but no longer relevant in this day and 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Support, EOS and maintaining spares was a challenge as well as serving growing needs of customers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We began with RFP from known suppliers and evaluation followed shortly; particular focus on carrier grade solution, coverage, scalability, reliability, end-to-end visibility and fully IP managed service (Bandwidth, Hub, RFT and terminal), security, </a:t>
            </a:r>
            <a:r>
              <a:rPr lang="en-US" sz="2500" smtClean="0"/>
              <a:t>automated provisioning </a:t>
            </a:r>
            <a:r>
              <a:rPr lang="en-US" sz="2500" dirty="0" smtClean="0"/>
              <a:t>and cost of RF bandwidth.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TFL chose Gilat Satellite Networks (Israel) for this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3000" dirty="0" smtClean="0"/>
              <a:t>Design Changes – incorporating design changes as a result of technology/platform changes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700" dirty="0" err="1" smtClean="0"/>
              <a:t>Eg</a:t>
            </a:r>
            <a:r>
              <a:rPr lang="en-AU" sz="2700" dirty="0" smtClean="0"/>
              <a:t>. Mesh Topology is no longer supported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700" dirty="0" smtClean="0"/>
              <a:t>New terminals only supporting Ethernet port as opposed to both Ethernet and telephony ports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700" dirty="0" smtClean="0"/>
              <a:t>Requires VoIP boxes to provided telephony services leading to increased power requirement at remote site.</a:t>
            </a:r>
            <a:endParaRPr lang="en-AU" sz="27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700" dirty="0" smtClean="0"/>
              <a:t>New IDU works on 24v dc while TFL had 12v dc or 48v dc systems at remote. We had to look for dc/dc converters.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Supply Chain – getting the </a:t>
            </a:r>
            <a:r>
              <a:rPr lang="en-AU" u="sng" dirty="0" smtClean="0"/>
              <a:t>complete and correct</a:t>
            </a:r>
            <a:r>
              <a:rPr lang="en-AU" dirty="0" smtClean="0"/>
              <a:t> indent delivered on time!!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Remoteness </a:t>
            </a:r>
            <a:r>
              <a:rPr lang="en-AU" dirty="0" smtClean="0"/>
              <a:t>– </a:t>
            </a:r>
            <a:r>
              <a:rPr lang="en-AU" dirty="0" err="1" smtClean="0"/>
              <a:t>vsats</a:t>
            </a:r>
            <a:r>
              <a:rPr lang="en-AU" dirty="0" smtClean="0"/>
              <a:t> are typically deployed in the remotest of locations where no other SP has presence. </a:t>
            </a:r>
            <a:r>
              <a:rPr lang="en-AU" dirty="0" smtClean="0"/>
              <a:t>Typically have irregular shipping schedules. Getting </a:t>
            </a:r>
            <a:r>
              <a:rPr lang="en-AU" dirty="0" smtClean="0"/>
              <a:t>there is the first hurdle!!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Protocol – staff have to be mindful of the customary protocols, </a:t>
            </a:r>
            <a:r>
              <a:rPr lang="en-AU" i="1" dirty="0" err="1" smtClean="0"/>
              <a:t>sevusevu</a:t>
            </a:r>
            <a:r>
              <a:rPr lang="en-AU" dirty="0" smtClean="0"/>
              <a:t>, rest days, high/low tide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32656"/>
            <a:ext cx="1179816" cy="57606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48478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Utility– remoteness means the community lacks general utility services generally available in the city – reliable power, roads, bridges. How to power the equipment</a:t>
            </a:r>
            <a:r>
              <a:rPr lang="en-AU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Reliability – increased system load (24v IDU, ATA </a:t>
            </a:r>
            <a:r>
              <a:rPr lang="en-AU" dirty="0" err="1" smtClean="0"/>
              <a:t>etc</a:t>
            </a:r>
            <a:r>
              <a:rPr lang="en-AU" dirty="0" smtClean="0"/>
              <a:t>) means reduced power autonomy.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/>
              <a:t>During project planning, we sourced sample DC/DC converters, ATA </a:t>
            </a:r>
            <a:r>
              <a:rPr lang="en-AU" dirty="0" err="1" smtClean="0"/>
              <a:t>etc</a:t>
            </a:r>
            <a:r>
              <a:rPr lang="en-AU" dirty="0" smtClean="0"/>
              <a:t> for </a:t>
            </a:r>
            <a:r>
              <a:rPr lang="en-AU" dirty="0" err="1" smtClean="0"/>
              <a:t>PoC</a:t>
            </a:r>
            <a:endParaRPr lang="en-A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/>
              <a:t>We setup dummy load for power autonomy tests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410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18413</TotalTime>
  <Words>1163</Words>
  <Application>Microsoft Office PowerPoint</Application>
  <PresentationFormat>On-screen Show (4:3)</PresentationFormat>
  <Paragraphs>110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1_Office Theme</vt:lpstr>
      <vt:lpstr>TFL’s Transformation of VSAT Network  TANOA PLAZA – SUVA  3rd JULY, 2017 </vt:lpstr>
      <vt:lpstr>Yaqara Earth Station</vt:lpstr>
      <vt:lpstr>PowerPoint Presentation</vt:lpstr>
      <vt:lpstr>Network Topology (SkyEdge I)</vt:lpstr>
      <vt:lpstr>VSAT Remote Setup - SEI</vt:lpstr>
      <vt:lpstr>  The Transformation Journey</vt:lpstr>
      <vt:lpstr>Project Challenges</vt:lpstr>
      <vt:lpstr>Project Challenges</vt:lpstr>
      <vt:lpstr>Project Challenges</vt:lpstr>
      <vt:lpstr>Network Topology - SEIIc</vt:lpstr>
      <vt:lpstr>Benefits</vt:lpstr>
      <vt:lpstr>Benefits - Services</vt:lpstr>
      <vt:lpstr>Benefits - Services</vt:lpstr>
      <vt:lpstr>Benefits - Services</vt:lpstr>
      <vt:lpstr>Benefits - Services</vt:lpstr>
      <vt:lpstr>Learnings</vt:lpstr>
      <vt:lpstr>Learnings</vt:lpstr>
      <vt:lpstr>Learnings</vt:lpstr>
      <vt:lpstr>PowerPoint Presentation</vt:lpstr>
    </vt:vector>
  </TitlesOfParts>
  <Company>TFL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sanjay.maharaj</dc:creator>
  <cp:lastModifiedBy>LTSVNT0210</cp:lastModifiedBy>
  <cp:revision>1548</cp:revision>
  <dcterms:created xsi:type="dcterms:W3CDTF">2010-10-24T20:09:59Z</dcterms:created>
  <dcterms:modified xsi:type="dcterms:W3CDTF">2017-07-01T22:39:04Z</dcterms:modified>
</cp:coreProperties>
</file>